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4"/>
  </p:notesMasterIdLst>
  <p:sldIdLst>
    <p:sldId id="256" r:id="rId2"/>
    <p:sldId id="260" r:id="rId3"/>
    <p:sldId id="259" r:id="rId4"/>
    <p:sldId id="261" r:id="rId5"/>
    <p:sldId id="263" r:id="rId6"/>
    <p:sldId id="265" r:id="rId7"/>
    <p:sldId id="266" r:id="rId8"/>
    <p:sldId id="267" r:id="rId9"/>
    <p:sldId id="268" r:id="rId10"/>
    <p:sldId id="269" r:id="rId11"/>
    <p:sldId id="270" r:id="rId12"/>
    <p:sldId id="271" r:id="rId13"/>
    <p:sldId id="272" r:id="rId14"/>
    <p:sldId id="273" r:id="rId15"/>
    <p:sldId id="262" r:id="rId16"/>
    <p:sldId id="264" r:id="rId17"/>
    <p:sldId id="287" r:id="rId18"/>
    <p:sldId id="278" r:id="rId19"/>
    <p:sldId id="280" r:id="rId20"/>
    <p:sldId id="281" r:id="rId21"/>
    <p:sldId id="279" r:id="rId22"/>
    <p:sldId id="283" r:id="rId23"/>
    <p:sldId id="295" r:id="rId24"/>
    <p:sldId id="294" r:id="rId25"/>
    <p:sldId id="291" r:id="rId26"/>
    <p:sldId id="293" r:id="rId27"/>
    <p:sldId id="296" r:id="rId28"/>
    <p:sldId id="286" r:id="rId29"/>
    <p:sldId id="285" r:id="rId30"/>
    <p:sldId id="288" r:id="rId31"/>
    <p:sldId id="289" r:id="rId32"/>
    <p:sldId id="290"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304" autoAdjust="0"/>
    <p:restoredTop sz="94660"/>
  </p:normalViewPr>
  <p:slideViewPr>
    <p:cSldViewPr snapToGrid="0">
      <p:cViewPr varScale="1">
        <p:scale>
          <a:sx n="101" d="100"/>
          <a:sy n="101" d="100"/>
        </p:scale>
        <p:origin x="51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DFB119-720E-4F8C-B02B-3471F6BE5D3A}" type="datetimeFigureOut">
              <a:rPr lang="fr-FR" smtClean="0"/>
              <a:t>21/09/2022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1E9834-4709-42E7-9195-C87A77FB1FF7}" type="slidenum">
              <a:rPr lang="fr-FR" smtClean="0"/>
              <a:t>‹N°›</a:t>
            </a:fld>
            <a:endParaRPr lang="fr-FR"/>
          </a:p>
        </p:txBody>
      </p:sp>
    </p:spTree>
    <p:extLst>
      <p:ext uri="{BB962C8B-B14F-4D97-AF65-F5344CB8AC3E}">
        <p14:creationId xmlns:p14="http://schemas.microsoft.com/office/powerpoint/2010/main" val="23888821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Le moteur pas à pas est un moteur qui tourne en fonction des impulsions électriques reçues dans ses bobinages. L'angle de rotation minimal entre deux modifications des impulsions électriques s'appelle un pas. On caractérise un moteur par le nombre de pas par tour (c'est à dire pour 360°). Les valeurs courantes sont 48, 100 ou 200 pas par tour.</a:t>
            </a:r>
          </a:p>
          <a:p>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L’intérêt de ce moteur est d’avoir un positionnement angulaire précis. On les retrouve dans les imprimantes 3D, les scanners, les disques durs, …) </a:t>
            </a:r>
          </a:p>
          <a:p>
            <a:endParaRPr lang="fr-FR" dirty="0"/>
          </a:p>
        </p:txBody>
      </p:sp>
      <p:sp>
        <p:nvSpPr>
          <p:cNvPr id="4" name="Espace réservé du numéro de diapositive 3"/>
          <p:cNvSpPr>
            <a:spLocks noGrp="1"/>
          </p:cNvSpPr>
          <p:nvPr>
            <p:ph type="sldNum" sz="quarter" idx="10"/>
          </p:nvPr>
        </p:nvSpPr>
        <p:spPr/>
        <p:txBody>
          <a:bodyPr/>
          <a:lstStyle/>
          <a:p>
            <a:fld id="{2D1E9834-4709-42E7-9195-C87A77FB1FF7}" type="slidenum">
              <a:rPr lang="fr-FR" smtClean="0"/>
              <a:t>23</a:t>
            </a:fld>
            <a:endParaRPr lang="fr-FR"/>
          </a:p>
        </p:txBody>
      </p:sp>
    </p:spTree>
    <p:extLst>
      <p:ext uri="{BB962C8B-B14F-4D97-AF65-F5344CB8AC3E}">
        <p14:creationId xmlns:p14="http://schemas.microsoft.com/office/powerpoint/2010/main" val="2714570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Une machine synchrone est une machine électrique qui :</a:t>
            </a:r>
          </a:p>
          <a:p>
            <a:pPr lvl="0"/>
            <a:r>
              <a:rPr lang="fr-FR" sz="1200" kern="1200" dirty="0">
                <a:solidFill>
                  <a:schemeClr val="tx1"/>
                </a:solidFill>
                <a:effectLst/>
                <a:latin typeface="+mn-lt"/>
                <a:ea typeface="+mn-ea"/>
                <a:cs typeface="+mn-cs"/>
              </a:rPr>
              <a:t>soit produit un courant électrique dont la fréquence est déterminée par la vitesse de rotation du rotor </a:t>
            </a:r>
          </a:p>
          <a:p>
            <a:pPr lvl="0"/>
            <a:r>
              <a:rPr lang="fr-FR" sz="1200" kern="1200" dirty="0">
                <a:solidFill>
                  <a:schemeClr val="tx1"/>
                </a:solidFill>
                <a:effectLst/>
                <a:latin typeface="+mn-lt"/>
                <a:ea typeface="+mn-ea"/>
                <a:cs typeface="+mn-cs"/>
              </a:rPr>
              <a:t>soit absorbe un courant électrique dont la fréquence détermine la vitesse de rotation du rotor</a:t>
            </a:r>
          </a:p>
          <a:p>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Avec le développement de l’électronique de puissance, le moteur synchrone vient à remplacer de plus en plus fréquemment le moteur à courant continu. Ne possédant pas de dispositif balais-collecteur, dont la fonction est déplacée dans l’électronique de puissance, on élimine une problématique de maintenance d’usure des balais et de vitesse limite.</a:t>
            </a:r>
          </a:p>
        </p:txBody>
      </p:sp>
      <p:sp>
        <p:nvSpPr>
          <p:cNvPr id="4" name="Espace réservé du numéro de diapositive 3"/>
          <p:cNvSpPr>
            <a:spLocks noGrp="1"/>
          </p:cNvSpPr>
          <p:nvPr>
            <p:ph type="sldNum" sz="quarter" idx="10"/>
          </p:nvPr>
        </p:nvSpPr>
        <p:spPr/>
        <p:txBody>
          <a:bodyPr/>
          <a:lstStyle/>
          <a:p>
            <a:fld id="{2D1E9834-4709-42E7-9195-C87A77FB1FF7}" type="slidenum">
              <a:rPr lang="fr-FR" smtClean="0"/>
              <a:t>25</a:t>
            </a:fld>
            <a:endParaRPr lang="fr-FR"/>
          </a:p>
        </p:txBody>
      </p:sp>
    </p:spTree>
    <p:extLst>
      <p:ext uri="{BB962C8B-B14F-4D97-AF65-F5344CB8AC3E}">
        <p14:creationId xmlns:p14="http://schemas.microsoft.com/office/powerpoint/2010/main" val="1135431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Les moteurs </a:t>
            </a:r>
            <a:r>
              <a:rPr lang="fr-FR" sz="1200" kern="1200" dirty="0" err="1">
                <a:solidFill>
                  <a:schemeClr val="tx1"/>
                </a:solidFill>
                <a:effectLst/>
                <a:latin typeface="+mn-lt"/>
                <a:ea typeface="+mn-ea"/>
                <a:cs typeface="+mn-cs"/>
              </a:rPr>
              <a:t>Brushless</a:t>
            </a:r>
            <a:r>
              <a:rPr lang="fr-FR" sz="1200" kern="1200" dirty="0">
                <a:solidFill>
                  <a:schemeClr val="tx1"/>
                </a:solidFill>
                <a:effectLst/>
                <a:latin typeface="+mn-lt"/>
                <a:ea typeface="+mn-ea"/>
                <a:cs typeface="+mn-cs"/>
              </a:rPr>
              <a:t> sont de plus en plus fréquemment utilisés en raison de leurs performances nettement supérieures à celles des moteurs à courant continu « classiques ».</a:t>
            </a:r>
          </a:p>
          <a:p>
            <a:r>
              <a:rPr lang="fr-FR" sz="1200" kern="1200" dirty="0">
                <a:solidFill>
                  <a:schemeClr val="tx1"/>
                </a:solidFill>
                <a:effectLst/>
                <a:latin typeface="+mn-lt"/>
                <a:ea typeface="+mn-ea"/>
                <a:cs typeface="+mn-cs"/>
              </a:rPr>
              <a:t>Mais contrairement à ces derniers, leur commande est plus complexe, étant donné qu’il s’agit de moteurs synchrones : il faut générer 3 signaux de fréquence proche de la fréquence de rotation, et déphasés de 120°.</a:t>
            </a:r>
          </a:p>
          <a:p>
            <a:r>
              <a:rPr lang="fr-FR" sz="1200" kern="1200" dirty="0">
                <a:solidFill>
                  <a:schemeClr val="tx1"/>
                </a:solidFill>
                <a:effectLst/>
                <a:latin typeface="+mn-lt"/>
                <a:ea typeface="+mn-ea"/>
                <a:cs typeface="+mn-cs"/>
              </a:rPr>
              <a:t>Pour contrôler un moteur </a:t>
            </a:r>
            <a:r>
              <a:rPr lang="fr-FR" sz="1200" kern="1200" dirty="0" err="1">
                <a:solidFill>
                  <a:schemeClr val="tx1"/>
                </a:solidFill>
                <a:effectLst/>
                <a:latin typeface="+mn-lt"/>
                <a:ea typeface="+mn-ea"/>
                <a:cs typeface="+mn-cs"/>
              </a:rPr>
              <a:t>Brushless</a:t>
            </a:r>
            <a:r>
              <a:rPr lang="fr-FR" sz="1200" kern="1200" dirty="0">
                <a:solidFill>
                  <a:schemeClr val="tx1"/>
                </a:solidFill>
                <a:effectLst/>
                <a:latin typeface="+mn-lt"/>
                <a:ea typeface="+mn-ea"/>
                <a:cs typeface="+mn-cs"/>
              </a:rPr>
              <a:t>, on utilise un ESC (</a:t>
            </a:r>
            <a:r>
              <a:rPr lang="fr-FR" sz="1200" kern="1200" dirty="0" err="1">
                <a:solidFill>
                  <a:schemeClr val="tx1"/>
                </a:solidFill>
                <a:effectLst/>
                <a:latin typeface="+mn-lt"/>
                <a:ea typeface="+mn-ea"/>
                <a:cs typeface="+mn-cs"/>
              </a:rPr>
              <a:t>Electronic</a:t>
            </a:r>
            <a:r>
              <a:rPr lang="fr-FR" sz="1200" kern="1200" dirty="0">
                <a:solidFill>
                  <a:schemeClr val="tx1"/>
                </a:solidFill>
                <a:effectLst/>
                <a:latin typeface="+mn-lt"/>
                <a:ea typeface="+mn-ea"/>
                <a:cs typeface="+mn-cs"/>
              </a:rPr>
              <a:t> Speed Control) qui est un circuit électronique dédié au contrôle de moteurs électriques.</a:t>
            </a:r>
          </a:p>
          <a:p>
            <a:r>
              <a:rPr lang="fr-FR" sz="1200" kern="1200" dirty="0">
                <a:solidFill>
                  <a:schemeClr val="tx1"/>
                </a:solidFill>
                <a:effectLst/>
                <a:latin typeface="+mn-lt"/>
                <a:ea typeface="+mn-ea"/>
                <a:cs typeface="+mn-cs"/>
              </a:rPr>
              <a:t>Ils possèdent un microcontrôleur (parfois paramétrable), un circuit de puissance (régulation, pont en H, …) et dans le cas des moteurs </a:t>
            </a:r>
            <a:r>
              <a:rPr lang="fr-FR" sz="1200" kern="1200" dirty="0" err="1">
                <a:solidFill>
                  <a:schemeClr val="tx1"/>
                </a:solidFill>
                <a:effectLst/>
                <a:latin typeface="+mn-lt"/>
                <a:ea typeface="+mn-ea"/>
                <a:cs typeface="+mn-cs"/>
              </a:rPr>
              <a:t>Brushless</a:t>
            </a:r>
            <a:r>
              <a:rPr lang="fr-FR" sz="1200" kern="1200" dirty="0">
                <a:solidFill>
                  <a:schemeClr val="tx1"/>
                </a:solidFill>
                <a:effectLst/>
                <a:latin typeface="+mn-lt"/>
                <a:ea typeface="+mn-ea"/>
                <a:cs typeface="+mn-cs"/>
              </a:rPr>
              <a:t>, un dispositif d’acquisition. Ils permettent de gérer :</a:t>
            </a:r>
          </a:p>
          <a:p>
            <a:pPr lvl="0"/>
            <a:r>
              <a:rPr lang="fr-FR" sz="1200" kern="1200" dirty="0">
                <a:solidFill>
                  <a:schemeClr val="tx1"/>
                </a:solidFill>
                <a:effectLst/>
                <a:latin typeface="+mn-lt"/>
                <a:ea typeface="+mn-ea"/>
                <a:cs typeface="+mn-cs"/>
              </a:rPr>
              <a:t>la vitesse angulaire</a:t>
            </a:r>
          </a:p>
          <a:p>
            <a:pPr lvl="0"/>
            <a:r>
              <a:rPr lang="fr-FR" sz="1200" kern="1200" dirty="0">
                <a:solidFill>
                  <a:schemeClr val="tx1"/>
                </a:solidFill>
                <a:effectLst/>
                <a:latin typeface="+mn-lt"/>
                <a:ea typeface="+mn-ea"/>
                <a:cs typeface="+mn-cs"/>
              </a:rPr>
              <a:t>la direction</a:t>
            </a:r>
          </a:p>
          <a:p>
            <a:pPr lvl="0"/>
            <a:r>
              <a:rPr lang="fr-FR" sz="1200" kern="1200">
                <a:solidFill>
                  <a:schemeClr val="tx1"/>
                </a:solidFill>
                <a:effectLst/>
                <a:latin typeface="+mn-lt"/>
                <a:ea typeface="+mn-ea"/>
                <a:cs typeface="+mn-cs"/>
              </a:rPr>
              <a:t>le freinage</a:t>
            </a:r>
          </a:p>
          <a:p>
            <a:endParaRPr lang="fr-FR"/>
          </a:p>
        </p:txBody>
      </p:sp>
      <p:sp>
        <p:nvSpPr>
          <p:cNvPr id="4" name="Espace réservé du numéro de diapositive 3"/>
          <p:cNvSpPr>
            <a:spLocks noGrp="1"/>
          </p:cNvSpPr>
          <p:nvPr>
            <p:ph type="sldNum" sz="quarter" idx="10"/>
          </p:nvPr>
        </p:nvSpPr>
        <p:spPr/>
        <p:txBody>
          <a:bodyPr/>
          <a:lstStyle/>
          <a:p>
            <a:fld id="{2D1E9834-4709-42E7-9195-C87A77FB1FF7}" type="slidenum">
              <a:rPr lang="fr-FR" smtClean="0"/>
              <a:t>26</a:t>
            </a:fld>
            <a:endParaRPr lang="fr-FR"/>
          </a:p>
        </p:txBody>
      </p:sp>
    </p:spTree>
    <p:extLst>
      <p:ext uri="{BB962C8B-B14F-4D97-AF65-F5344CB8AC3E}">
        <p14:creationId xmlns:p14="http://schemas.microsoft.com/office/powerpoint/2010/main" val="40081359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fr-FR"/>
              <a:t>Modifiez le style du titre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fr-FR"/>
              <a:t>Modifiez le style du titre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9/21/2022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fr-FR"/>
              <a:t>Modifiez le style du titre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Modifier les styles du texte du masque</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9/21/2022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fr-FR"/>
              <a:t>Modifiez le style du titre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dirty="0"/>
              <a:pPr/>
              <a:t>9/21/2022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fr-FR"/>
              <a:t>Modifiez le style du titre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Modifier les styles du texte du masque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dirty="0"/>
              <a:pPr/>
              <a:t>9/21/2022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fr-FR"/>
              <a:t>Modifiez le style du titre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Modifier les styles du texte du masque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dirty="0"/>
              <a:pPr/>
              <a:t>9/21/2022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fr-FR"/>
              <a:t>Modifiez le style du titre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fr-FR"/>
              <a:t>Modifiez le style du titre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9/21/2022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9/21/2022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a:t>Modifiez le style du titre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9/21/2022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9/21/2022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9/21/2022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fr-FR"/>
              <a:t>Modifiez le style du titre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dirty="0"/>
              <a:pPr/>
              <a:t>9/21/2022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dirty="0"/>
              <a:pPr/>
              <a:t>9/21/2022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9/21/2022</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‹N°›</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2.xml"/><Relationship Id="rId5" Type="http://schemas.openxmlformats.org/officeDocument/2006/relationships/image" Target="../media/image16.emf"/><Relationship Id="rId4" Type="http://schemas.openxmlformats.org/officeDocument/2006/relationships/image" Target="../media/image15.emf"/></Relationships>
</file>

<file path=ppt/slides/_rels/slide17.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arduino.blaisepascal.fr/index.php/2017/04/10/controler-un-moteur-brushles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2.xml"/><Relationship Id="rId5" Type="http://schemas.openxmlformats.org/officeDocument/2006/relationships/image" Target="../media/image39.emf"/><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7.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CDCAC4-1168-4AED-911A-47736569AFF7}"/>
              </a:ext>
            </a:extLst>
          </p:cNvPr>
          <p:cNvSpPr>
            <a:spLocks noGrp="1"/>
          </p:cNvSpPr>
          <p:nvPr>
            <p:ph type="ctrTitle"/>
          </p:nvPr>
        </p:nvSpPr>
        <p:spPr/>
        <p:txBody>
          <a:bodyPr/>
          <a:lstStyle/>
          <a:p>
            <a:r>
              <a:rPr lang="fr-FR" dirty="0"/>
              <a:t>Les moteurs électriques</a:t>
            </a:r>
          </a:p>
        </p:txBody>
      </p:sp>
    </p:spTree>
    <p:extLst>
      <p:ext uri="{BB962C8B-B14F-4D97-AF65-F5344CB8AC3E}">
        <p14:creationId xmlns:p14="http://schemas.microsoft.com/office/powerpoint/2010/main" val="8656452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A434275-E69D-43FF-BA39-7BAE96FB6C0A}"/>
              </a:ext>
            </a:extLst>
          </p:cNvPr>
          <p:cNvSpPr/>
          <p:nvPr/>
        </p:nvSpPr>
        <p:spPr>
          <a:xfrm>
            <a:off x="1774729" y="741696"/>
            <a:ext cx="1680268" cy="523220"/>
          </a:xfrm>
          <a:prstGeom prst="rect">
            <a:avLst/>
          </a:prstGeom>
        </p:spPr>
        <p:txBody>
          <a:bodyPr vert="horz" lIns="91440" tIns="45720" rIns="91440" bIns="45720" rtlCol="0" anchor="t">
            <a:normAutofit/>
          </a:bodyPr>
          <a:lstStyle/>
          <a:p>
            <a:pPr>
              <a:spcBef>
                <a:spcPct val="0"/>
              </a:spcBef>
            </a:pPr>
            <a:r>
              <a:rPr lang="fr-FR" sz="2800" u="sng" dirty="0">
                <a:solidFill>
                  <a:srgbClr val="00B050"/>
                </a:solidFill>
                <a:latin typeface="+mj-lt"/>
                <a:ea typeface="+mj-ea"/>
                <a:cs typeface="+mj-cs"/>
              </a:rPr>
              <a:t>Symbole</a:t>
            </a:r>
          </a:p>
        </p:txBody>
      </p:sp>
      <p:pic>
        <p:nvPicPr>
          <p:cNvPr id="5" name="Image 4">
            <a:extLst>
              <a:ext uri="{FF2B5EF4-FFF2-40B4-BE49-F238E27FC236}">
                <a16:creationId xmlns:a16="http://schemas.microsoft.com/office/drawing/2014/main" id="{2DF80620-C25B-48DA-9DCE-B913F2B6B44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05948" y="1632284"/>
            <a:ext cx="1504115" cy="1319463"/>
          </a:xfrm>
          <a:prstGeom prst="rect">
            <a:avLst/>
          </a:prstGeom>
          <a:noFill/>
          <a:ln>
            <a:noFill/>
          </a:ln>
        </p:spPr>
      </p:pic>
      <p:pic>
        <p:nvPicPr>
          <p:cNvPr id="6" name="Image 5">
            <a:extLst>
              <a:ext uri="{FF2B5EF4-FFF2-40B4-BE49-F238E27FC236}">
                <a16:creationId xmlns:a16="http://schemas.microsoft.com/office/drawing/2014/main" id="{A61696A1-C16B-47B1-B59B-1EA446D9DEB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020901" y="3472933"/>
            <a:ext cx="1289162" cy="1319462"/>
          </a:xfrm>
          <a:prstGeom prst="rect">
            <a:avLst/>
          </a:prstGeom>
          <a:noFill/>
          <a:ln>
            <a:noFill/>
          </a:ln>
        </p:spPr>
      </p:pic>
      <p:sp>
        <p:nvSpPr>
          <p:cNvPr id="7" name="Rectangle 6">
            <a:extLst>
              <a:ext uri="{FF2B5EF4-FFF2-40B4-BE49-F238E27FC236}">
                <a16:creationId xmlns:a16="http://schemas.microsoft.com/office/drawing/2014/main" id="{CE5D40F2-3022-41EC-8B81-525FF5CA5C11}"/>
              </a:ext>
            </a:extLst>
          </p:cNvPr>
          <p:cNvSpPr/>
          <p:nvPr/>
        </p:nvSpPr>
        <p:spPr>
          <a:xfrm>
            <a:off x="2614863" y="2061182"/>
            <a:ext cx="4323620" cy="461665"/>
          </a:xfrm>
          <a:prstGeom prst="rect">
            <a:avLst/>
          </a:prstGeom>
        </p:spPr>
        <p:txBody>
          <a:bodyPr wrap="none">
            <a:spAutoFit/>
          </a:bodyPr>
          <a:lstStyle/>
          <a:p>
            <a:r>
              <a:rPr lang="fr-FR" sz="2400" b="1" dirty="0">
                <a:solidFill>
                  <a:srgbClr val="002060"/>
                </a:solidFill>
                <a:latin typeface="Arial" panose="020B0604020202020204" pitchFamily="34" charset="0"/>
                <a:ea typeface="Times New Roman" panose="02020603050405020304" pitchFamily="18" charset="0"/>
                <a:cs typeface="Times New Roman" panose="02020603050405020304" pitchFamily="18" charset="0"/>
              </a:rPr>
              <a:t>Moteur à excitation séparée </a:t>
            </a:r>
            <a:endParaRPr lang="fr-FR" sz="2400" b="1" dirty="0">
              <a:solidFill>
                <a:srgbClr val="002060"/>
              </a:solidFill>
            </a:endParaRPr>
          </a:p>
        </p:txBody>
      </p:sp>
      <p:sp>
        <p:nvSpPr>
          <p:cNvPr id="8" name="Rectangle 7">
            <a:extLst>
              <a:ext uri="{FF2B5EF4-FFF2-40B4-BE49-F238E27FC236}">
                <a16:creationId xmlns:a16="http://schemas.microsoft.com/office/drawing/2014/main" id="{732E7B20-F411-4531-882B-3A526F789697}"/>
              </a:ext>
            </a:extLst>
          </p:cNvPr>
          <p:cNvSpPr/>
          <p:nvPr/>
        </p:nvSpPr>
        <p:spPr>
          <a:xfrm>
            <a:off x="2614863" y="3901831"/>
            <a:ext cx="4546437" cy="461665"/>
          </a:xfrm>
          <a:prstGeom prst="rect">
            <a:avLst/>
          </a:prstGeom>
        </p:spPr>
        <p:txBody>
          <a:bodyPr wrap="none">
            <a:spAutoFit/>
          </a:bodyPr>
          <a:lstStyle/>
          <a:p>
            <a:r>
              <a:rPr lang="fr-FR" sz="2400" b="1" dirty="0">
                <a:solidFill>
                  <a:srgbClr val="002060"/>
                </a:solidFill>
                <a:latin typeface="Arial" panose="020B0604020202020204" pitchFamily="34" charset="0"/>
                <a:cs typeface="Times New Roman" panose="02020603050405020304" pitchFamily="18" charset="0"/>
              </a:rPr>
              <a:t>Moteur à aimants permanents</a:t>
            </a:r>
          </a:p>
        </p:txBody>
      </p:sp>
    </p:spTree>
    <p:extLst>
      <p:ext uri="{BB962C8B-B14F-4D97-AF65-F5344CB8AC3E}">
        <p14:creationId xmlns:p14="http://schemas.microsoft.com/office/powerpoint/2010/main" val="274113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E0FB14A-1AB6-495C-B038-D9EBB7388048}"/>
              </a:ext>
            </a:extLst>
          </p:cNvPr>
          <p:cNvSpPr/>
          <p:nvPr/>
        </p:nvSpPr>
        <p:spPr>
          <a:xfrm>
            <a:off x="1847041" y="739430"/>
            <a:ext cx="3012363" cy="523220"/>
          </a:xfrm>
          <a:prstGeom prst="rect">
            <a:avLst/>
          </a:prstGeom>
        </p:spPr>
        <p:txBody>
          <a:bodyPr vert="horz" lIns="91440" tIns="45720" rIns="91440" bIns="45720" rtlCol="0" anchor="t">
            <a:normAutofit/>
          </a:bodyPr>
          <a:lstStyle/>
          <a:p>
            <a:pPr>
              <a:spcBef>
                <a:spcPct val="0"/>
              </a:spcBef>
            </a:pPr>
            <a:r>
              <a:rPr lang="fr-FR" sz="2800" u="sng" dirty="0">
                <a:solidFill>
                  <a:srgbClr val="00B050"/>
                </a:solidFill>
                <a:latin typeface="+mj-lt"/>
                <a:ea typeface="+mj-ea"/>
                <a:cs typeface="+mj-cs"/>
              </a:rPr>
              <a:t>Caractéristiques</a:t>
            </a:r>
          </a:p>
        </p:txBody>
      </p:sp>
      <p:grpSp>
        <p:nvGrpSpPr>
          <p:cNvPr id="7" name="Groupe 6">
            <a:extLst>
              <a:ext uri="{FF2B5EF4-FFF2-40B4-BE49-F238E27FC236}">
                <a16:creationId xmlns:a16="http://schemas.microsoft.com/office/drawing/2014/main" id="{74030A65-8B4F-47FC-AE66-8D9E8FC20651}"/>
              </a:ext>
            </a:extLst>
          </p:cNvPr>
          <p:cNvGrpSpPr/>
          <p:nvPr/>
        </p:nvGrpSpPr>
        <p:grpSpPr>
          <a:xfrm>
            <a:off x="2307234" y="1885298"/>
            <a:ext cx="7577531" cy="3710052"/>
            <a:chOff x="0" y="0"/>
            <a:chExt cx="2300605" cy="1134745"/>
          </a:xfrm>
        </p:grpSpPr>
        <p:grpSp>
          <p:nvGrpSpPr>
            <p:cNvPr id="8" name="Groupe 7">
              <a:extLst>
                <a:ext uri="{FF2B5EF4-FFF2-40B4-BE49-F238E27FC236}">
                  <a16:creationId xmlns:a16="http://schemas.microsoft.com/office/drawing/2014/main" id="{7D9FDC07-9499-4F9F-97DD-1F21243AAB4A}"/>
                </a:ext>
              </a:extLst>
            </p:cNvPr>
            <p:cNvGrpSpPr/>
            <p:nvPr/>
          </p:nvGrpSpPr>
          <p:grpSpPr>
            <a:xfrm>
              <a:off x="0" y="0"/>
              <a:ext cx="2300605" cy="1134745"/>
              <a:chOff x="0" y="0"/>
              <a:chExt cx="2300605" cy="1134745"/>
            </a:xfrm>
          </p:grpSpPr>
          <p:pic>
            <p:nvPicPr>
              <p:cNvPr id="10" name="Image 9" descr="Résultat de recherche d'images pour &quot;convertir moteur grandeur&quot;">
                <a:extLst>
                  <a:ext uri="{FF2B5EF4-FFF2-40B4-BE49-F238E27FC236}">
                    <a16:creationId xmlns:a16="http://schemas.microsoft.com/office/drawing/2014/main" id="{6E56E093-6AC2-4A4D-BEFD-E811BC239F9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300605" cy="1134745"/>
              </a:xfrm>
              <a:prstGeom prst="rect">
                <a:avLst/>
              </a:prstGeom>
              <a:noFill/>
              <a:ln>
                <a:noFill/>
              </a:ln>
            </p:spPr>
          </p:pic>
          <p:sp>
            <p:nvSpPr>
              <p:cNvPr id="11" name="Zone de texte 2">
                <a:extLst>
                  <a:ext uri="{FF2B5EF4-FFF2-40B4-BE49-F238E27FC236}">
                    <a16:creationId xmlns:a16="http://schemas.microsoft.com/office/drawing/2014/main" id="{2F5FDC72-0BC7-4CF2-9315-D138209F0794}"/>
                  </a:ext>
                </a:extLst>
              </p:cNvPr>
              <p:cNvSpPr txBox="1">
                <a:spLocks noChangeArrowheads="1"/>
              </p:cNvSpPr>
              <p:nvPr/>
            </p:nvSpPr>
            <p:spPr bwMode="auto">
              <a:xfrm>
                <a:off x="853670" y="956886"/>
                <a:ext cx="502071" cy="122376"/>
              </a:xfrm>
              <a:prstGeom prst="rect">
                <a:avLst/>
              </a:prstGeom>
              <a:noFill/>
              <a:ln w="9525">
                <a:noFill/>
                <a:miter lim="800000"/>
                <a:headEnd/>
                <a:tailEnd/>
              </a:ln>
            </p:spPr>
            <p:txBody>
              <a:bodyPr rot="0" vert="horz" wrap="square" lIns="91440" tIns="45720" rIns="91440" bIns="45720" anchor="t" anchorCtr="0">
                <a:spAutoFit/>
              </a:bodyPr>
              <a:lstStyle/>
              <a:p>
                <a:pPr algn="just">
                  <a:spcAft>
                    <a:spcPts val="0"/>
                  </a:spcAft>
                </a:pPr>
                <a:r>
                  <a:rPr lang="fr-FR" sz="2000" dirty="0">
                    <a:effectLst/>
                    <a:latin typeface="Arial" panose="020B0604020202020204" pitchFamily="34" charset="0"/>
                    <a:ea typeface="Times New Roman" panose="02020603050405020304" pitchFamily="18" charset="0"/>
                    <a:cs typeface="Times New Roman" panose="02020603050405020304" pitchFamily="18" charset="0"/>
                  </a:rPr>
                  <a:t>rendement</a:t>
                </a:r>
              </a:p>
            </p:txBody>
          </p:sp>
        </p:grpSp>
        <p:cxnSp>
          <p:nvCxnSpPr>
            <p:cNvPr id="9" name="Connecteur droit avec flèche 8">
              <a:extLst>
                <a:ext uri="{FF2B5EF4-FFF2-40B4-BE49-F238E27FC236}">
                  <a16:creationId xmlns:a16="http://schemas.microsoft.com/office/drawing/2014/main" id="{3EB8E740-C393-4C5F-9475-1BBC0140EE7C}"/>
                </a:ext>
              </a:extLst>
            </p:cNvPr>
            <p:cNvCxnSpPr/>
            <p:nvPr/>
          </p:nvCxnSpPr>
          <p:spPr>
            <a:xfrm>
              <a:off x="694266" y="973667"/>
              <a:ext cx="727363"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542100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C2BFF6-7EF6-47F8-96C2-CB0D06413C20}"/>
              </a:ext>
            </a:extLst>
          </p:cNvPr>
          <p:cNvSpPr/>
          <p:nvPr/>
        </p:nvSpPr>
        <p:spPr>
          <a:xfrm>
            <a:off x="1785113" y="714494"/>
            <a:ext cx="6550191" cy="523220"/>
          </a:xfrm>
          <a:prstGeom prst="rect">
            <a:avLst/>
          </a:prstGeom>
        </p:spPr>
        <p:txBody>
          <a:bodyPr vert="horz" lIns="91440" tIns="45720" rIns="91440" bIns="45720" rtlCol="0" anchor="t">
            <a:normAutofit/>
          </a:bodyPr>
          <a:lstStyle/>
          <a:p>
            <a:pPr>
              <a:spcBef>
                <a:spcPct val="0"/>
              </a:spcBef>
            </a:pPr>
            <a:r>
              <a:rPr lang="fr-FR" sz="2800" u="sng" dirty="0">
                <a:solidFill>
                  <a:srgbClr val="00B050"/>
                </a:solidFill>
                <a:latin typeface="+mj-lt"/>
                <a:ea typeface="+mj-ea"/>
                <a:cs typeface="+mj-cs"/>
              </a:rPr>
              <a:t>Caractéristiques d’entrée du moteur</a:t>
            </a:r>
          </a:p>
        </p:txBody>
      </p:sp>
      <p:sp>
        <p:nvSpPr>
          <p:cNvPr id="3" name="Rectangle 2">
            <a:extLst>
              <a:ext uri="{FF2B5EF4-FFF2-40B4-BE49-F238E27FC236}">
                <a16:creationId xmlns:a16="http://schemas.microsoft.com/office/drawing/2014/main" id="{CAF4508A-D188-416E-862B-DBA1A109196D}"/>
              </a:ext>
            </a:extLst>
          </p:cNvPr>
          <p:cNvSpPr/>
          <p:nvPr/>
        </p:nvSpPr>
        <p:spPr>
          <a:xfrm>
            <a:off x="2042160" y="1834634"/>
            <a:ext cx="9204960" cy="4308872"/>
          </a:xfrm>
          <a:prstGeom prst="rect">
            <a:avLst/>
          </a:prstGeom>
        </p:spPr>
        <p:txBody>
          <a:bodyPr wrap="square">
            <a:spAutoFit/>
          </a:bodyPr>
          <a:lstStyle/>
          <a:p>
            <a:pPr lvl="0" indent="-342900" algn="just">
              <a:spcBef>
                <a:spcPts val="1000"/>
              </a:spcBef>
              <a:spcAft>
                <a:spcPts val="0"/>
              </a:spcAft>
              <a:buClr>
                <a:schemeClr val="accent1"/>
              </a:buClr>
              <a:buFont typeface="Symbol" panose="05050102010706020507" pitchFamily="18" charset="2"/>
              <a:buChar char=""/>
            </a:pPr>
            <a:r>
              <a:rPr lang="fr-FR" sz="2400" b="1" dirty="0"/>
              <a:t>L’intensité</a:t>
            </a:r>
            <a:r>
              <a:rPr lang="fr-FR" sz="2400" dirty="0"/>
              <a:t> (notée I en A).</a:t>
            </a:r>
          </a:p>
          <a:p>
            <a:pPr algn="just">
              <a:spcBef>
                <a:spcPts val="1000"/>
              </a:spcBef>
              <a:spcAft>
                <a:spcPts val="0"/>
              </a:spcAft>
              <a:buClr>
                <a:schemeClr val="accent1"/>
              </a:buClr>
            </a:pPr>
            <a:r>
              <a:rPr lang="fr-FR" sz="2400" dirty="0"/>
              <a:t> </a:t>
            </a:r>
          </a:p>
          <a:p>
            <a:pPr lvl="0" indent="-342900" algn="just">
              <a:spcBef>
                <a:spcPts val="1000"/>
              </a:spcBef>
              <a:spcAft>
                <a:spcPts val="0"/>
              </a:spcAft>
              <a:buClr>
                <a:schemeClr val="accent1"/>
              </a:buClr>
              <a:buFont typeface="Symbol" panose="05050102010706020507" pitchFamily="18" charset="2"/>
              <a:buChar char=""/>
            </a:pPr>
            <a:r>
              <a:rPr lang="fr-FR" sz="2400" b="1" dirty="0"/>
              <a:t>La tension </a:t>
            </a:r>
            <a:r>
              <a:rPr lang="fr-FR" sz="2400" dirty="0"/>
              <a:t>(notée U en V).</a:t>
            </a:r>
          </a:p>
          <a:p>
            <a:pPr algn="just">
              <a:spcBef>
                <a:spcPts val="1000"/>
              </a:spcBef>
              <a:spcAft>
                <a:spcPts val="0"/>
              </a:spcAft>
              <a:buClr>
                <a:schemeClr val="accent1"/>
              </a:buClr>
            </a:pPr>
            <a:r>
              <a:rPr lang="fr-FR" sz="2400" dirty="0"/>
              <a:t> </a:t>
            </a:r>
          </a:p>
          <a:p>
            <a:pPr lvl="0" indent="-342900" algn="just">
              <a:spcBef>
                <a:spcPts val="1000"/>
              </a:spcBef>
              <a:spcAft>
                <a:spcPts val="0"/>
              </a:spcAft>
              <a:buClr>
                <a:schemeClr val="accent1"/>
              </a:buClr>
              <a:buFont typeface="Symbol" panose="05050102010706020507" pitchFamily="18" charset="2"/>
              <a:buChar char=""/>
            </a:pPr>
            <a:r>
              <a:rPr lang="fr-FR" sz="2400" b="1" dirty="0"/>
              <a:t>La puissance électrique</a:t>
            </a:r>
            <a:r>
              <a:rPr lang="fr-FR" sz="2400" dirty="0"/>
              <a:t> d’entrée définissant la puissance absorbée par le moteur (notée Pa).</a:t>
            </a:r>
          </a:p>
          <a:p>
            <a:pPr algn="just">
              <a:spcBef>
                <a:spcPts val="1000"/>
              </a:spcBef>
              <a:spcAft>
                <a:spcPts val="0"/>
              </a:spcAft>
              <a:buClr>
                <a:schemeClr val="accent1"/>
              </a:buClr>
            </a:pPr>
            <a:r>
              <a:rPr lang="fr-FR" sz="2400" dirty="0"/>
              <a:t> </a:t>
            </a:r>
          </a:p>
          <a:p>
            <a:pPr algn="just">
              <a:spcBef>
                <a:spcPts val="1000"/>
              </a:spcBef>
              <a:spcAft>
                <a:spcPts val="0"/>
              </a:spcAft>
              <a:buClr>
                <a:schemeClr val="accent1"/>
              </a:buClr>
            </a:pPr>
            <a:r>
              <a:rPr lang="fr-FR" sz="2400" dirty="0"/>
              <a:t>Formule liant les 3 caractéristiques de sorties d’un moteur :</a:t>
            </a:r>
            <a:r>
              <a:rPr lang="fr-FR" dirty="0">
                <a:latin typeface="Arial" panose="020B0604020202020204" pitchFamily="34" charset="0"/>
                <a:ea typeface="Times New Roman" panose="02020603050405020304" pitchFamily="18" charset="0"/>
                <a:cs typeface="Times New Roman" panose="02020603050405020304" pitchFamily="18" charset="0"/>
              </a:rPr>
              <a:t>   	</a:t>
            </a:r>
            <a:r>
              <a:rPr lang="fr-FR" sz="3200" b="1"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P = U.I</a:t>
            </a:r>
            <a:endParaRPr lang="fr-FR" dirty="0">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80845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63F9E0C0-B4A9-4345-9A95-9F3441FE422B}"/>
                  </a:ext>
                </a:extLst>
              </p:cNvPr>
              <p:cNvSpPr/>
              <p:nvPr/>
            </p:nvSpPr>
            <p:spPr>
              <a:xfrm>
                <a:off x="2316480" y="2209800"/>
                <a:ext cx="9387840" cy="3691652"/>
              </a:xfrm>
              <a:prstGeom prst="rect">
                <a:avLst/>
              </a:prstGeom>
            </p:spPr>
            <p:txBody>
              <a:bodyPr wrap="square">
                <a:spAutoFit/>
              </a:bodyPr>
              <a:lstStyle/>
              <a:p>
                <a:pPr lvl="0" indent="-342900" algn="just">
                  <a:spcBef>
                    <a:spcPts val="1000"/>
                  </a:spcBef>
                  <a:spcAft>
                    <a:spcPts val="0"/>
                  </a:spcAft>
                  <a:buClr>
                    <a:schemeClr val="accent1"/>
                  </a:buClr>
                  <a:buFont typeface="Symbol" panose="05050102010706020507" pitchFamily="18" charset="2"/>
                  <a:buChar char=""/>
                </a:pPr>
                <a:r>
                  <a:rPr lang="fr-FR" sz="2400" dirty="0"/>
                  <a:t>Le couple (noté C en N.m) </a:t>
                </a:r>
              </a:p>
              <a:p>
                <a:pPr lvl="0" indent="-342900" algn="just">
                  <a:spcBef>
                    <a:spcPts val="1000"/>
                  </a:spcBef>
                  <a:spcAft>
                    <a:spcPts val="0"/>
                  </a:spcAft>
                  <a:buClr>
                    <a:schemeClr val="accent1"/>
                  </a:buClr>
                  <a:buFont typeface="Symbol" panose="05050102010706020507" pitchFamily="18" charset="2"/>
                  <a:buChar char=""/>
                </a:pPr>
                <a:r>
                  <a:rPr lang="fr-FR" sz="2400" dirty="0"/>
                  <a:t>La vitesse de rotation (notée ω en rad/s</a:t>
                </a:r>
              </a:p>
              <a:p>
                <a:pPr lvl="0" algn="just">
                  <a:spcBef>
                    <a:spcPts val="1000"/>
                  </a:spcBef>
                  <a:spcAft>
                    <a:spcPts val="0"/>
                  </a:spcAft>
                  <a:buClr>
                    <a:schemeClr val="accent1"/>
                  </a:buClr>
                </a:pPr>
                <a:r>
                  <a:rPr lang="fr-FR" sz="2400" dirty="0"/>
                  <a:t>Rappel : pour passer des rad/s en tr/min :</a:t>
                </a:r>
                <a:r>
                  <a:rPr lang="fr-FR"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fr-FR" sz="3200" b="1"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𝑵</m:t>
                    </m:r>
                    <m:r>
                      <a:rPr lang="fr-FR" sz="3200" b="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fr-FR" sz="3200" b="1"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3200" b="1"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𝝎</m:t>
                        </m:r>
                        <m:r>
                          <a:rPr lang="fr-FR" sz="3200" b="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3200" b="1"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𝟔𝟎</m:t>
                        </m:r>
                      </m:num>
                      <m:den>
                        <m:r>
                          <a:rPr lang="fr-FR" sz="3200" b="1"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𝟐</m:t>
                        </m:r>
                        <m:r>
                          <a:rPr lang="fr-FR" sz="3200" b="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3200" b="1"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𝝅</m:t>
                        </m:r>
                      </m:den>
                    </m:f>
                  </m:oMath>
                </a14:m>
                <a:endParaRPr lang="fr-FR" dirty="0">
                  <a:latin typeface="Arial" panose="020B0604020202020204" pitchFamily="34" charset="0"/>
                  <a:ea typeface="Times New Roman" panose="02020603050405020304" pitchFamily="18" charset="0"/>
                  <a:cs typeface="Times New Roman" panose="02020603050405020304" pitchFamily="18" charset="0"/>
                </a:endParaRPr>
              </a:p>
              <a:p>
                <a:pPr lvl="0" indent="-342900" algn="just">
                  <a:spcBef>
                    <a:spcPts val="1000"/>
                  </a:spcBef>
                  <a:spcAft>
                    <a:spcPts val="0"/>
                  </a:spcAft>
                  <a:buClr>
                    <a:schemeClr val="accent1"/>
                  </a:buClr>
                  <a:buFont typeface="Symbol" panose="05050102010706020507" pitchFamily="18" charset="2"/>
                  <a:buChar char=""/>
                </a:pPr>
                <a:r>
                  <a:rPr lang="fr-FR" sz="2400" dirty="0"/>
                  <a:t>Le rendement (noté η) </a:t>
                </a:r>
              </a:p>
              <a:p>
                <a:pPr lvl="0" algn="just">
                  <a:spcBef>
                    <a:spcPts val="1000"/>
                  </a:spcBef>
                  <a:spcAft>
                    <a:spcPts val="0"/>
                  </a:spcAft>
                  <a:buClr>
                    <a:schemeClr val="accent1"/>
                  </a:buClr>
                </a:pPr>
                <a:r>
                  <a:rPr lang="fr-FR" sz="2400" dirty="0"/>
                  <a:t>Formule liant les 3 caractéristiques de sorties d’un moteur :</a:t>
                </a:r>
              </a:p>
              <a:p>
                <a:pPr lvl="0" algn="just">
                  <a:spcBef>
                    <a:spcPts val="1000"/>
                  </a:spcBef>
                  <a:spcAft>
                    <a:spcPts val="0"/>
                  </a:spcAft>
                  <a:buClr>
                    <a:schemeClr val="accent1"/>
                  </a:buClr>
                </a:pPr>
                <a:r>
                  <a:rPr lang="fr-FR" dirty="0">
                    <a:latin typeface="Arial" panose="020B0604020202020204" pitchFamily="34" charset="0"/>
                    <a:ea typeface="Times New Roman" panose="02020603050405020304" pitchFamily="18" charset="0"/>
                    <a:cs typeface="Times New Roman" panose="02020603050405020304" pitchFamily="18" charset="0"/>
                  </a:rPr>
                  <a:t>     	</a:t>
                </a:r>
                <a:r>
                  <a:rPr lang="fr-FR" sz="32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 = </a:t>
                </a:r>
                <a:r>
                  <a:rPr lang="fr-FR" sz="32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C.ω</a:t>
                </a:r>
                <a:endParaRPr lang="fr-FR" dirty="0">
                  <a:latin typeface="Arial" panose="020B0604020202020204" pitchFamily="34" charset="0"/>
                  <a:ea typeface="Times New Roman" panose="02020603050405020304" pitchFamily="18" charset="0"/>
                  <a:cs typeface="Times New Roman" panose="02020603050405020304" pitchFamily="18" charset="0"/>
                </a:endParaRPr>
              </a:p>
              <a:p>
                <a:pPr algn="just">
                  <a:spcAft>
                    <a:spcPts val="0"/>
                  </a:spcAft>
                </a:pPr>
                <a:r>
                  <a:rPr lang="fr-FR" dirty="0">
                    <a:latin typeface="Arial" panose="020B0604020202020204" pitchFamily="34" charset="0"/>
                    <a:ea typeface="Times New Roman" panose="02020603050405020304" pitchFamily="18" charset="0"/>
                    <a:cs typeface="Times New Roman" panose="02020603050405020304" pitchFamily="18" charset="0"/>
                  </a:rPr>
                  <a:t> </a:t>
                </a:r>
              </a:p>
            </p:txBody>
          </p:sp>
        </mc:Choice>
        <mc:Fallback xmlns="">
          <p:sp>
            <p:nvSpPr>
              <p:cNvPr id="2" name="Rectangle 1">
                <a:extLst>
                  <a:ext uri="{FF2B5EF4-FFF2-40B4-BE49-F238E27FC236}">
                    <a16:creationId xmlns:a16="http://schemas.microsoft.com/office/drawing/2014/main" id="{63F9E0C0-B4A9-4345-9A95-9F3441FE422B}"/>
                  </a:ext>
                </a:extLst>
              </p:cNvPr>
              <p:cNvSpPr>
                <a:spLocks noRot="1" noChangeAspect="1" noMove="1" noResize="1" noEditPoints="1" noAdjustHandles="1" noChangeArrowheads="1" noChangeShapeType="1" noTextEdit="1"/>
              </p:cNvSpPr>
              <p:nvPr/>
            </p:nvSpPr>
            <p:spPr>
              <a:xfrm>
                <a:off x="2316480" y="2209800"/>
                <a:ext cx="9387840" cy="3691652"/>
              </a:xfrm>
              <a:prstGeom prst="rect">
                <a:avLst/>
              </a:prstGeom>
              <a:blipFill>
                <a:blip r:embed="rId2"/>
                <a:stretch>
                  <a:fillRect l="-1039" t="-1653"/>
                </a:stretch>
              </a:blipFill>
            </p:spPr>
            <p:txBody>
              <a:bodyPr/>
              <a:lstStyle/>
              <a:p>
                <a:r>
                  <a:rPr lang="fr-FR">
                    <a:noFill/>
                  </a:rPr>
                  <a:t> </a:t>
                </a:r>
              </a:p>
            </p:txBody>
          </p:sp>
        </mc:Fallback>
      </mc:AlternateContent>
      <p:sp>
        <p:nvSpPr>
          <p:cNvPr id="3" name="Rectangle 2">
            <a:extLst>
              <a:ext uri="{FF2B5EF4-FFF2-40B4-BE49-F238E27FC236}">
                <a16:creationId xmlns:a16="http://schemas.microsoft.com/office/drawing/2014/main" id="{5A4874A6-9114-4E20-BC95-8AE0D40A486A}"/>
              </a:ext>
            </a:extLst>
          </p:cNvPr>
          <p:cNvSpPr/>
          <p:nvPr/>
        </p:nvSpPr>
        <p:spPr>
          <a:xfrm>
            <a:off x="1776499" y="714494"/>
            <a:ext cx="6516528" cy="523220"/>
          </a:xfrm>
          <a:prstGeom prst="rect">
            <a:avLst/>
          </a:prstGeom>
        </p:spPr>
        <p:txBody>
          <a:bodyPr vert="horz" lIns="91440" tIns="45720" rIns="91440" bIns="45720" rtlCol="0" anchor="t">
            <a:normAutofit/>
          </a:bodyPr>
          <a:lstStyle/>
          <a:p>
            <a:pPr>
              <a:spcBef>
                <a:spcPct val="0"/>
              </a:spcBef>
            </a:pPr>
            <a:r>
              <a:rPr lang="fr-FR" sz="2800" u="sng" dirty="0">
                <a:solidFill>
                  <a:srgbClr val="00B050"/>
                </a:solidFill>
                <a:latin typeface="+mj-lt"/>
                <a:ea typeface="+mj-ea"/>
                <a:cs typeface="+mj-cs"/>
              </a:rPr>
              <a:t>Caractéristiques de sortie du moteur</a:t>
            </a:r>
          </a:p>
        </p:txBody>
      </p:sp>
    </p:spTree>
    <p:extLst>
      <p:ext uri="{BB962C8B-B14F-4D97-AF65-F5344CB8AC3E}">
        <p14:creationId xmlns:p14="http://schemas.microsoft.com/office/powerpoint/2010/main" val="30606361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709A83B-0BBC-48A5-8AA1-B0B399FC1458}"/>
              </a:ext>
            </a:extLst>
          </p:cNvPr>
          <p:cNvSpPr/>
          <p:nvPr/>
        </p:nvSpPr>
        <p:spPr>
          <a:xfrm>
            <a:off x="1846858" y="708670"/>
            <a:ext cx="2379177" cy="523220"/>
          </a:xfrm>
          <a:prstGeom prst="rect">
            <a:avLst/>
          </a:prstGeom>
        </p:spPr>
        <p:txBody>
          <a:bodyPr vert="horz" lIns="91440" tIns="45720" rIns="91440" bIns="45720" rtlCol="0" anchor="t">
            <a:normAutofit/>
          </a:bodyPr>
          <a:lstStyle/>
          <a:p>
            <a:pPr>
              <a:spcBef>
                <a:spcPct val="0"/>
              </a:spcBef>
            </a:pPr>
            <a:r>
              <a:rPr lang="fr-FR" sz="2800" u="sng" dirty="0" err="1">
                <a:solidFill>
                  <a:srgbClr val="00B050"/>
                </a:solidFill>
                <a:latin typeface="+mj-lt"/>
                <a:ea typeface="+mj-ea"/>
                <a:cs typeface="+mj-cs"/>
              </a:rPr>
              <a:t>Réversabilité</a:t>
            </a:r>
            <a:endParaRPr lang="fr-FR" sz="2800" u="sng" dirty="0">
              <a:solidFill>
                <a:srgbClr val="00B050"/>
              </a:solidFill>
              <a:latin typeface="+mj-lt"/>
              <a:ea typeface="+mj-ea"/>
              <a:cs typeface="+mj-cs"/>
            </a:endParaRPr>
          </a:p>
        </p:txBody>
      </p:sp>
      <p:sp>
        <p:nvSpPr>
          <p:cNvPr id="3" name="Zone de texte 24">
            <a:extLst>
              <a:ext uri="{FF2B5EF4-FFF2-40B4-BE49-F238E27FC236}">
                <a16:creationId xmlns:a16="http://schemas.microsoft.com/office/drawing/2014/main" id="{587CEDE5-0018-4774-9899-8A124791F8F8}"/>
              </a:ext>
            </a:extLst>
          </p:cNvPr>
          <p:cNvSpPr txBox="1">
            <a:spLocks noChangeArrowheads="1"/>
          </p:cNvSpPr>
          <p:nvPr/>
        </p:nvSpPr>
        <p:spPr bwMode="auto">
          <a:xfrm>
            <a:off x="754380" y="1620520"/>
            <a:ext cx="10683240" cy="1386840"/>
          </a:xfrm>
          <a:prstGeom prst="rect">
            <a:avLst/>
          </a:prstGeom>
          <a:solidFill>
            <a:srgbClr val="FFFFFF"/>
          </a:solidFill>
          <a:ln w="28575">
            <a:solidFill>
              <a:srgbClr val="000000"/>
            </a:solidFill>
            <a:miter lim="800000"/>
            <a:headEnd/>
            <a:tailEnd/>
          </a:ln>
        </p:spPr>
        <p:txBody>
          <a:bodyPr rot="0" vert="horz" wrap="square" lIns="91440" tIns="45720" rIns="91440" bIns="45720" anchor="ctr" anchorCtr="0">
            <a:noAutofit/>
          </a:bodyPr>
          <a:lstStyle>
            <a:defPPr>
              <a:defRPr lang="en-US"/>
            </a:defPPr>
            <a:lvl1pPr algn="just">
              <a:spcAft>
                <a:spcPts val="0"/>
              </a:spcAft>
              <a:defRPr sz="280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defRPr>
            </a:lvl1pPr>
          </a:lstStyle>
          <a:p>
            <a:r>
              <a:rPr lang="fr-FR" dirty="0"/>
              <a:t>Fonctionnement en moteur : Si l’induit est alimenté, la machine convertit de l’énergie électrique en énergie mécanique.</a:t>
            </a:r>
          </a:p>
        </p:txBody>
      </p:sp>
      <p:sp>
        <p:nvSpPr>
          <p:cNvPr id="5" name="Zone de texte 27">
            <a:extLst>
              <a:ext uri="{FF2B5EF4-FFF2-40B4-BE49-F238E27FC236}">
                <a16:creationId xmlns:a16="http://schemas.microsoft.com/office/drawing/2014/main" id="{DC3D5686-9793-4C8C-8696-60011861194B}"/>
              </a:ext>
            </a:extLst>
          </p:cNvPr>
          <p:cNvSpPr txBox="1">
            <a:spLocks noChangeArrowheads="1"/>
          </p:cNvSpPr>
          <p:nvPr/>
        </p:nvSpPr>
        <p:spPr bwMode="auto">
          <a:xfrm>
            <a:off x="754380" y="3429000"/>
            <a:ext cx="10683240" cy="1386840"/>
          </a:xfrm>
          <a:prstGeom prst="rect">
            <a:avLst/>
          </a:prstGeom>
          <a:solidFill>
            <a:srgbClr val="FFFFFF"/>
          </a:solidFill>
          <a:ln w="28575">
            <a:solidFill>
              <a:srgbClr val="000000"/>
            </a:solidFill>
            <a:miter lim="800000"/>
            <a:headEnd/>
            <a:tailEnd/>
          </a:ln>
        </p:spPr>
        <p:txBody>
          <a:bodyPr rot="0" vert="horz" wrap="square" lIns="91440" tIns="45720" rIns="91440" bIns="45720" anchor="ctr" anchorCtr="0">
            <a:noAutofit/>
          </a:bodyPr>
          <a:lstStyle>
            <a:defPPr>
              <a:defRPr lang="en-US"/>
            </a:defPPr>
            <a:lvl1pPr algn="just">
              <a:spcAft>
                <a:spcPts val="0"/>
              </a:spcAft>
              <a:defRPr sz="280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defRPr>
            </a:lvl1pPr>
          </a:lstStyle>
          <a:p>
            <a:r>
              <a:rPr lang="fr-FR" dirty="0"/>
              <a:t>Fonctionnement en génératrice : Si l’induit est entrainé, la machine convertit de l’énergie mécanique en énergie électrique.</a:t>
            </a:r>
          </a:p>
        </p:txBody>
      </p:sp>
    </p:spTree>
    <p:extLst>
      <p:ext uri="{BB962C8B-B14F-4D97-AF65-F5344CB8AC3E}">
        <p14:creationId xmlns:p14="http://schemas.microsoft.com/office/powerpoint/2010/main" val="4118976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3EA668-10C3-47FF-87A5-562841826F6A}"/>
              </a:ext>
            </a:extLst>
          </p:cNvPr>
          <p:cNvSpPr>
            <a:spLocks noGrp="1"/>
          </p:cNvSpPr>
          <p:nvPr>
            <p:ph type="title"/>
          </p:nvPr>
        </p:nvSpPr>
        <p:spPr/>
        <p:txBody>
          <a:bodyPr/>
          <a:lstStyle/>
          <a:p>
            <a:r>
              <a:rPr lang="fr-FR" dirty="0"/>
              <a:t>Introduction sur le triphasé </a:t>
            </a:r>
          </a:p>
        </p:txBody>
      </p:sp>
      <p:sp>
        <p:nvSpPr>
          <p:cNvPr id="3" name="Rectangle 2">
            <a:extLst>
              <a:ext uri="{FF2B5EF4-FFF2-40B4-BE49-F238E27FC236}">
                <a16:creationId xmlns:a16="http://schemas.microsoft.com/office/drawing/2014/main" id="{503B1292-D7A2-4738-9941-F9EFA8794161}"/>
              </a:ext>
            </a:extLst>
          </p:cNvPr>
          <p:cNvSpPr/>
          <p:nvPr/>
        </p:nvSpPr>
        <p:spPr>
          <a:xfrm>
            <a:off x="687388" y="1541184"/>
            <a:ext cx="11001692" cy="2021306"/>
          </a:xfrm>
          <a:prstGeom prst="rect">
            <a:avLst/>
          </a:prstGeom>
        </p:spPr>
        <p:txBody>
          <a:bodyPr vert="horz" lIns="91440" tIns="45720" rIns="91440" bIns="45720" rtlCol="0">
            <a:normAutofit/>
          </a:bodyPr>
          <a:lstStyle/>
          <a:p>
            <a:pPr algn="just">
              <a:spcBef>
                <a:spcPts val="1000"/>
              </a:spcBef>
              <a:buClr>
                <a:schemeClr val="accent1"/>
              </a:buClr>
            </a:pPr>
            <a:r>
              <a:rPr lang="fr-FR" sz="2400" dirty="0"/>
              <a:t>Le transport de l’énergie en triphasé permet de véhiculer beaucoup plus de puissance. Le triphasé permet également de créer des champs magnétiques tournants qui sont à la base du fonctionnement des moteurs asynchrones triphasés. Ce sont les moteurs les plus utilisés dans l’industrie.</a:t>
            </a:r>
          </a:p>
        </p:txBody>
      </p:sp>
      <p:sp>
        <p:nvSpPr>
          <p:cNvPr id="4" name="Zone de texte 2">
            <a:extLst>
              <a:ext uri="{FF2B5EF4-FFF2-40B4-BE49-F238E27FC236}">
                <a16:creationId xmlns:a16="http://schemas.microsoft.com/office/drawing/2014/main" id="{2867DDBD-49F2-4DD3-AC4E-C74C4FF8F447}"/>
              </a:ext>
            </a:extLst>
          </p:cNvPr>
          <p:cNvSpPr txBox="1">
            <a:spLocks noChangeArrowheads="1"/>
          </p:cNvSpPr>
          <p:nvPr/>
        </p:nvSpPr>
        <p:spPr bwMode="auto">
          <a:xfrm>
            <a:off x="687388" y="3799208"/>
            <a:ext cx="11001692" cy="1280890"/>
          </a:xfrm>
          <a:prstGeom prst="rect">
            <a:avLst/>
          </a:prstGeom>
          <a:solidFill>
            <a:srgbClr val="FFFFFF"/>
          </a:solidFill>
          <a:ln w="28575">
            <a:solidFill>
              <a:srgbClr val="000000"/>
            </a:solidFill>
            <a:miter lim="800000"/>
            <a:headEnd/>
            <a:tailEnd/>
          </a:ln>
        </p:spPr>
        <p:txBody>
          <a:bodyPr rot="0" vert="horz" wrap="square" lIns="91440" tIns="45720" rIns="91440" bIns="45720" anchor="ctr" anchorCtr="0">
            <a:noAutofit/>
          </a:bodyPr>
          <a:lstStyle>
            <a:defPPr>
              <a:defRPr lang="en-US"/>
            </a:defPPr>
            <a:lvl1pPr algn="just">
              <a:spcAft>
                <a:spcPts val="0"/>
              </a:spcAft>
              <a:defRPr sz="280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defRPr>
            </a:lvl1pPr>
          </a:lstStyle>
          <a:p>
            <a:r>
              <a:rPr lang="fr-FR" dirty="0"/>
              <a:t>Une source triphasée est composé de trois générateurs monophasés 230 V alternatif ayant un point commun le point neutre. </a:t>
            </a:r>
          </a:p>
        </p:txBody>
      </p:sp>
      <p:sp>
        <p:nvSpPr>
          <p:cNvPr id="5" name="Rectangle 4">
            <a:extLst>
              <a:ext uri="{FF2B5EF4-FFF2-40B4-BE49-F238E27FC236}">
                <a16:creationId xmlns:a16="http://schemas.microsoft.com/office/drawing/2014/main" id="{ED3B15E2-70F8-4543-B376-C9F1BD4FAE4F}"/>
              </a:ext>
            </a:extLst>
          </p:cNvPr>
          <p:cNvSpPr/>
          <p:nvPr/>
        </p:nvSpPr>
        <p:spPr>
          <a:xfrm>
            <a:off x="2911902" y="5316816"/>
            <a:ext cx="8273732" cy="1200329"/>
          </a:xfrm>
          <a:prstGeom prst="rect">
            <a:avLst/>
          </a:prstGeom>
        </p:spPr>
        <p:txBody>
          <a:bodyPr vert="horz" lIns="91440" tIns="45720" rIns="91440" bIns="45720" rtlCol="0">
            <a:normAutofit/>
          </a:bodyPr>
          <a:lstStyle/>
          <a:p>
            <a:pPr algn="just">
              <a:spcBef>
                <a:spcPts val="1000"/>
              </a:spcBef>
              <a:buClr>
                <a:schemeClr val="accent1"/>
              </a:buClr>
            </a:pPr>
            <a:r>
              <a:rPr lang="fr-FR" sz="2400" dirty="0"/>
              <a:t>Une directive européenne datant de 1988 impose un réseau 230V / 400 V à ± 10%.</a:t>
            </a:r>
          </a:p>
        </p:txBody>
      </p:sp>
    </p:spTree>
    <p:extLst>
      <p:ext uri="{BB962C8B-B14F-4D97-AF65-F5344CB8AC3E}">
        <p14:creationId xmlns:p14="http://schemas.microsoft.com/office/powerpoint/2010/main" val="3633682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50DD93A-E4FB-4DA6-BF3D-1913EE3DBD0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76659" y="1344880"/>
            <a:ext cx="3732882" cy="2254300"/>
          </a:xfrm>
          <a:prstGeom prst="rect">
            <a:avLst/>
          </a:prstGeom>
          <a:noFill/>
          <a:ln>
            <a:noFill/>
          </a:ln>
        </p:spPr>
      </p:pic>
      <p:pic>
        <p:nvPicPr>
          <p:cNvPr id="5" name="Image 4">
            <a:extLst>
              <a:ext uri="{FF2B5EF4-FFF2-40B4-BE49-F238E27FC236}">
                <a16:creationId xmlns:a16="http://schemas.microsoft.com/office/drawing/2014/main" id="{60BFFCF9-ED59-4393-8D6F-22ABBFC3D7C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767587" y="327326"/>
            <a:ext cx="4104654" cy="2699084"/>
          </a:xfrm>
          <a:prstGeom prst="rect">
            <a:avLst/>
          </a:prstGeom>
          <a:noFill/>
          <a:ln>
            <a:noFill/>
          </a:ln>
        </p:spPr>
      </p:pic>
      <p:pic>
        <p:nvPicPr>
          <p:cNvPr id="6" name="Image 5">
            <a:extLst>
              <a:ext uri="{FF2B5EF4-FFF2-40B4-BE49-F238E27FC236}">
                <a16:creationId xmlns:a16="http://schemas.microsoft.com/office/drawing/2014/main" id="{CA3D247E-69B2-4DD0-A5FA-E9216BFD4F9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45521" y="3599180"/>
            <a:ext cx="5202309" cy="3279140"/>
          </a:xfrm>
          <a:prstGeom prst="rect">
            <a:avLst/>
          </a:prstGeom>
          <a:noFill/>
          <a:ln>
            <a:noFill/>
          </a:ln>
        </p:spPr>
      </p:pic>
      <p:pic>
        <p:nvPicPr>
          <p:cNvPr id="7" name="Image 6">
            <a:extLst>
              <a:ext uri="{FF2B5EF4-FFF2-40B4-BE49-F238E27FC236}">
                <a16:creationId xmlns:a16="http://schemas.microsoft.com/office/drawing/2014/main" id="{91D1AEF3-CE5A-42D8-B523-B50D352F80C6}"/>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5447830" y="3026410"/>
            <a:ext cx="6744169" cy="3851910"/>
          </a:xfrm>
          <a:prstGeom prst="rect">
            <a:avLst/>
          </a:prstGeom>
          <a:noFill/>
          <a:ln>
            <a:noFill/>
          </a:ln>
        </p:spPr>
      </p:pic>
    </p:spTree>
    <p:extLst>
      <p:ext uri="{BB962C8B-B14F-4D97-AF65-F5344CB8AC3E}">
        <p14:creationId xmlns:p14="http://schemas.microsoft.com/office/powerpoint/2010/main" val="3098706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AFBE03A6-0D89-4B59-9B8F-39A4EC614161}"/>
              </a:ext>
            </a:extLst>
          </p:cNvPr>
          <p:cNvSpPr>
            <a:spLocks noGrp="1"/>
          </p:cNvSpPr>
          <p:nvPr>
            <p:ph type="title"/>
          </p:nvPr>
        </p:nvSpPr>
        <p:spPr>
          <a:xfrm>
            <a:off x="2592925" y="624110"/>
            <a:ext cx="8911687" cy="1280890"/>
          </a:xfrm>
        </p:spPr>
        <p:txBody>
          <a:bodyPr/>
          <a:lstStyle/>
          <a:p>
            <a:r>
              <a:rPr lang="fr-FR" dirty="0"/>
              <a:t>Moteur asynchrone triphasé</a:t>
            </a:r>
          </a:p>
        </p:txBody>
      </p:sp>
      <p:pic>
        <p:nvPicPr>
          <p:cNvPr id="5" name="Image 4">
            <a:extLst>
              <a:ext uri="{FF2B5EF4-FFF2-40B4-BE49-F238E27FC236}">
                <a16:creationId xmlns:a16="http://schemas.microsoft.com/office/drawing/2014/main" id="{DE3AA711-6F43-46BF-81CA-B510B57E4B4C}"/>
              </a:ext>
            </a:extLst>
          </p:cNvPr>
          <p:cNvPicPr>
            <a:picLocks noChangeAspect="1"/>
          </p:cNvPicPr>
          <p:nvPr/>
        </p:nvPicPr>
        <p:blipFill>
          <a:blip r:embed="rId2"/>
          <a:stretch>
            <a:fillRect/>
          </a:stretch>
        </p:blipFill>
        <p:spPr>
          <a:xfrm>
            <a:off x="954990" y="2380129"/>
            <a:ext cx="4737600" cy="4314457"/>
          </a:xfrm>
          <a:prstGeom prst="rect">
            <a:avLst/>
          </a:prstGeom>
        </p:spPr>
      </p:pic>
      <p:pic>
        <p:nvPicPr>
          <p:cNvPr id="6" name="Picture 2" descr="http://people.ece.umn.edu/users/riaz/animations/spacevectors.gif">
            <a:extLst>
              <a:ext uri="{FF2B5EF4-FFF2-40B4-BE49-F238E27FC236}">
                <a16:creationId xmlns:a16="http://schemas.microsoft.com/office/drawing/2014/main" id="{BF39B9AA-21A7-4834-8D8F-0CA329F772C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499411" y="1400927"/>
            <a:ext cx="5293659" cy="529365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7BF2AEA0-C7DF-49A0-9C07-9A8B3DF64060}"/>
              </a:ext>
            </a:extLst>
          </p:cNvPr>
          <p:cNvSpPr/>
          <p:nvPr/>
        </p:nvSpPr>
        <p:spPr>
          <a:xfrm>
            <a:off x="1792761" y="1619345"/>
            <a:ext cx="3062057" cy="523220"/>
          </a:xfrm>
          <a:prstGeom prst="rect">
            <a:avLst/>
          </a:prstGeom>
        </p:spPr>
        <p:txBody>
          <a:bodyPr vert="horz" lIns="91440" tIns="45720" rIns="91440" bIns="45720" rtlCol="0" anchor="t">
            <a:normAutofit/>
          </a:bodyPr>
          <a:lstStyle/>
          <a:p>
            <a:pPr>
              <a:spcBef>
                <a:spcPct val="0"/>
              </a:spcBef>
            </a:pPr>
            <a:r>
              <a:rPr lang="fr-FR" sz="2800" u="sng" dirty="0">
                <a:solidFill>
                  <a:srgbClr val="00B050"/>
                </a:solidFill>
                <a:latin typeface="+mj-lt"/>
                <a:ea typeface="+mj-ea"/>
                <a:cs typeface="+mj-cs"/>
              </a:rPr>
              <a:t>Fonctionnement</a:t>
            </a:r>
          </a:p>
        </p:txBody>
      </p:sp>
    </p:spTree>
    <p:extLst>
      <p:ext uri="{BB962C8B-B14F-4D97-AF65-F5344CB8AC3E}">
        <p14:creationId xmlns:p14="http://schemas.microsoft.com/office/powerpoint/2010/main" val="2917631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people.ece.umn.edu/users/riaz/animations/vecmovieplus.gif">
            <a:extLst>
              <a:ext uri="{FF2B5EF4-FFF2-40B4-BE49-F238E27FC236}">
                <a16:creationId xmlns:a16="http://schemas.microsoft.com/office/drawing/2014/main" id="{9E97DC56-9B1F-43E1-A2D3-63CA070C4F6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625475"/>
            <a:ext cx="12192000" cy="6232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08851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195A00F-B0C4-44CC-AA15-024B234A6E48}"/>
              </a:ext>
            </a:extLst>
          </p:cNvPr>
          <p:cNvSpPr/>
          <p:nvPr/>
        </p:nvSpPr>
        <p:spPr>
          <a:xfrm>
            <a:off x="1676398" y="445914"/>
            <a:ext cx="9982201" cy="923330"/>
          </a:xfrm>
          <a:prstGeom prst="rect">
            <a:avLst/>
          </a:prstGeom>
        </p:spPr>
        <p:txBody>
          <a:bodyPr wrap="square">
            <a:spAutoFit/>
          </a:bodyPr>
          <a:lstStyle/>
          <a:p>
            <a:pPr algn="just">
              <a:spcAft>
                <a:spcPts val="0"/>
              </a:spcAft>
            </a:pPr>
            <a:r>
              <a:rPr lang="fr-FR" dirty="0">
                <a:latin typeface="Arial" panose="020B0604020202020204" pitchFamily="34" charset="0"/>
                <a:ea typeface="Times New Roman" panose="02020603050405020304" pitchFamily="18" charset="0"/>
                <a:cs typeface="Times New Roman" panose="02020603050405020304" pitchFamily="18" charset="0"/>
              </a:rPr>
              <a:t>On peut rajouter des bobines par phase sur le stator. Pour une phase, une bobine crée un champ magnétique variable qui dispose d’un pôle nord et d’un pôle sud. S’il y deux bobines il y 4 pôles soit 2 </a:t>
            </a:r>
            <a:r>
              <a:rPr lang="fr-FR" b="1" dirty="0">
                <a:latin typeface="Arial" panose="020B0604020202020204" pitchFamily="34" charset="0"/>
                <a:ea typeface="Times New Roman" panose="02020603050405020304" pitchFamily="18" charset="0"/>
                <a:cs typeface="Times New Roman" panose="02020603050405020304" pitchFamily="18" charset="0"/>
              </a:rPr>
              <a:t>paires de pôles par phases (noté p)</a:t>
            </a:r>
            <a:r>
              <a:rPr lang="fr-FR" dirty="0">
                <a:latin typeface="Arial" panose="020B0604020202020204" pitchFamily="34" charset="0"/>
                <a:ea typeface="Times New Roman" panose="02020603050405020304" pitchFamily="18" charset="0"/>
                <a:cs typeface="Times New Roman" panose="02020603050405020304" pitchFamily="18" charset="0"/>
              </a:rPr>
              <a:t>.</a:t>
            </a:r>
          </a:p>
        </p:txBody>
      </p:sp>
      <p:pic>
        <p:nvPicPr>
          <p:cNvPr id="3" name="Image 2">
            <a:extLst>
              <a:ext uri="{FF2B5EF4-FFF2-40B4-BE49-F238E27FC236}">
                <a16:creationId xmlns:a16="http://schemas.microsoft.com/office/drawing/2014/main" id="{FB4AA76C-ADA5-47BD-ACBE-309D59D6CBEC}"/>
              </a:ext>
            </a:extLst>
          </p:cNvPr>
          <p:cNvPicPr/>
          <p:nvPr/>
        </p:nvPicPr>
        <p:blipFill>
          <a:blip r:embed="rId2">
            <a:extLst>
              <a:ext uri="{28A0092B-C50C-407E-A947-70E740481C1C}">
                <a14:useLocalDpi xmlns:a14="http://schemas.microsoft.com/office/drawing/2010/main" val="0"/>
              </a:ext>
            </a:extLst>
          </a:blip>
          <a:stretch>
            <a:fillRect/>
          </a:stretch>
        </p:blipFill>
        <p:spPr>
          <a:xfrm>
            <a:off x="1272988" y="1620370"/>
            <a:ext cx="10176959" cy="3274358"/>
          </a:xfrm>
          <a:prstGeom prst="rect">
            <a:avLst/>
          </a:prstGeom>
        </p:spPr>
      </p:pic>
      <p:grpSp>
        <p:nvGrpSpPr>
          <p:cNvPr id="6" name="Groupe 5">
            <a:extLst>
              <a:ext uri="{FF2B5EF4-FFF2-40B4-BE49-F238E27FC236}">
                <a16:creationId xmlns:a16="http://schemas.microsoft.com/office/drawing/2014/main" id="{60200739-FD8C-442A-9029-6412A513917B}"/>
              </a:ext>
            </a:extLst>
          </p:cNvPr>
          <p:cNvGrpSpPr/>
          <p:nvPr/>
        </p:nvGrpSpPr>
        <p:grpSpPr>
          <a:xfrm>
            <a:off x="1676398" y="4894728"/>
            <a:ext cx="10580371" cy="1794915"/>
            <a:chOff x="1676398" y="4894728"/>
            <a:chExt cx="10580371" cy="1794915"/>
          </a:xfrm>
        </p:grpSpPr>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875995DD-E15D-4CEB-AD93-26255F303C79}"/>
                    </a:ext>
                  </a:extLst>
                </p:cNvPr>
                <p:cNvSpPr/>
                <p:nvPr/>
              </p:nvSpPr>
              <p:spPr>
                <a:xfrm>
                  <a:off x="1676398" y="4894728"/>
                  <a:ext cx="10580371" cy="1425583"/>
                </a:xfrm>
                <a:prstGeom prst="rect">
                  <a:avLst/>
                </a:prstGeom>
              </p:spPr>
              <p:txBody>
                <a:bodyPr wrap="square">
                  <a:spAutoFit/>
                </a:bodyPr>
                <a:lstStyle/>
                <a:p>
                  <a:pPr algn="just">
                    <a:spcAft>
                      <a:spcPts val="0"/>
                    </a:spcAft>
                  </a:pPr>
                  <a:r>
                    <a:rPr lang="fr-FR" dirty="0">
                      <a:latin typeface="Arial" panose="020B0604020202020204" pitchFamily="34" charset="0"/>
                      <a:ea typeface="Times New Roman" panose="02020603050405020304" pitchFamily="18" charset="0"/>
                      <a:cs typeface="Times New Roman" panose="02020603050405020304" pitchFamily="18" charset="0"/>
                    </a:rPr>
                    <a:t>Le champ magnétique tourne avec une vitesse de rotation : </a:t>
                  </a:r>
                  <a14:m>
                    <m:oMath xmlns:m="http://schemas.openxmlformats.org/officeDocument/2006/math">
                      <m:sSub>
                        <m:sSubPr>
                          <m:ctrlPr>
                            <a:rPr lang="fr-FR" sz="4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fr-FR" sz="4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𝑛</m:t>
                          </m:r>
                        </m:e>
                        <m:sub>
                          <m:r>
                            <a:rPr lang="fr-FR" sz="4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𝑠</m:t>
                          </m:r>
                        </m:sub>
                      </m:sSub>
                      <m:r>
                        <a:rPr lang="fr-FR" sz="4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fr-FR" sz="4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4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𝑓</m:t>
                          </m:r>
                        </m:num>
                        <m:den>
                          <m:r>
                            <a:rPr lang="fr-FR" sz="4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𝑝</m:t>
                          </m:r>
                        </m:den>
                      </m:f>
                    </m:oMath>
                  </a14:m>
                  <a:endParaRPr lang="fr-FR" dirty="0">
                    <a:latin typeface="Arial" panose="020B0604020202020204" pitchFamily="34" charset="0"/>
                    <a:ea typeface="Times New Roman" panose="02020603050405020304" pitchFamily="18" charset="0"/>
                    <a:cs typeface="Times New Roman" panose="02020603050405020304" pitchFamily="18" charset="0"/>
                  </a:endParaRPr>
                </a:p>
                <a:p>
                  <a:r>
                    <a:rPr lang="fr-FR" dirty="0">
                      <a:latin typeface="Arial" panose="020B0604020202020204" pitchFamily="34" charset="0"/>
                      <a:ea typeface="Times New Roman" panose="02020603050405020304" pitchFamily="18" charset="0"/>
                      <a:cs typeface="Times New Roman" panose="02020603050405020304" pitchFamily="18" charset="0"/>
                    </a:rPr>
                    <a:t>	</a:t>
                  </a:r>
                  <a:r>
                    <a:rPr lang="fr-FR" b="1" dirty="0">
                      <a:latin typeface="Arial" panose="020B0604020202020204" pitchFamily="34" charset="0"/>
                      <a:ea typeface="Times New Roman" panose="02020603050405020304" pitchFamily="18" charset="0"/>
                      <a:cs typeface="Times New Roman" panose="02020603050405020304" pitchFamily="18" charset="0"/>
                    </a:rPr>
                    <a:t>f</a:t>
                  </a:r>
                  <a:r>
                    <a:rPr lang="fr-FR" dirty="0">
                      <a:latin typeface="Arial" panose="020B0604020202020204" pitchFamily="34" charset="0"/>
                      <a:ea typeface="Times New Roman" panose="02020603050405020304" pitchFamily="18" charset="0"/>
                      <a:cs typeface="Times New Roman" panose="02020603050405020304" pitchFamily="18" charset="0"/>
                    </a:rPr>
                    <a:t> la fréquence du signal triphasé en Hz (s</a:t>
                  </a:r>
                  <a:r>
                    <a:rPr lang="fr-FR" baseline="30000" dirty="0">
                      <a:latin typeface="Arial" panose="020B0604020202020204" pitchFamily="34" charset="0"/>
                      <a:ea typeface="Times New Roman" panose="02020603050405020304" pitchFamily="18" charset="0"/>
                      <a:cs typeface="Times New Roman" panose="02020603050405020304" pitchFamily="18" charset="0"/>
                    </a:rPr>
                    <a:t>-1</a:t>
                  </a:r>
                  <a:r>
                    <a:rPr lang="fr-FR" dirty="0">
                      <a:latin typeface="Arial" panose="020B0604020202020204" pitchFamily="34" charset="0"/>
                      <a:ea typeface="Times New Roman" panose="02020603050405020304" pitchFamily="18" charset="0"/>
                      <a:cs typeface="Times New Roman" panose="02020603050405020304" pitchFamily="18" charset="0"/>
                    </a:rPr>
                    <a:t>). 				n</a:t>
                  </a:r>
                  <a:r>
                    <a:rPr lang="fr-FR" baseline="-25000" dirty="0">
                      <a:latin typeface="Arial" panose="020B0604020202020204" pitchFamily="34" charset="0"/>
                      <a:ea typeface="Times New Roman" panose="02020603050405020304" pitchFamily="18" charset="0"/>
                      <a:cs typeface="Times New Roman" panose="02020603050405020304" pitchFamily="18" charset="0"/>
                    </a:rPr>
                    <a:t>s</a:t>
                  </a:r>
                  <a:r>
                    <a:rPr lang="fr-FR" dirty="0">
                      <a:latin typeface="Arial" panose="020B0604020202020204" pitchFamily="34" charset="0"/>
                      <a:ea typeface="Times New Roman" panose="02020603050405020304" pitchFamily="18" charset="0"/>
                      <a:cs typeface="Times New Roman" panose="02020603050405020304" pitchFamily="18" charset="0"/>
                    </a:rPr>
                    <a:t> sera donc en tr/s.</a:t>
                  </a:r>
                  <a:r>
                    <a:rPr lang="fr-FR" baseline="-25000" dirty="0">
                      <a:latin typeface="Arial" panose="020B0604020202020204" pitchFamily="34" charset="0"/>
                      <a:ea typeface="Times New Roman" panose="02020603050405020304" pitchFamily="18" charset="0"/>
                      <a:cs typeface="Times New Roman" panose="02020603050405020304" pitchFamily="18" charset="0"/>
                    </a:rPr>
                    <a:t> </a:t>
                  </a:r>
                  <a:endParaRPr lang="fr-FR" dirty="0"/>
                </a:p>
              </p:txBody>
            </p:sp>
          </mc:Choice>
          <mc:Fallback xmlns="">
            <p:sp>
              <p:nvSpPr>
                <p:cNvPr id="4" name="Rectangle 3">
                  <a:extLst>
                    <a:ext uri="{FF2B5EF4-FFF2-40B4-BE49-F238E27FC236}">
                      <a16:creationId xmlns:a16="http://schemas.microsoft.com/office/drawing/2014/main" id="{875995DD-E15D-4CEB-AD93-26255F303C79}"/>
                    </a:ext>
                  </a:extLst>
                </p:cNvPr>
                <p:cNvSpPr>
                  <a:spLocks noRot="1" noChangeAspect="1" noMove="1" noResize="1" noEditPoints="1" noAdjustHandles="1" noChangeArrowheads="1" noChangeShapeType="1" noTextEdit="1"/>
                </p:cNvSpPr>
                <p:nvPr/>
              </p:nvSpPr>
              <p:spPr>
                <a:xfrm>
                  <a:off x="1676398" y="4894728"/>
                  <a:ext cx="10580371" cy="1425583"/>
                </a:xfrm>
                <a:prstGeom prst="rect">
                  <a:avLst/>
                </a:prstGeom>
                <a:blipFill>
                  <a:blip r:embed="rId3"/>
                  <a:stretch>
                    <a:fillRect l="-461" b="-5983"/>
                  </a:stretch>
                </a:blipFill>
              </p:spPr>
              <p:txBody>
                <a:bodyPr/>
                <a:lstStyle/>
                <a:p>
                  <a:r>
                    <a:rPr lang="fr-FR">
                      <a:noFill/>
                    </a:rPr>
                    <a:t> </a:t>
                  </a:r>
                </a:p>
              </p:txBody>
            </p:sp>
          </mc:Fallback>
        </mc:AlternateContent>
        <p:sp>
          <p:nvSpPr>
            <p:cNvPr id="5" name="Rectangle 4">
              <a:extLst>
                <a:ext uri="{FF2B5EF4-FFF2-40B4-BE49-F238E27FC236}">
                  <a16:creationId xmlns:a16="http://schemas.microsoft.com/office/drawing/2014/main" id="{94AA1A6F-26EF-4952-B18E-F14BA1C1F3BD}"/>
                </a:ext>
              </a:extLst>
            </p:cNvPr>
            <p:cNvSpPr/>
            <p:nvPr/>
          </p:nvSpPr>
          <p:spPr>
            <a:xfrm>
              <a:off x="2116715" y="6320311"/>
              <a:ext cx="3198311" cy="369332"/>
            </a:xfrm>
            <a:prstGeom prst="rect">
              <a:avLst/>
            </a:prstGeom>
          </p:spPr>
          <p:txBody>
            <a:bodyPr wrap="none">
              <a:spAutoFit/>
            </a:bodyPr>
            <a:lstStyle/>
            <a:p>
              <a:r>
                <a:rPr lang="fr-FR" b="1" dirty="0">
                  <a:latin typeface="Arial" panose="020B0604020202020204" pitchFamily="34" charset="0"/>
                  <a:ea typeface="Times New Roman" panose="02020603050405020304" pitchFamily="18" charset="0"/>
                  <a:cs typeface="Times New Roman" panose="02020603050405020304" pitchFamily="18" charset="0"/>
                </a:rPr>
                <a:t>p</a:t>
              </a:r>
              <a:r>
                <a:rPr lang="fr-FR" dirty="0">
                  <a:latin typeface="Arial" panose="020B0604020202020204" pitchFamily="34" charset="0"/>
                  <a:ea typeface="Times New Roman" panose="02020603050405020304" pitchFamily="18" charset="0"/>
                  <a:cs typeface="Times New Roman" panose="02020603050405020304" pitchFamily="18" charset="0"/>
                </a:rPr>
                <a:t> le nombre de paire de pôle.</a:t>
              </a:r>
              <a:endParaRPr lang="fr-FR" dirty="0"/>
            </a:p>
          </p:txBody>
        </p:sp>
      </p:grpSp>
    </p:spTree>
    <p:extLst>
      <p:ext uri="{BB962C8B-B14F-4D97-AF65-F5344CB8AC3E}">
        <p14:creationId xmlns:p14="http://schemas.microsoft.com/office/powerpoint/2010/main" val="1654984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9D9020BC-84E9-4F29-86B0-15F3555F9393}"/>
              </a:ext>
            </a:extLst>
          </p:cNvPr>
          <p:cNvSpPr>
            <a:spLocks noGrp="1"/>
          </p:cNvSpPr>
          <p:nvPr>
            <p:ph idx="1"/>
          </p:nvPr>
        </p:nvSpPr>
        <p:spPr>
          <a:xfrm>
            <a:off x="1861351" y="150920"/>
            <a:ext cx="9928194" cy="2601158"/>
          </a:xfrm>
        </p:spPr>
        <p:txBody>
          <a:bodyPr>
            <a:normAutofit fontScale="92500"/>
          </a:bodyPr>
          <a:lstStyle/>
          <a:p>
            <a:pPr marL="0" indent="0" algn="just">
              <a:buNone/>
            </a:pPr>
            <a:r>
              <a:rPr lang="fr-FR" sz="2400" dirty="0">
                <a:solidFill>
                  <a:schemeClr val="tx1"/>
                </a:solidFill>
              </a:rPr>
              <a:t>L’objectif de ce cours est de comprendre le fonctionnement des moteurs électriques. Nous verrons les notions de puissance, de pertes et de rendement. Nous étudierons de manière simplifiée comment ces moteurs peuvent être commandé. Une introduction sur le magnétisme et sur le triphasé sont nécessaire pour percevoir le fonctionnement de ses convertisseurs d’énergie. Les moteurs électriques se situent dans la chaîne d’énergie d’un système (CONVERTIR).</a:t>
            </a:r>
          </a:p>
          <a:p>
            <a:pPr algn="just"/>
            <a:endParaRPr lang="fr-FR" dirty="0">
              <a:solidFill>
                <a:schemeClr val="tx1"/>
              </a:solidFill>
            </a:endParaRPr>
          </a:p>
        </p:txBody>
      </p:sp>
    </p:spTree>
    <p:extLst>
      <p:ext uri="{BB962C8B-B14F-4D97-AF65-F5344CB8AC3E}">
        <p14:creationId xmlns:p14="http://schemas.microsoft.com/office/powerpoint/2010/main" val="34395570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E849986F-DD29-40C2-88B3-595B33E22E53}"/>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3429000"/>
          </a:xfrm>
          <a:prstGeom prst="rect">
            <a:avLst/>
          </a:prstGeom>
          <a:noFill/>
          <a:ln>
            <a:noFill/>
          </a:ln>
        </p:spPr>
      </p:pic>
      <p:pic>
        <p:nvPicPr>
          <p:cNvPr id="3" name="Image 2">
            <a:extLst>
              <a:ext uri="{FF2B5EF4-FFF2-40B4-BE49-F238E27FC236}">
                <a16:creationId xmlns:a16="http://schemas.microsoft.com/office/drawing/2014/main" id="{71C7D436-4B7D-4717-AB7B-ADCCC1D5A47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429000"/>
            <a:ext cx="12192000" cy="3429000"/>
          </a:xfrm>
          <a:prstGeom prst="rect">
            <a:avLst/>
          </a:prstGeom>
          <a:noFill/>
          <a:ln>
            <a:noFill/>
          </a:ln>
        </p:spPr>
      </p:pic>
    </p:spTree>
    <p:extLst>
      <p:ext uri="{BB962C8B-B14F-4D97-AF65-F5344CB8AC3E}">
        <p14:creationId xmlns:p14="http://schemas.microsoft.com/office/powerpoint/2010/main" val="38858978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824A3108-45BA-4699-8045-F482758D129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31866" y="2397243"/>
            <a:ext cx="6733712" cy="4460757"/>
          </a:xfrm>
          <a:prstGeom prst="rect">
            <a:avLst/>
          </a:prstGeom>
          <a:noFill/>
          <a:ln>
            <a:noFill/>
          </a:ln>
        </p:spPr>
      </p:pic>
      <p:sp>
        <p:nvSpPr>
          <p:cNvPr id="3" name="Rectangle 2">
            <a:extLst>
              <a:ext uri="{FF2B5EF4-FFF2-40B4-BE49-F238E27FC236}">
                <a16:creationId xmlns:a16="http://schemas.microsoft.com/office/drawing/2014/main" id="{11FA2C2A-47D3-46E3-A411-3BFDC56917F6}"/>
              </a:ext>
            </a:extLst>
          </p:cNvPr>
          <p:cNvSpPr/>
          <p:nvPr/>
        </p:nvSpPr>
        <p:spPr>
          <a:xfrm>
            <a:off x="7117976" y="3611958"/>
            <a:ext cx="4742330" cy="2031325"/>
          </a:xfrm>
          <a:prstGeom prst="rect">
            <a:avLst/>
          </a:prstGeom>
        </p:spPr>
        <p:txBody>
          <a:bodyPr wrap="square">
            <a:spAutoFit/>
          </a:bodyPr>
          <a:lstStyle/>
          <a:p>
            <a:pPr algn="just">
              <a:spcAft>
                <a:spcPts val="0"/>
              </a:spcAft>
            </a:pPr>
            <a:r>
              <a:rPr lang="fr-FR" dirty="0">
                <a:latin typeface="Arial" panose="020B0604020202020204" pitchFamily="34" charset="0"/>
                <a:ea typeface="Times New Roman" panose="02020603050405020304" pitchFamily="18" charset="0"/>
                <a:cs typeface="Times New Roman" panose="02020603050405020304" pitchFamily="18" charset="0"/>
              </a:rPr>
              <a:t>Le moteur ci-contre devra être couplé en triangle si la tension est de 230V entre phase et en étoile si elle est de 400 V entre phase.</a:t>
            </a:r>
          </a:p>
          <a:p>
            <a:pPr algn="just">
              <a:spcAft>
                <a:spcPts val="0"/>
              </a:spcAft>
            </a:pPr>
            <a:r>
              <a:rPr lang="fr-FR" dirty="0">
                <a:latin typeface="Arial" panose="020B0604020202020204" pitchFamily="34" charset="0"/>
                <a:ea typeface="Times New Roman" panose="02020603050405020304" pitchFamily="18" charset="0"/>
                <a:cs typeface="Times New Roman" panose="02020603050405020304" pitchFamily="18" charset="0"/>
              </a:rPr>
              <a:t> </a:t>
            </a:r>
          </a:p>
          <a:p>
            <a:pPr algn="just">
              <a:spcAft>
                <a:spcPts val="0"/>
              </a:spcAft>
            </a:pPr>
            <a:r>
              <a:rPr lang="fr-FR" dirty="0">
                <a:latin typeface="Arial" panose="020B0604020202020204" pitchFamily="34" charset="0"/>
                <a:ea typeface="Times New Roman" panose="02020603050405020304" pitchFamily="18" charset="0"/>
                <a:cs typeface="Times New Roman" panose="02020603050405020304" pitchFamily="18" charset="0"/>
              </a:rPr>
              <a:t>Le courant sous 230V sera de 2,1A et celui</a:t>
            </a:r>
          </a:p>
          <a:p>
            <a:pPr algn="just">
              <a:spcAft>
                <a:spcPts val="0"/>
              </a:spcAft>
            </a:pPr>
            <a:r>
              <a:rPr lang="fr-FR" dirty="0">
                <a:latin typeface="Arial" panose="020B0604020202020204" pitchFamily="34" charset="0"/>
                <a:ea typeface="Times New Roman" panose="02020603050405020304" pitchFamily="18" charset="0"/>
                <a:cs typeface="Times New Roman" panose="02020603050405020304" pitchFamily="18" charset="0"/>
              </a:rPr>
              <a:t>sous 400V sera de 1,2 A</a:t>
            </a:r>
          </a:p>
        </p:txBody>
      </p:sp>
      <p:pic>
        <p:nvPicPr>
          <p:cNvPr id="4" name="Image 3">
            <a:extLst>
              <a:ext uri="{FF2B5EF4-FFF2-40B4-BE49-F238E27FC236}">
                <a16:creationId xmlns:a16="http://schemas.microsoft.com/office/drawing/2014/main" id="{71F4FBF6-1D89-479A-90E4-3B879AB9F28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830816" y="995082"/>
            <a:ext cx="1329242" cy="1307054"/>
          </a:xfrm>
          <a:prstGeom prst="rect">
            <a:avLst/>
          </a:prstGeom>
          <a:noFill/>
          <a:ln>
            <a:noFill/>
          </a:ln>
        </p:spPr>
      </p:pic>
      <p:sp>
        <p:nvSpPr>
          <p:cNvPr id="5" name="Rectangle 4">
            <a:extLst>
              <a:ext uri="{FF2B5EF4-FFF2-40B4-BE49-F238E27FC236}">
                <a16:creationId xmlns:a16="http://schemas.microsoft.com/office/drawing/2014/main" id="{C9358358-00E9-4F4A-94DD-D994A37B2358}"/>
              </a:ext>
            </a:extLst>
          </p:cNvPr>
          <p:cNvSpPr/>
          <p:nvPr/>
        </p:nvSpPr>
        <p:spPr>
          <a:xfrm>
            <a:off x="3412513" y="1417776"/>
            <a:ext cx="6423553" cy="461665"/>
          </a:xfrm>
          <a:prstGeom prst="rect">
            <a:avLst/>
          </a:prstGeom>
        </p:spPr>
        <p:txBody>
          <a:bodyPr wrap="none">
            <a:spAutoFit/>
          </a:bodyPr>
          <a:lstStyle/>
          <a:p>
            <a:r>
              <a:rPr lang="fr-FR" sz="2400" b="1" dirty="0">
                <a:solidFill>
                  <a:srgbClr val="002060"/>
                </a:solidFill>
                <a:latin typeface="Arial" panose="020B0604020202020204" pitchFamily="34" charset="0"/>
                <a:cs typeface="Times New Roman" panose="02020603050405020304" pitchFamily="18" charset="0"/>
              </a:rPr>
              <a:t>Symbole d’un moteur asynchrone triphasé</a:t>
            </a:r>
          </a:p>
        </p:txBody>
      </p:sp>
      <p:sp>
        <p:nvSpPr>
          <p:cNvPr id="6" name="Rectangle 5">
            <a:extLst>
              <a:ext uri="{FF2B5EF4-FFF2-40B4-BE49-F238E27FC236}">
                <a16:creationId xmlns:a16="http://schemas.microsoft.com/office/drawing/2014/main" id="{5B03D055-F4F9-4F3B-A142-27ABBB114C6A}"/>
              </a:ext>
            </a:extLst>
          </p:cNvPr>
          <p:cNvSpPr/>
          <p:nvPr/>
        </p:nvSpPr>
        <p:spPr>
          <a:xfrm>
            <a:off x="1830816" y="189878"/>
            <a:ext cx="3959738" cy="523220"/>
          </a:xfrm>
          <a:prstGeom prst="rect">
            <a:avLst/>
          </a:prstGeom>
        </p:spPr>
        <p:txBody>
          <a:bodyPr vert="horz" lIns="91440" tIns="45720" rIns="91440" bIns="45720" rtlCol="0" anchor="t">
            <a:normAutofit/>
          </a:bodyPr>
          <a:lstStyle/>
          <a:p>
            <a:pPr>
              <a:spcBef>
                <a:spcPct val="0"/>
              </a:spcBef>
            </a:pPr>
            <a:r>
              <a:rPr lang="fr-FR" sz="2800" u="sng" dirty="0">
                <a:solidFill>
                  <a:srgbClr val="00B050"/>
                </a:solidFill>
                <a:latin typeface="+mj-lt"/>
                <a:ea typeface="+mj-ea"/>
                <a:cs typeface="+mj-cs"/>
              </a:rPr>
              <a:t>Symbole et couplage</a:t>
            </a:r>
          </a:p>
        </p:txBody>
      </p:sp>
    </p:spTree>
    <p:extLst>
      <p:ext uri="{BB962C8B-B14F-4D97-AF65-F5344CB8AC3E}">
        <p14:creationId xmlns:p14="http://schemas.microsoft.com/office/powerpoint/2010/main" val="2900176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10B5E11-4BE8-4AE8-A7B7-4A2E2CA9580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123502" y="1571066"/>
            <a:ext cx="4972498" cy="4049806"/>
          </a:xfrm>
          <a:prstGeom prst="rect">
            <a:avLst/>
          </a:prstGeom>
          <a:noFill/>
          <a:ln>
            <a:noFill/>
          </a:ln>
        </p:spPr>
      </p:pic>
      <p:pic>
        <p:nvPicPr>
          <p:cNvPr id="3" name="Image 2">
            <a:extLst>
              <a:ext uri="{FF2B5EF4-FFF2-40B4-BE49-F238E27FC236}">
                <a16:creationId xmlns:a16="http://schemas.microsoft.com/office/drawing/2014/main" id="{98F7063B-E2C0-4405-80EB-CB732189982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773058" y="1165412"/>
            <a:ext cx="4872094" cy="4455460"/>
          </a:xfrm>
          <a:prstGeom prst="rect">
            <a:avLst/>
          </a:prstGeom>
          <a:noFill/>
          <a:ln>
            <a:noFill/>
          </a:ln>
        </p:spPr>
      </p:pic>
      <p:sp>
        <p:nvSpPr>
          <p:cNvPr id="4" name="Zone de texte 2">
            <a:extLst>
              <a:ext uri="{FF2B5EF4-FFF2-40B4-BE49-F238E27FC236}">
                <a16:creationId xmlns:a16="http://schemas.microsoft.com/office/drawing/2014/main" id="{0DBCF05A-A7D5-4BB3-93C5-2920E1073A98}"/>
              </a:ext>
            </a:extLst>
          </p:cNvPr>
          <p:cNvSpPr txBox="1">
            <a:spLocks noChangeArrowheads="1"/>
          </p:cNvSpPr>
          <p:nvPr/>
        </p:nvSpPr>
        <p:spPr bwMode="auto">
          <a:xfrm>
            <a:off x="1123502" y="5620872"/>
            <a:ext cx="4972498" cy="524434"/>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ctr">
              <a:spcAft>
                <a:spcPts val="0"/>
              </a:spcAft>
            </a:pPr>
            <a:r>
              <a:rPr lang="fr-FR" sz="2400" dirty="0">
                <a:effectLst/>
                <a:latin typeface="Arial" panose="020B0604020202020204" pitchFamily="34" charset="0"/>
                <a:ea typeface="Times New Roman" panose="02020603050405020304" pitchFamily="18" charset="0"/>
                <a:cs typeface="Times New Roman" panose="02020603050405020304" pitchFamily="18" charset="0"/>
              </a:rPr>
              <a:t>Couplage étoile</a:t>
            </a:r>
          </a:p>
        </p:txBody>
      </p:sp>
      <p:sp>
        <p:nvSpPr>
          <p:cNvPr id="5" name="Zone de texte 2">
            <a:extLst>
              <a:ext uri="{FF2B5EF4-FFF2-40B4-BE49-F238E27FC236}">
                <a16:creationId xmlns:a16="http://schemas.microsoft.com/office/drawing/2014/main" id="{C1362D90-0057-4025-9111-830854509C56}"/>
              </a:ext>
            </a:extLst>
          </p:cNvPr>
          <p:cNvSpPr txBox="1">
            <a:spLocks noChangeArrowheads="1"/>
          </p:cNvSpPr>
          <p:nvPr/>
        </p:nvSpPr>
        <p:spPr bwMode="auto">
          <a:xfrm>
            <a:off x="6773058" y="5620872"/>
            <a:ext cx="4872094" cy="524434"/>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ctr">
              <a:spcAft>
                <a:spcPts val="0"/>
              </a:spcAft>
            </a:pPr>
            <a:r>
              <a:rPr lang="fr-FR" sz="2400" dirty="0">
                <a:effectLst/>
                <a:latin typeface="Arial" panose="020B0604020202020204" pitchFamily="34" charset="0"/>
                <a:ea typeface="Times New Roman" panose="02020603050405020304" pitchFamily="18" charset="0"/>
                <a:cs typeface="Times New Roman" panose="02020603050405020304" pitchFamily="18" charset="0"/>
              </a:rPr>
              <a:t>Couplage </a:t>
            </a:r>
            <a:r>
              <a:rPr lang="fr-FR" sz="2400" dirty="0">
                <a:latin typeface="Arial" panose="020B0604020202020204" pitchFamily="34" charset="0"/>
                <a:ea typeface="Times New Roman" panose="02020603050405020304" pitchFamily="18" charset="0"/>
                <a:cs typeface="Times New Roman" panose="02020603050405020304" pitchFamily="18" charset="0"/>
              </a:rPr>
              <a:t>triangle</a:t>
            </a:r>
            <a:endParaRPr lang="fr-FR" sz="24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48790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nimation : succession des étapes">
            <a:extLst>
              <a:ext uri="{FF2B5EF4-FFF2-40B4-BE49-F238E27FC236}">
                <a16:creationId xmlns:a16="http://schemas.microsoft.com/office/drawing/2014/main" id="{51F1670F-A253-4D8E-8768-E8A1FBF672A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773514" y="1664920"/>
            <a:ext cx="6644971" cy="4981996"/>
          </a:xfrm>
          <a:prstGeom prst="rect">
            <a:avLst/>
          </a:prstGeom>
          <a:noFill/>
          <a:extLst>
            <a:ext uri="{909E8E84-426E-40DD-AFC4-6F175D3DCCD1}">
              <a14:hiddenFill xmlns:a14="http://schemas.microsoft.com/office/drawing/2010/main">
                <a:solidFill>
                  <a:srgbClr val="FFFFFF"/>
                </a:solidFill>
              </a14:hiddenFill>
            </a:ext>
          </a:extLst>
        </p:spPr>
      </p:pic>
      <p:sp>
        <p:nvSpPr>
          <p:cNvPr id="3" name="Titre 1">
            <a:extLst>
              <a:ext uri="{FF2B5EF4-FFF2-40B4-BE49-F238E27FC236}">
                <a16:creationId xmlns:a16="http://schemas.microsoft.com/office/drawing/2014/main" id="{8564310D-73FD-4615-9EFD-EFA239520610}"/>
              </a:ext>
            </a:extLst>
          </p:cNvPr>
          <p:cNvSpPr>
            <a:spLocks noGrp="1"/>
          </p:cNvSpPr>
          <p:nvPr>
            <p:ph type="title"/>
          </p:nvPr>
        </p:nvSpPr>
        <p:spPr>
          <a:xfrm>
            <a:off x="2592925" y="624110"/>
            <a:ext cx="8911687" cy="1280890"/>
          </a:xfrm>
        </p:spPr>
        <p:txBody>
          <a:bodyPr/>
          <a:lstStyle/>
          <a:p>
            <a:r>
              <a:rPr lang="fr-FR" dirty="0"/>
              <a:t>Moteur pas à pas </a:t>
            </a:r>
          </a:p>
        </p:txBody>
      </p:sp>
    </p:spTree>
    <p:extLst>
      <p:ext uri="{BB962C8B-B14F-4D97-AF65-F5344CB8AC3E}">
        <p14:creationId xmlns:p14="http://schemas.microsoft.com/office/powerpoint/2010/main" val="27951549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9ED8F488-D424-4329-85DE-ADC828A19E94}"/>
              </a:ext>
            </a:extLst>
          </p:cNvPr>
          <p:cNvPicPr/>
          <p:nvPr/>
        </p:nvPicPr>
        <p:blipFill>
          <a:blip r:embed="rId2">
            <a:extLst>
              <a:ext uri="{28A0092B-C50C-407E-A947-70E740481C1C}">
                <a14:useLocalDpi xmlns:a14="http://schemas.microsoft.com/office/drawing/2010/main" val="0"/>
              </a:ext>
            </a:extLst>
          </a:blip>
          <a:stretch>
            <a:fillRect/>
          </a:stretch>
        </p:blipFill>
        <p:spPr>
          <a:xfrm>
            <a:off x="476491" y="1759353"/>
            <a:ext cx="11239018" cy="3622876"/>
          </a:xfrm>
          <a:prstGeom prst="rect">
            <a:avLst/>
          </a:prstGeom>
        </p:spPr>
      </p:pic>
    </p:spTree>
    <p:extLst>
      <p:ext uri="{BB962C8B-B14F-4D97-AF65-F5344CB8AC3E}">
        <p14:creationId xmlns:p14="http://schemas.microsoft.com/office/powerpoint/2010/main" val="28420443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560B24F-E89D-4A11-910A-73FF9C585F49}"/>
              </a:ext>
            </a:extLst>
          </p:cNvPr>
          <p:cNvSpPr/>
          <p:nvPr/>
        </p:nvSpPr>
        <p:spPr>
          <a:xfrm>
            <a:off x="789094" y="1381780"/>
            <a:ext cx="3959738" cy="523220"/>
          </a:xfrm>
          <a:prstGeom prst="rect">
            <a:avLst/>
          </a:prstGeom>
        </p:spPr>
        <p:txBody>
          <a:bodyPr vert="horz" lIns="91440" tIns="45720" rIns="91440" bIns="45720" rtlCol="0" anchor="t">
            <a:normAutofit/>
          </a:bodyPr>
          <a:lstStyle/>
          <a:p>
            <a:pPr>
              <a:spcBef>
                <a:spcPct val="0"/>
              </a:spcBef>
            </a:pPr>
            <a:r>
              <a:rPr lang="fr-FR" sz="2800" u="sng" dirty="0">
                <a:solidFill>
                  <a:srgbClr val="00B050"/>
                </a:solidFill>
                <a:latin typeface="+mj-lt"/>
                <a:ea typeface="+mj-ea"/>
                <a:cs typeface="+mj-cs"/>
              </a:rPr>
              <a:t>Moteur synchrone</a:t>
            </a:r>
          </a:p>
        </p:txBody>
      </p:sp>
      <p:pic>
        <p:nvPicPr>
          <p:cNvPr id="4" name="Image 3">
            <a:extLst>
              <a:ext uri="{FF2B5EF4-FFF2-40B4-BE49-F238E27FC236}">
                <a16:creationId xmlns:a16="http://schemas.microsoft.com/office/drawing/2014/main" id="{6F82342F-13B3-443B-8B03-71542101C29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419224" y="2514796"/>
            <a:ext cx="9353551" cy="3077171"/>
          </a:xfrm>
          <a:prstGeom prst="rect">
            <a:avLst/>
          </a:prstGeom>
          <a:noFill/>
          <a:ln>
            <a:noFill/>
          </a:ln>
        </p:spPr>
      </p:pic>
    </p:spTree>
    <p:extLst>
      <p:ext uri="{BB962C8B-B14F-4D97-AF65-F5344CB8AC3E}">
        <p14:creationId xmlns:p14="http://schemas.microsoft.com/office/powerpoint/2010/main" val="31948977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EF2F4C9-34D8-43EF-947A-532C0216DBC5}"/>
              </a:ext>
            </a:extLst>
          </p:cNvPr>
          <p:cNvSpPr/>
          <p:nvPr/>
        </p:nvSpPr>
        <p:spPr>
          <a:xfrm>
            <a:off x="789094" y="1381780"/>
            <a:ext cx="3959738" cy="523220"/>
          </a:xfrm>
          <a:prstGeom prst="rect">
            <a:avLst/>
          </a:prstGeom>
        </p:spPr>
        <p:txBody>
          <a:bodyPr vert="horz" lIns="91440" tIns="45720" rIns="91440" bIns="45720" rtlCol="0" anchor="t">
            <a:normAutofit/>
          </a:bodyPr>
          <a:lstStyle/>
          <a:p>
            <a:pPr>
              <a:spcBef>
                <a:spcPct val="0"/>
              </a:spcBef>
            </a:pPr>
            <a:r>
              <a:rPr lang="fr-FR" sz="2800" u="sng" dirty="0">
                <a:solidFill>
                  <a:srgbClr val="00B050"/>
                </a:solidFill>
                <a:latin typeface="+mj-lt"/>
                <a:ea typeface="+mj-ea"/>
                <a:cs typeface="+mj-cs"/>
              </a:rPr>
              <a:t>Moteur </a:t>
            </a:r>
            <a:r>
              <a:rPr lang="fr-FR" sz="2800" u="sng" dirty="0" err="1">
                <a:solidFill>
                  <a:srgbClr val="00B050"/>
                </a:solidFill>
                <a:latin typeface="+mj-lt"/>
                <a:ea typeface="+mj-ea"/>
                <a:cs typeface="+mj-cs"/>
              </a:rPr>
              <a:t>brushless</a:t>
            </a:r>
            <a:endParaRPr lang="fr-FR" sz="2800" u="sng" dirty="0">
              <a:solidFill>
                <a:srgbClr val="00B050"/>
              </a:solidFill>
              <a:latin typeface="+mj-lt"/>
              <a:ea typeface="+mj-ea"/>
              <a:cs typeface="+mj-cs"/>
            </a:endParaRPr>
          </a:p>
        </p:txBody>
      </p:sp>
      <p:sp>
        <p:nvSpPr>
          <p:cNvPr id="3" name="Rectangle 2">
            <a:extLst>
              <a:ext uri="{FF2B5EF4-FFF2-40B4-BE49-F238E27FC236}">
                <a16:creationId xmlns:a16="http://schemas.microsoft.com/office/drawing/2014/main" id="{B1B48926-98C9-46D5-8A64-0546BB852C88}"/>
              </a:ext>
            </a:extLst>
          </p:cNvPr>
          <p:cNvSpPr/>
          <p:nvPr/>
        </p:nvSpPr>
        <p:spPr>
          <a:xfrm>
            <a:off x="-2314937" y="3835040"/>
            <a:ext cx="11424212" cy="584775"/>
          </a:xfrm>
          <a:prstGeom prst="rect">
            <a:avLst/>
          </a:prstGeom>
        </p:spPr>
        <p:txBody>
          <a:bodyPr wrap="square">
            <a:spAutoFit/>
          </a:bodyPr>
          <a:lstStyle/>
          <a:p>
            <a:pPr algn="ctr"/>
            <a:r>
              <a:rPr lang="fr-FR" sz="3200" dirty="0">
                <a:hlinkClick r:id="rId3"/>
              </a:rPr>
              <a:t>Animation</a:t>
            </a:r>
            <a:endParaRPr lang="fr-FR" sz="3200" dirty="0"/>
          </a:p>
        </p:txBody>
      </p:sp>
      <p:pic>
        <p:nvPicPr>
          <p:cNvPr id="2050" name="Picture 2" descr="RCX07-400 : RCX H1105 *V2* 4000KV Multirotor Brushless ...">
            <a:extLst>
              <a:ext uri="{FF2B5EF4-FFF2-40B4-BE49-F238E27FC236}">
                <a16:creationId xmlns:a16="http://schemas.microsoft.com/office/drawing/2014/main" id="{FF0BDE2C-3ED7-4ECB-900B-DB6B462F84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7337" y="0"/>
            <a:ext cx="5914663" cy="5914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52006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828E65D3-5093-4DFD-9F7C-869B07DDB0BE}"/>
              </a:ext>
            </a:extLst>
          </p:cNvPr>
          <p:cNvSpPr txBox="1">
            <a:spLocks/>
          </p:cNvSpPr>
          <p:nvPr/>
        </p:nvSpPr>
        <p:spPr>
          <a:xfrm>
            <a:off x="2745325" y="776510"/>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dirty="0"/>
              <a:t>Bilan des puissances</a:t>
            </a:r>
          </a:p>
        </p:txBody>
      </p:sp>
      <p:pic>
        <p:nvPicPr>
          <p:cNvPr id="5" name="Image 4">
            <a:extLst>
              <a:ext uri="{FF2B5EF4-FFF2-40B4-BE49-F238E27FC236}">
                <a16:creationId xmlns:a16="http://schemas.microsoft.com/office/drawing/2014/main" id="{43EF2FBC-EA83-4E95-A364-8C5A50F8E2C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081678" y="1675676"/>
            <a:ext cx="10028644" cy="4864019"/>
          </a:xfrm>
          <a:prstGeom prst="rect">
            <a:avLst/>
          </a:prstGeom>
          <a:noFill/>
          <a:ln>
            <a:noFill/>
          </a:ln>
        </p:spPr>
      </p:pic>
    </p:spTree>
    <p:extLst>
      <p:ext uri="{BB962C8B-B14F-4D97-AF65-F5344CB8AC3E}">
        <p14:creationId xmlns:p14="http://schemas.microsoft.com/office/powerpoint/2010/main" val="21144195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6FFEC53B-3D4D-4300-A961-37C46860BEE6}"/>
              </a:ext>
            </a:extLst>
          </p:cNvPr>
          <p:cNvSpPr>
            <a:spLocks noGrp="1"/>
          </p:cNvSpPr>
          <p:nvPr>
            <p:ph type="title"/>
          </p:nvPr>
        </p:nvSpPr>
        <p:spPr>
          <a:xfrm>
            <a:off x="2592925" y="624110"/>
            <a:ext cx="8911687" cy="1280890"/>
          </a:xfrm>
        </p:spPr>
        <p:txBody>
          <a:bodyPr/>
          <a:lstStyle/>
          <a:p>
            <a:r>
              <a:rPr lang="fr-FR" dirty="0"/>
              <a:t>Exercices</a:t>
            </a:r>
          </a:p>
        </p:txBody>
      </p:sp>
      <p:sp>
        <p:nvSpPr>
          <p:cNvPr id="4" name="Rectangle 3">
            <a:extLst>
              <a:ext uri="{FF2B5EF4-FFF2-40B4-BE49-F238E27FC236}">
                <a16:creationId xmlns:a16="http://schemas.microsoft.com/office/drawing/2014/main" id="{F8293485-D33F-4FCC-B5E2-470F57DD4AB5}"/>
              </a:ext>
            </a:extLst>
          </p:cNvPr>
          <p:cNvSpPr/>
          <p:nvPr/>
        </p:nvSpPr>
        <p:spPr>
          <a:xfrm>
            <a:off x="600363" y="1782395"/>
            <a:ext cx="9882909" cy="1646605"/>
          </a:xfrm>
          <a:prstGeom prst="rect">
            <a:avLst/>
          </a:prstGeom>
        </p:spPr>
        <p:txBody>
          <a:bodyPr wrap="square">
            <a:spAutoFit/>
          </a:bodyPr>
          <a:lstStyle/>
          <a:p>
            <a:pPr algn="just">
              <a:spcBef>
                <a:spcPts val="600"/>
              </a:spcBef>
              <a:spcAft>
                <a:spcPts val="600"/>
              </a:spcAft>
            </a:pPr>
            <a:r>
              <a:rPr lang="fr-FR" sz="4000" b="1" u="sng" dirty="0">
                <a:solidFill>
                  <a:srgbClr val="1F4E79"/>
                </a:solidFill>
                <a:latin typeface="Arial" panose="020B0604020202020204" pitchFamily="34" charset="0"/>
                <a:ea typeface="Times New Roman" panose="02020603050405020304" pitchFamily="18" charset="0"/>
              </a:rPr>
              <a:t>Exercice 1</a:t>
            </a:r>
          </a:p>
          <a:p>
            <a:pPr algn="just">
              <a:spcAft>
                <a:spcPts val="0"/>
              </a:spcAft>
            </a:pPr>
            <a:r>
              <a:rPr lang="fr-FR" sz="2800" dirty="0">
                <a:latin typeface="Arial" panose="020B0604020202020204" pitchFamily="34" charset="0"/>
                <a:ea typeface="Times New Roman" panose="02020603050405020304" pitchFamily="18" charset="0"/>
                <a:cs typeface="Times New Roman" panose="02020603050405020304" pitchFamily="18" charset="0"/>
              </a:rPr>
              <a:t>Un moteur de puissance utile 3 kW tourne à 1500 tr/min. </a:t>
            </a:r>
          </a:p>
          <a:p>
            <a:pPr algn="just">
              <a:spcAft>
                <a:spcPts val="0"/>
              </a:spcAft>
            </a:pPr>
            <a:r>
              <a:rPr lang="fr-FR" sz="2800" u="sng" dirty="0">
                <a:latin typeface="Arial" panose="020B0604020202020204" pitchFamily="34" charset="0"/>
                <a:ea typeface="Times New Roman" panose="02020603050405020304" pitchFamily="18" charset="0"/>
                <a:cs typeface="Times New Roman" panose="02020603050405020304" pitchFamily="18" charset="0"/>
              </a:rPr>
              <a:t>Question :</a:t>
            </a:r>
            <a:r>
              <a:rPr lang="fr-FR" sz="2800" dirty="0">
                <a:latin typeface="Arial" panose="020B0604020202020204" pitchFamily="34" charset="0"/>
                <a:ea typeface="Times New Roman" panose="02020603050405020304" pitchFamily="18" charset="0"/>
                <a:cs typeface="Times New Roman" panose="02020603050405020304" pitchFamily="18" charset="0"/>
              </a:rPr>
              <a:t> Calculer le couple utile en Nm.</a:t>
            </a:r>
          </a:p>
        </p:txBody>
      </p:sp>
    </p:spTree>
    <p:extLst>
      <p:ext uri="{BB962C8B-B14F-4D97-AF65-F5344CB8AC3E}">
        <p14:creationId xmlns:p14="http://schemas.microsoft.com/office/powerpoint/2010/main" val="3837456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6F99F8-78D9-450D-A2F7-B0EE44B76496}"/>
              </a:ext>
            </a:extLst>
          </p:cNvPr>
          <p:cNvSpPr/>
          <p:nvPr/>
        </p:nvSpPr>
        <p:spPr>
          <a:xfrm>
            <a:off x="628072" y="1503501"/>
            <a:ext cx="11102109" cy="2508379"/>
          </a:xfrm>
          <a:prstGeom prst="rect">
            <a:avLst/>
          </a:prstGeom>
        </p:spPr>
        <p:txBody>
          <a:bodyPr wrap="square">
            <a:spAutoFit/>
          </a:bodyPr>
          <a:lstStyle/>
          <a:p>
            <a:pPr algn="just">
              <a:spcBef>
                <a:spcPts val="600"/>
              </a:spcBef>
              <a:spcAft>
                <a:spcPts val="600"/>
              </a:spcAft>
            </a:pPr>
            <a:r>
              <a:rPr lang="fr-FR" sz="4000" b="1" u="sng" dirty="0">
                <a:solidFill>
                  <a:srgbClr val="1F4E79"/>
                </a:solidFill>
                <a:latin typeface="Arial" panose="020B0604020202020204" pitchFamily="34" charset="0"/>
                <a:ea typeface="Times New Roman" panose="02020603050405020304" pitchFamily="18" charset="0"/>
              </a:rPr>
              <a:t>Exercice 2</a:t>
            </a:r>
          </a:p>
          <a:p>
            <a:pPr algn="just">
              <a:spcAft>
                <a:spcPts val="0"/>
              </a:spcAft>
            </a:pPr>
            <a:r>
              <a:rPr lang="fr-FR" sz="2800" dirty="0">
                <a:latin typeface="Arial" panose="020B0604020202020204" pitchFamily="34" charset="0"/>
                <a:ea typeface="Times New Roman" panose="02020603050405020304" pitchFamily="18" charset="0"/>
                <a:cs typeface="Times New Roman" panose="02020603050405020304" pitchFamily="18" charset="0"/>
              </a:rPr>
              <a:t>La force électromotrice d’une machine à courant continu à excitation indépendante est de 210 V à 1500 tr/min. </a:t>
            </a:r>
          </a:p>
          <a:p>
            <a:pPr algn="just">
              <a:spcAft>
                <a:spcPts val="0"/>
              </a:spcAft>
            </a:pPr>
            <a:r>
              <a:rPr lang="fr-FR" sz="2800" u="sng" dirty="0">
                <a:latin typeface="Arial" panose="020B0604020202020204" pitchFamily="34" charset="0"/>
                <a:ea typeface="Times New Roman" panose="02020603050405020304" pitchFamily="18" charset="0"/>
                <a:cs typeface="Times New Roman" panose="02020603050405020304" pitchFamily="18" charset="0"/>
              </a:rPr>
              <a:t>Question :</a:t>
            </a:r>
            <a:r>
              <a:rPr lang="fr-FR" sz="2800" dirty="0">
                <a:latin typeface="Arial" panose="020B0604020202020204" pitchFamily="34" charset="0"/>
                <a:ea typeface="Times New Roman" panose="02020603050405020304" pitchFamily="18" charset="0"/>
                <a:cs typeface="Times New Roman" panose="02020603050405020304" pitchFamily="18" charset="0"/>
              </a:rPr>
              <a:t> Calculer la fem pour une fréquence de rotation de 1000 tr/min, le flux étant constant.</a:t>
            </a:r>
          </a:p>
        </p:txBody>
      </p:sp>
    </p:spTree>
    <p:extLst>
      <p:ext uri="{BB962C8B-B14F-4D97-AF65-F5344CB8AC3E}">
        <p14:creationId xmlns:p14="http://schemas.microsoft.com/office/powerpoint/2010/main" val="13978708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3EA668-10C3-47FF-87A5-562841826F6A}"/>
              </a:ext>
            </a:extLst>
          </p:cNvPr>
          <p:cNvSpPr>
            <a:spLocks noGrp="1"/>
          </p:cNvSpPr>
          <p:nvPr>
            <p:ph type="title"/>
          </p:nvPr>
        </p:nvSpPr>
        <p:spPr/>
        <p:txBody>
          <a:bodyPr/>
          <a:lstStyle/>
          <a:p>
            <a:r>
              <a:rPr lang="fr-FR" dirty="0"/>
              <a:t>Introduction sur le magnétisme</a:t>
            </a:r>
          </a:p>
        </p:txBody>
      </p:sp>
      <p:sp>
        <p:nvSpPr>
          <p:cNvPr id="3" name="Rectangle 2">
            <a:extLst>
              <a:ext uri="{FF2B5EF4-FFF2-40B4-BE49-F238E27FC236}">
                <a16:creationId xmlns:a16="http://schemas.microsoft.com/office/drawing/2014/main" id="{5D26FDCE-4554-4CB5-B1C5-4CF611F353E7}"/>
              </a:ext>
            </a:extLst>
          </p:cNvPr>
          <p:cNvSpPr/>
          <p:nvPr/>
        </p:nvSpPr>
        <p:spPr>
          <a:xfrm>
            <a:off x="1427748" y="1600201"/>
            <a:ext cx="9868317" cy="2522620"/>
          </a:xfrm>
          <a:prstGeom prst="rect">
            <a:avLst/>
          </a:prstGeom>
        </p:spPr>
        <p:txBody>
          <a:bodyPr vert="horz" lIns="91440" tIns="45720" rIns="91440" bIns="45720" rtlCol="0">
            <a:normAutofit/>
          </a:bodyPr>
          <a:lstStyle/>
          <a:p>
            <a:pPr algn="just">
              <a:spcBef>
                <a:spcPts val="1000"/>
              </a:spcBef>
              <a:buClr>
                <a:schemeClr val="accent1"/>
              </a:buClr>
            </a:pPr>
            <a:r>
              <a:rPr lang="fr-FR" sz="2400" dirty="0"/>
              <a:t>Le champ magnétique existe à l’état naturel, c’est le champ magnétique terrestre. Les aimants sont des éléments qui produisent un champ magnétique. Les courants électriques parcourant un conducteur électrique produisent des champs magnétiques.</a:t>
            </a:r>
          </a:p>
          <a:p>
            <a:pPr algn="just">
              <a:spcBef>
                <a:spcPts val="1000"/>
              </a:spcBef>
              <a:buClr>
                <a:schemeClr val="accent1"/>
              </a:buClr>
            </a:pPr>
            <a:r>
              <a:rPr lang="fr-FR" sz="2400" dirty="0"/>
              <a:t> </a:t>
            </a:r>
          </a:p>
        </p:txBody>
      </p:sp>
      <p:pic>
        <p:nvPicPr>
          <p:cNvPr id="4" name="Image 3">
            <a:extLst>
              <a:ext uri="{FF2B5EF4-FFF2-40B4-BE49-F238E27FC236}">
                <a16:creationId xmlns:a16="http://schemas.microsoft.com/office/drawing/2014/main" id="{8D246494-06B3-4370-A565-622F52B5CBAF}"/>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90154" y="3589422"/>
            <a:ext cx="2774098" cy="2727158"/>
          </a:xfrm>
          <a:prstGeom prst="rect">
            <a:avLst/>
          </a:prstGeom>
          <a:noFill/>
          <a:ln>
            <a:noFill/>
          </a:ln>
        </p:spPr>
      </p:pic>
      <p:pic>
        <p:nvPicPr>
          <p:cNvPr id="5" name="Image 4" descr="Résultat de recherche d'images pour &quot;champ magnétique bobine&quot;">
            <a:extLst>
              <a:ext uri="{FF2B5EF4-FFF2-40B4-BE49-F238E27FC236}">
                <a16:creationId xmlns:a16="http://schemas.microsoft.com/office/drawing/2014/main" id="{27309F56-950F-44BE-A5A3-AE87F20FEA5D}"/>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42148" y="3837602"/>
            <a:ext cx="4411578" cy="2522620"/>
          </a:xfrm>
          <a:prstGeom prst="rect">
            <a:avLst/>
          </a:prstGeom>
          <a:noFill/>
          <a:ln>
            <a:noFill/>
          </a:ln>
        </p:spPr>
      </p:pic>
      <p:sp>
        <p:nvSpPr>
          <p:cNvPr id="6" name="Rectangle 5">
            <a:extLst>
              <a:ext uri="{FF2B5EF4-FFF2-40B4-BE49-F238E27FC236}">
                <a16:creationId xmlns:a16="http://schemas.microsoft.com/office/drawing/2014/main" id="{F16762AC-3ADC-4DAE-9AC5-FBFBF43A867C}"/>
              </a:ext>
            </a:extLst>
          </p:cNvPr>
          <p:cNvSpPr/>
          <p:nvPr/>
        </p:nvSpPr>
        <p:spPr>
          <a:xfrm>
            <a:off x="7990153" y="3589422"/>
            <a:ext cx="2774098" cy="27708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7" name="Rectangle 6">
            <a:extLst>
              <a:ext uri="{FF2B5EF4-FFF2-40B4-BE49-F238E27FC236}">
                <a16:creationId xmlns:a16="http://schemas.microsoft.com/office/drawing/2014/main" id="{D9D2268F-2A61-440F-AA6B-41541BD055F6}"/>
              </a:ext>
            </a:extLst>
          </p:cNvPr>
          <p:cNvSpPr/>
          <p:nvPr/>
        </p:nvSpPr>
        <p:spPr>
          <a:xfrm>
            <a:off x="2342146" y="3837144"/>
            <a:ext cx="4411577" cy="252262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Tree>
    <p:extLst>
      <p:ext uri="{BB962C8B-B14F-4D97-AF65-F5344CB8AC3E}">
        <p14:creationId xmlns:p14="http://schemas.microsoft.com/office/powerpoint/2010/main" val="73604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age 3">
            <a:extLst>
              <a:ext uri="{FF2B5EF4-FFF2-40B4-BE49-F238E27FC236}">
                <a16:creationId xmlns:a16="http://schemas.microsoft.com/office/drawing/2014/main" id="{F4217DF6-9926-4BA9-AE78-15FE870FA1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3309" y="914327"/>
            <a:ext cx="5150139" cy="3042451"/>
          </a:xfrm>
          <a:prstGeom prst="rect">
            <a:avLst/>
          </a:prstGeom>
          <a:noFill/>
          <a:extLst>
            <a:ext uri="{909E8E84-426E-40DD-AFC4-6F175D3DCCD1}">
              <a14:hiddenFill xmlns:a14="http://schemas.microsoft.com/office/drawing/2010/main">
                <a:solidFill>
                  <a:srgbClr val="FFFFFF"/>
                </a:solidFill>
              </a14:hiddenFill>
            </a:ext>
          </a:extLst>
        </p:spPr>
      </p:pic>
      <p:pic>
        <p:nvPicPr>
          <p:cNvPr id="2049" name="Image 7">
            <a:extLst>
              <a:ext uri="{FF2B5EF4-FFF2-40B4-BE49-F238E27FC236}">
                <a16:creationId xmlns:a16="http://schemas.microsoft.com/office/drawing/2014/main" id="{8602A2A4-8214-43E6-928F-803F683DD1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3309" y="4064000"/>
            <a:ext cx="4981754" cy="259292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a:extLst>
              <a:ext uri="{FF2B5EF4-FFF2-40B4-BE49-F238E27FC236}">
                <a16:creationId xmlns:a16="http://schemas.microsoft.com/office/drawing/2014/main" id="{F7EBEFAB-D032-4481-8B11-C68084513697}"/>
              </a:ext>
            </a:extLst>
          </p:cNvPr>
          <p:cNvSpPr>
            <a:spLocks noChangeArrowheads="1"/>
          </p:cNvSpPr>
          <p:nvPr/>
        </p:nvSpPr>
        <p:spPr bwMode="auto">
          <a:xfrm>
            <a:off x="1773382" y="201078"/>
            <a:ext cx="6857968"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000" b="1" i="0" u="sng" strike="noStrike" cap="none" normalizeH="0" baseline="0" dirty="0">
                <a:ln>
                  <a:noFill/>
                </a:ln>
                <a:solidFill>
                  <a:srgbClr val="1F4E79"/>
                </a:solidFill>
                <a:effectLst/>
                <a:latin typeface="Arial" panose="020B0604020202020204" pitchFamily="34" charset="0"/>
                <a:ea typeface="Times New Roman" panose="02020603050405020304" pitchFamily="18" charset="0"/>
                <a:cs typeface="Arial" panose="020B0604020202020204" pitchFamily="34" charset="0"/>
              </a:rPr>
              <a:t>Exercice 3</a:t>
            </a:r>
            <a:endParaRPr kumimoji="0" lang="fr-FR" altLang="fr-FR"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On donne deux plaques signalétiques relevées sur deux moteurs à courant continu :</a:t>
            </a:r>
            <a:endParaRPr kumimoji="0" lang="fr-FR" altLang="fr-FR"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3200" b="0" i="0" u="none" strike="noStrike" cap="none" normalizeH="0" baseline="0" dirty="0">
              <a:ln>
                <a:noFill/>
              </a:ln>
              <a:solidFill>
                <a:schemeClr val="tx1"/>
              </a:solidFill>
              <a:effectLst/>
              <a:latin typeface="Arial" panose="020B0604020202020204" pitchFamily="34" charset="0"/>
            </a:endParaRPr>
          </a:p>
        </p:txBody>
      </p:sp>
      <p:sp>
        <p:nvSpPr>
          <p:cNvPr id="3" name="Rectangle 4">
            <a:extLst>
              <a:ext uri="{FF2B5EF4-FFF2-40B4-BE49-F238E27FC236}">
                <a16:creationId xmlns:a16="http://schemas.microsoft.com/office/drawing/2014/main" id="{A3AF3A94-B487-402C-B7C3-49AC2ADC4035}"/>
              </a:ext>
            </a:extLst>
          </p:cNvPr>
          <p:cNvSpPr>
            <a:spLocks noChangeArrowheads="1"/>
          </p:cNvSpPr>
          <p:nvPr/>
        </p:nvSpPr>
        <p:spPr bwMode="auto">
          <a:xfrm>
            <a:off x="731998" y="1416296"/>
            <a:ext cx="6001311" cy="433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b="0" i="0" u="sng"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Question : </a:t>
            </a:r>
            <a:endParaRPr kumimoji="0" lang="fr-FR" altLang="fr-FR"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Avec les données de la ligne 1, calculez les puissances électriques absorbées par l’induit et par l’inducteur.</a:t>
            </a:r>
          </a:p>
          <a:p>
            <a:pPr marL="0" marR="0" lvl="0" indent="0" algn="l" defTabSz="914400" rtl="0" eaLnBrk="0" fontAlgn="base" latinLnBrk="0" hangingPunct="0">
              <a:lnSpc>
                <a:spcPct val="100000"/>
              </a:lnSpc>
              <a:spcBef>
                <a:spcPct val="0"/>
              </a:spcBef>
              <a:spcAft>
                <a:spcPct val="0"/>
              </a:spcAft>
              <a:buClrTx/>
              <a:buSzTx/>
              <a:tabLst/>
            </a:pPr>
            <a:endParaRPr kumimoji="0" lang="fr-FR" altLang="fr-FR"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En déduire le rendement.</a:t>
            </a:r>
          </a:p>
          <a:p>
            <a:pPr marL="0" marR="0" lvl="0" indent="0" algn="l" defTabSz="914400" rtl="0" eaLnBrk="0" fontAlgn="base" latinLnBrk="0" hangingPunct="0">
              <a:lnSpc>
                <a:spcPct val="100000"/>
              </a:lnSpc>
              <a:spcBef>
                <a:spcPct val="0"/>
              </a:spcBef>
              <a:spcAft>
                <a:spcPct val="0"/>
              </a:spcAft>
              <a:buClrTx/>
              <a:buSzTx/>
              <a:tabLst/>
            </a:pPr>
            <a:endParaRPr kumimoji="0" lang="fr-FR" altLang="fr-FR"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Calculer, avec les données de la ligne 1, le couple en N.m que peut fournir le moteur.</a:t>
            </a:r>
          </a:p>
          <a:p>
            <a:pPr marL="0" marR="0" lvl="0" indent="0" algn="l" defTabSz="914400" rtl="0" eaLnBrk="0" fontAlgn="base" latinLnBrk="0" hangingPunct="0">
              <a:lnSpc>
                <a:spcPct val="100000"/>
              </a:lnSpc>
              <a:spcBef>
                <a:spcPct val="0"/>
              </a:spcBef>
              <a:spcAft>
                <a:spcPct val="0"/>
              </a:spcAft>
              <a:buClrTx/>
              <a:buSzTx/>
              <a:tabLst/>
            </a:pPr>
            <a:endParaRPr kumimoji="0" lang="fr-FR" altLang="fr-FR"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Que pouvez-vous conclure si vous observez la tension d’induit et la vitesse pour les lignes 1 et 2 ?</a:t>
            </a:r>
          </a:p>
          <a:p>
            <a:pPr marL="0" marR="0" lvl="0" indent="0" algn="l" defTabSz="914400" rtl="0" eaLnBrk="0" fontAlgn="base" latinLnBrk="0" hangingPunct="0">
              <a:lnSpc>
                <a:spcPct val="100000"/>
              </a:lnSpc>
              <a:spcBef>
                <a:spcPct val="0"/>
              </a:spcBef>
              <a:spcAft>
                <a:spcPct val="0"/>
              </a:spcAft>
              <a:buClrTx/>
              <a:buSzTx/>
              <a:tabLst/>
            </a:pPr>
            <a:endParaRPr kumimoji="0" lang="fr-FR" altLang="fr-FR" sz="1400" b="0" i="0" u="none" strike="noStrike" cap="none" normalizeH="0" baseline="0" dirty="0">
              <a:ln>
                <a:noFill/>
              </a:ln>
              <a:solidFill>
                <a:schemeClr val="tx1"/>
              </a:solidFill>
              <a:effectLst/>
            </a:endParaRPr>
          </a:p>
          <a:p>
            <a:pPr lvl="1" defTabSz="914400">
              <a:buFontTx/>
              <a:buChar char="•"/>
            </a:pPr>
            <a:r>
              <a:rPr kumimoji="0" lang="fr-FR" altLang="fr-FR"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La tension d’excitation a-t-elle une influence sur la vitesse ?</a:t>
            </a:r>
            <a:endParaRPr kumimoji="0" lang="fr-FR" altLang="fr-FR"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4000" b="0" i="0" u="none" strike="noStrike" cap="none" normalizeH="0" baseline="0" dirty="0">
              <a:ln>
                <a:noFill/>
              </a:ln>
              <a:solidFill>
                <a:schemeClr val="tx1"/>
              </a:solidFill>
              <a:effectLst/>
              <a:latin typeface="Arial" panose="020B0604020202020204" pitchFamily="34" charset="0"/>
            </a:endParaRPr>
          </a:p>
        </p:txBody>
      </p:sp>
      <p:sp>
        <p:nvSpPr>
          <p:cNvPr id="4" name="Rectangle 5">
            <a:extLst>
              <a:ext uri="{FF2B5EF4-FFF2-40B4-BE49-F238E27FC236}">
                <a16:creationId xmlns:a16="http://schemas.microsoft.com/office/drawing/2014/main" id="{C18A7CE4-3BFA-4C8B-82AA-34D94FE1262B}"/>
              </a:ext>
            </a:extLst>
          </p:cNvPr>
          <p:cNvSpPr>
            <a:spLocks noChangeArrowheads="1"/>
          </p:cNvSpPr>
          <p:nvPr/>
        </p:nvSpPr>
        <p:spPr bwMode="auto">
          <a:xfrm>
            <a:off x="1209964" y="5477933"/>
            <a:ext cx="5523345"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Quelle est la différence entre le moteur de la plaque 1 et celui de la plaque 2 ?</a:t>
            </a:r>
            <a:endParaRPr kumimoji="0" lang="fr-FR" altLang="fr-FR"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40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5622471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Image 9">
            <a:extLst>
              <a:ext uri="{FF2B5EF4-FFF2-40B4-BE49-F238E27FC236}">
                <a16:creationId xmlns:a16="http://schemas.microsoft.com/office/drawing/2014/main" id="{4AB26881-3AC2-44DD-8EAA-612BBBAD52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5219" y="207407"/>
            <a:ext cx="9341464" cy="1331763"/>
          </a:xfrm>
          <a:prstGeom prst="rect">
            <a:avLst/>
          </a:prstGeom>
          <a:noFill/>
          <a:extLst>
            <a:ext uri="{909E8E84-426E-40DD-AFC4-6F175D3DCCD1}">
              <a14:hiddenFill xmlns:a14="http://schemas.microsoft.com/office/drawing/2010/main">
                <a:solidFill>
                  <a:srgbClr val="FFFFFF"/>
                </a:solidFill>
              </a14:hiddenFill>
            </a:ext>
          </a:extLst>
        </p:spPr>
      </p:pic>
      <p:pic>
        <p:nvPicPr>
          <p:cNvPr id="3073" name="Image 10">
            <a:extLst>
              <a:ext uri="{FF2B5EF4-FFF2-40B4-BE49-F238E27FC236}">
                <a16:creationId xmlns:a16="http://schemas.microsoft.com/office/drawing/2014/main" id="{625F0F0F-0CE9-4D39-8287-2663A6CC75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546" y="3779480"/>
            <a:ext cx="4886036" cy="293069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a:extLst>
              <a:ext uri="{FF2B5EF4-FFF2-40B4-BE49-F238E27FC236}">
                <a16:creationId xmlns:a16="http://schemas.microsoft.com/office/drawing/2014/main" id="{FF77B8C6-1C6D-4EF8-AEAE-1D8B5D455408}"/>
              </a:ext>
            </a:extLst>
          </p:cNvPr>
          <p:cNvSpPr>
            <a:spLocks noChangeArrowheads="1"/>
          </p:cNvSpPr>
          <p:nvPr/>
        </p:nvSpPr>
        <p:spPr bwMode="auto">
          <a:xfrm>
            <a:off x="637309" y="265135"/>
            <a:ext cx="1326004"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b="1" i="0" u="sng" strike="noStrike" cap="none" normalizeH="0" baseline="0" dirty="0">
                <a:ln>
                  <a:noFill/>
                </a:ln>
                <a:solidFill>
                  <a:srgbClr val="1F4E79"/>
                </a:solidFill>
                <a:effectLst/>
                <a:latin typeface="Arial" panose="020B0604020202020204" pitchFamily="34" charset="0"/>
                <a:ea typeface="Times New Roman" panose="02020603050405020304" pitchFamily="18" charset="0"/>
                <a:cs typeface="Arial" panose="020B0604020202020204" pitchFamily="34" charset="0"/>
              </a:rPr>
              <a:t>Exercice 4</a:t>
            </a:r>
            <a:endParaRPr kumimoji="0" lang="fr-FR" altLang="fr-FR"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2800" b="0" i="0" u="none" strike="noStrike" cap="none" normalizeH="0" baseline="0" dirty="0">
              <a:ln>
                <a:noFill/>
              </a:ln>
              <a:solidFill>
                <a:schemeClr val="tx1"/>
              </a:solidFill>
              <a:effectLst/>
              <a:latin typeface="Arial" panose="020B0604020202020204" pitchFamily="34" charset="0"/>
            </a:endParaRPr>
          </a:p>
        </p:txBody>
      </p:sp>
      <p:sp>
        <p:nvSpPr>
          <p:cNvPr id="3" name="Rectangle 4">
            <a:extLst>
              <a:ext uri="{FF2B5EF4-FFF2-40B4-BE49-F238E27FC236}">
                <a16:creationId xmlns:a16="http://schemas.microsoft.com/office/drawing/2014/main" id="{A880ABB4-073D-48F7-B236-4A52054102D5}"/>
              </a:ext>
            </a:extLst>
          </p:cNvPr>
          <p:cNvSpPr>
            <a:spLocks noChangeArrowheads="1"/>
          </p:cNvSpPr>
          <p:nvPr/>
        </p:nvSpPr>
        <p:spPr bwMode="auto">
          <a:xfrm>
            <a:off x="766618" y="1514476"/>
            <a:ext cx="11166763"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Dans l’exemple ci-dessus :</a:t>
            </a:r>
            <a:endParaRPr kumimoji="0" lang="fr-FR" altLang="fr-FR"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le rendement </a:t>
            </a:r>
            <a:r>
              <a:rPr kumimoji="0" lang="fr-FR" altLang="fr-FR"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η</a:t>
            </a:r>
            <a:r>
              <a:rPr kumimoji="0" lang="fr-FR" altLang="fr-FR" b="0" i="0" u="none" strike="noStrike" cap="none" normalizeH="0" baseline="-3000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M</a:t>
            </a:r>
            <a:r>
              <a:rPr kumimoji="0" lang="fr-FR" altLang="fr-FR"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fr-FR"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du moteur est dû aux pertes dans le moteur;</a:t>
            </a:r>
            <a:endParaRPr kumimoji="0" lang="fr-FR" altLang="fr-FR"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le rendement </a:t>
            </a:r>
            <a:r>
              <a:rPr kumimoji="0" lang="fr-FR" altLang="fr-FR"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η</a:t>
            </a:r>
            <a:r>
              <a:rPr kumimoji="0" lang="fr-FR" altLang="fr-FR" b="0" i="0" u="none" strike="noStrike" cap="none" normalizeH="0" baseline="-3000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r</a:t>
            </a:r>
            <a:r>
              <a:rPr kumimoji="0" lang="fr-FR" altLang="fr-FR"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fr-FR"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du réducteur est dû aux pertes dans le réducteur;</a:t>
            </a:r>
            <a:endParaRPr kumimoji="0" lang="fr-FR" altLang="fr-FR"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le rendement </a:t>
            </a:r>
            <a:r>
              <a:rPr kumimoji="0" lang="fr-FR" altLang="fr-FR"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η</a:t>
            </a:r>
            <a:r>
              <a:rPr kumimoji="0" lang="fr-FR" altLang="fr-FR" b="0" i="0" u="none" strike="noStrike" cap="none" normalizeH="0" baseline="-3000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a:t>
            </a:r>
            <a:r>
              <a:rPr kumimoji="0" lang="fr-FR" altLang="fr-FR"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fr-FR"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du treuil et des organes de transmission est dû aux pertes dans le treuil et les poulies.</a:t>
            </a:r>
            <a:endParaRPr kumimoji="0" lang="fr-FR" altLang="fr-FR"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4000" b="0" i="0" u="none" strike="noStrike" cap="none" normalizeH="0" baseline="0" dirty="0">
              <a:ln>
                <a:noFill/>
              </a:ln>
              <a:solidFill>
                <a:schemeClr val="tx1"/>
              </a:solidFill>
              <a:effectLst/>
              <a:latin typeface="Arial" panose="020B0604020202020204" pitchFamily="34" charset="0"/>
            </a:endParaRPr>
          </a:p>
        </p:txBody>
      </p:sp>
      <p:sp>
        <p:nvSpPr>
          <p:cNvPr id="4" name="Rectangle 5">
            <a:extLst>
              <a:ext uri="{FF2B5EF4-FFF2-40B4-BE49-F238E27FC236}">
                <a16:creationId xmlns:a16="http://schemas.microsoft.com/office/drawing/2014/main" id="{70CA3614-4D96-441D-9640-BB17A4188E57}"/>
              </a:ext>
            </a:extLst>
          </p:cNvPr>
          <p:cNvSpPr>
            <a:spLocks noChangeArrowheads="1"/>
          </p:cNvSpPr>
          <p:nvPr/>
        </p:nvSpPr>
        <p:spPr bwMode="auto">
          <a:xfrm>
            <a:off x="0" y="179863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5" name="Rectangle 4">
            <a:extLst>
              <a:ext uri="{FF2B5EF4-FFF2-40B4-BE49-F238E27FC236}">
                <a16:creationId xmlns:a16="http://schemas.microsoft.com/office/drawing/2014/main" id="{EAC7A3E8-9AF0-4EEE-ABF3-BEDA751E3370}"/>
              </a:ext>
            </a:extLst>
          </p:cNvPr>
          <p:cNvSpPr/>
          <p:nvPr/>
        </p:nvSpPr>
        <p:spPr>
          <a:xfrm>
            <a:off x="5153891" y="3198091"/>
            <a:ext cx="6908800" cy="3293209"/>
          </a:xfrm>
          <a:prstGeom prst="rect">
            <a:avLst/>
          </a:prstGeom>
        </p:spPr>
        <p:txBody>
          <a:bodyPr wrap="square">
            <a:spAutoFit/>
          </a:bodyPr>
          <a:lstStyle/>
          <a:p>
            <a:pPr lvl="0" defTabSz="914400" eaLnBrk="0" fontAlgn="base" hangingPunct="0">
              <a:spcBef>
                <a:spcPct val="0"/>
              </a:spcBef>
              <a:spcAft>
                <a:spcPct val="0"/>
              </a:spcAft>
              <a:buFontTx/>
              <a:buChar char="•"/>
            </a:pPr>
            <a:r>
              <a:rPr lang="fr-FR" altLang="fr-FR" sz="2000" dirty="0">
                <a:latin typeface="Arial" panose="020B0604020202020204" pitchFamily="34" charset="0"/>
                <a:ea typeface="Times New Roman" panose="02020603050405020304" pitchFamily="18" charset="0"/>
                <a:cs typeface="Arial" panose="020B0604020202020204" pitchFamily="34" charset="0"/>
              </a:rPr>
              <a:t>Sachant que le rendement d’une chaîne d’énergie est </a:t>
            </a:r>
            <a:r>
              <a:rPr lang="fr-FR" altLang="fr-FR" sz="3600" i="1" dirty="0">
                <a:latin typeface="Cambria Math" panose="02040503050406030204" pitchFamily="18" charset="0"/>
                <a:ea typeface="Times New Roman" panose="02020603050405020304" pitchFamily="18" charset="0"/>
                <a:cs typeface="Arial" panose="020B0604020202020204" pitchFamily="34" charset="0"/>
              </a:rPr>
              <a:t>η=Pu/Pa</a:t>
            </a:r>
            <a:r>
              <a:rPr lang="fr-FR" altLang="fr-FR" sz="1600" dirty="0">
                <a:latin typeface="Arial" panose="020B0604020202020204" pitchFamily="34" charset="0"/>
                <a:ea typeface="Times New Roman" panose="02020603050405020304" pitchFamily="18" charset="0"/>
                <a:cs typeface="CambriaMath"/>
              </a:rPr>
              <a:t> </a:t>
            </a:r>
          </a:p>
          <a:p>
            <a:pPr lvl="0" defTabSz="914400" eaLnBrk="0" fontAlgn="base" hangingPunct="0">
              <a:spcBef>
                <a:spcPct val="0"/>
              </a:spcBef>
              <a:spcAft>
                <a:spcPct val="0"/>
              </a:spcAft>
            </a:pPr>
            <a:r>
              <a:rPr lang="fr-FR" altLang="fr-FR" sz="2000" dirty="0">
                <a:latin typeface="Arial" panose="020B0604020202020204" pitchFamily="34" charset="0"/>
                <a:ea typeface="Times New Roman" panose="02020603050405020304" pitchFamily="18" charset="0"/>
                <a:cs typeface="Arial" panose="020B0604020202020204" pitchFamily="34" charset="0"/>
              </a:rPr>
              <a:t>et connaissant la puissance absorbé</a:t>
            </a:r>
            <a:r>
              <a:rPr lang="fr-FR" altLang="fr-FR" sz="1600" dirty="0">
                <a:latin typeface="Arial" panose="020B0604020202020204" pitchFamily="34" charset="0"/>
                <a:ea typeface="Times New Roman" panose="02020603050405020304" pitchFamily="18" charset="0"/>
                <a:cs typeface="CambriaMath"/>
              </a:rPr>
              <a:t> </a:t>
            </a:r>
            <a:r>
              <a:rPr lang="fr-FR" altLang="fr-FR" sz="2000" dirty="0">
                <a:latin typeface="Arial" panose="020B0604020202020204" pitchFamily="34" charset="0"/>
                <a:ea typeface="Times New Roman" panose="02020603050405020304" pitchFamily="18" charset="0"/>
                <a:cs typeface="Arial" panose="020B0604020202020204" pitchFamily="34" charset="0"/>
              </a:rPr>
              <a:t>P</a:t>
            </a:r>
            <a:r>
              <a:rPr lang="fr-FR" altLang="fr-FR" sz="2000" baseline="-30000" dirty="0">
                <a:latin typeface="Arial" panose="020B0604020202020204" pitchFamily="34" charset="0"/>
                <a:ea typeface="Times New Roman" panose="02020603050405020304" pitchFamily="18" charset="0"/>
                <a:cs typeface="Arial" panose="020B0604020202020204" pitchFamily="34" charset="0"/>
              </a:rPr>
              <a:t>a</a:t>
            </a:r>
            <a:r>
              <a:rPr lang="fr-FR" altLang="fr-FR" sz="2000" dirty="0">
                <a:latin typeface="Arial" panose="020B0604020202020204" pitchFamily="34" charset="0"/>
                <a:ea typeface="Times New Roman" panose="02020603050405020304" pitchFamily="18" charset="0"/>
                <a:cs typeface="Arial" panose="020B0604020202020204" pitchFamily="34" charset="0"/>
              </a:rPr>
              <a:t> et les différent rendements </a:t>
            </a:r>
            <a:r>
              <a:rPr lang="fr-FR" altLang="fr-FR" sz="2000" dirty="0" err="1">
                <a:latin typeface="Arial" panose="020B0604020202020204" pitchFamily="34" charset="0"/>
                <a:ea typeface="Times New Roman" panose="02020603050405020304" pitchFamily="18" charset="0"/>
                <a:cs typeface="Arial" panose="020B0604020202020204" pitchFamily="34" charset="0"/>
              </a:rPr>
              <a:t>η</a:t>
            </a:r>
            <a:r>
              <a:rPr lang="fr-FR" altLang="fr-FR" sz="2000" baseline="-30000" dirty="0" err="1">
                <a:latin typeface="Arial" panose="020B0604020202020204" pitchFamily="34" charset="0"/>
                <a:ea typeface="Times New Roman" panose="02020603050405020304" pitchFamily="18" charset="0"/>
                <a:cs typeface="Arial" panose="020B0604020202020204" pitchFamily="34" charset="0"/>
              </a:rPr>
              <a:t>M</a:t>
            </a:r>
            <a:r>
              <a:rPr lang="fr-FR" altLang="fr-FR" sz="2000" dirty="0">
                <a:latin typeface="Arial" panose="020B0604020202020204" pitchFamily="34" charset="0"/>
                <a:ea typeface="Times New Roman" panose="02020603050405020304" pitchFamily="18" charset="0"/>
                <a:cs typeface="Arial" panose="020B0604020202020204" pitchFamily="34" charset="0"/>
              </a:rPr>
              <a:t>, </a:t>
            </a:r>
            <a:r>
              <a:rPr lang="fr-FR" altLang="fr-FR" sz="2000" dirty="0" err="1">
                <a:latin typeface="Arial" panose="020B0604020202020204" pitchFamily="34" charset="0"/>
                <a:ea typeface="Times New Roman" panose="02020603050405020304" pitchFamily="18" charset="0"/>
                <a:cs typeface="Arial" panose="020B0604020202020204" pitchFamily="34" charset="0"/>
              </a:rPr>
              <a:t>η</a:t>
            </a:r>
            <a:r>
              <a:rPr lang="fr-FR" altLang="fr-FR" sz="2000" baseline="-30000" dirty="0" err="1">
                <a:latin typeface="Arial" panose="020B0604020202020204" pitchFamily="34" charset="0"/>
                <a:ea typeface="Times New Roman" panose="02020603050405020304" pitchFamily="18" charset="0"/>
                <a:cs typeface="Arial" panose="020B0604020202020204" pitchFamily="34" charset="0"/>
              </a:rPr>
              <a:t>r</a:t>
            </a:r>
            <a:r>
              <a:rPr lang="fr-FR" altLang="fr-FR" sz="2000" dirty="0">
                <a:latin typeface="Arial" panose="020B0604020202020204" pitchFamily="34" charset="0"/>
                <a:ea typeface="Times New Roman" panose="02020603050405020304" pitchFamily="18" charset="0"/>
                <a:cs typeface="Arial" panose="020B0604020202020204" pitchFamily="34" charset="0"/>
              </a:rPr>
              <a:t>, </a:t>
            </a:r>
            <a:r>
              <a:rPr lang="fr-FR" altLang="fr-FR" sz="2000" dirty="0" err="1">
                <a:latin typeface="Arial" panose="020B0604020202020204" pitchFamily="34" charset="0"/>
                <a:ea typeface="Times New Roman" panose="02020603050405020304" pitchFamily="18" charset="0"/>
                <a:cs typeface="Arial" panose="020B0604020202020204" pitchFamily="34" charset="0"/>
              </a:rPr>
              <a:t>η</a:t>
            </a:r>
            <a:r>
              <a:rPr lang="fr-FR" altLang="fr-FR" sz="2000" baseline="-30000" dirty="0" err="1">
                <a:latin typeface="Arial" panose="020B0604020202020204" pitchFamily="34" charset="0"/>
                <a:ea typeface="Times New Roman" panose="02020603050405020304" pitchFamily="18" charset="0"/>
                <a:cs typeface="Arial" panose="020B0604020202020204" pitchFamily="34" charset="0"/>
              </a:rPr>
              <a:t>t</a:t>
            </a:r>
            <a:r>
              <a:rPr lang="fr-FR" altLang="fr-FR" sz="2000" dirty="0">
                <a:latin typeface="Arial" panose="020B0604020202020204" pitchFamily="34" charset="0"/>
                <a:ea typeface="Times New Roman" panose="02020603050405020304" pitchFamily="18" charset="0"/>
                <a:cs typeface="Arial" panose="020B0604020202020204" pitchFamily="34" charset="0"/>
              </a:rPr>
              <a:t>,; comment pouvez-vous calculer P</a:t>
            </a:r>
            <a:r>
              <a:rPr lang="fr-FR" altLang="fr-FR" sz="2000" baseline="-30000" dirty="0">
                <a:latin typeface="Arial" panose="020B0604020202020204" pitchFamily="34" charset="0"/>
                <a:ea typeface="Times New Roman" panose="02020603050405020304" pitchFamily="18" charset="0"/>
                <a:cs typeface="Arial" panose="020B0604020202020204" pitchFamily="34" charset="0"/>
              </a:rPr>
              <a:t>u</a:t>
            </a:r>
            <a:r>
              <a:rPr lang="fr-FR" altLang="fr-FR" sz="2000" dirty="0">
                <a:latin typeface="Arial" panose="020B0604020202020204" pitchFamily="34" charset="0"/>
                <a:ea typeface="Times New Roman" panose="02020603050405020304" pitchFamily="18" charset="0"/>
                <a:cs typeface="Arial" panose="020B0604020202020204" pitchFamily="34" charset="0"/>
              </a:rPr>
              <a:t> ? </a:t>
            </a:r>
          </a:p>
          <a:p>
            <a:pPr lvl="0" defTabSz="914400" eaLnBrk="0" fontAlgn="base" hangingPunct="0">
              <a:spcBef>
                <a:spcPct val="0"/>
              </a:spcBef>
              <a:spcAft>
                <a:spcPct val="0"/>
              </a:spcAft>
            </a:pPr>
            <a:endParaRPr lang="fr-FR" altLang="fr-FR" sz="1600" dirty="0"/>
          </a:p>
          <a:p>
            <a:pPr lvl="0" defTabSz="914400" eaLnBrk="0" fontAlgn="base" hangingPunct="0">
              <a:spcBef>
                <a:spcPct val="0"/>
              </a:spcBef>
              <a:spcAft>
                <a:spcPct val="0"/>
              </a:spcAft>
            </a:pPr>
            <a:r>
              <a:rPr lang="fr-FR" altLang="fr-FR" sz="2000" dirty="0">
                <a:latin typeface="Arial" panose="020B0604020202020204" pitchFamily="34" charset="0"/>
                <a:ea typeface="Times New Roman" panose="02020603050405020304" pitchFamily="18" charset="0"/>
                <a:cs typeface="Arial" panose="020B0604020202020204" pitchFamily="34" charset="0"/>
              </a:rPr>
              <a:t>Compléter le</a:t>
            </a:r>
            <a:r>
              <a:rPr lang="fr-FR" altLang="fr-FR" sz="1600" dirty="0">
                <a:latin typeface="Arial" panose="020B0604020202020204" pitchFamily="34" charset="0"/>
                <a:ea typeface="Times New Roman" panose="02020603050405020304" pitchFamily="18" charset="0"/>
                <a:cs typeface="CambriaMath"/>
              </a:rPr>
              <a:t> </a:t>
            </a:r>
            <a:r>
              <a:rPr lang="fr-FR" altLang="fr-FR" sz="2000" dirty="0">
                <a:latin typeface="Arial" panose="020B0604020202020204" pitchFamily="34" charset="0"/>
                <a:ea typeface="Times New Roman" panose="02020603050405020304" pitchFamily="18" charset="0"/>
                <a:cs typeface="Arial" panose="020B0604020202020204" pitchFamily="34" charset="0"/>
              </a:rPr>
              <a:t>schéma ci-dessous en plaçant les différentes puissances et les différents rendements.</a:t>
            </a:r>
          </a:p>
          <a:p>
            <a:pPr lvl="0" defTabSz="914400" eaLnBrk="0" fontAlgn="base" hangingPunct="0">
              <a:spcBef>
                <a:spcPct val="0"/>
              </a:spcBef>
              <a:spcAft>
                <a:spcPct val="0"/>
              </a:spcAft>
            </a:pPr>
            <a:endParaRPr lang="fr-FR" altLang="fr-FR" sz="1600" dirty="0"/>
          </a:p>
          <a:p>
            <a:pPr lvl="0" defTabSz="914400" eaLnBrk="0" fontAlgn="base" hangingPunct="0">
              <a:spcBef>
                <a:spcPct val="0"/>
              </a:spcBef>
              <a:spcAft>
                <a:spcPct val="0"/>
              </a:spcAft>
              <a:buFontTx/>
              <a:buChar char="•"/>
            </a:pPr>
            <a:r>
              <a:rPr lang="fr-FR" altLang="fr-FR" sz="2000" dirty="0">
                <a:latin typeface="Arial" panose="020B0604020202020204" pitchFamily="34" charset="0"/>
                <a:ea typeface="CambriaMath"/>
                <a:cs typeface="Arial" panose="020B0604020202020204" pitchFamily="34" charset="0"/>
              </a:rPr>
              <a:t>Ecrire les différentes formules pour calculer chaque puissance.</a:t>
            </a:r>
            <a:endParaRPr lang="fr-FR" altLang="fr-FR" sz="1600" dirty="0"/>
          </a:p>
        </p:txBody>
      </p:sp>
    </p:spTree>
    <p:extLst>
      <p:ext uri="{BB962C8B-B14F-4D97-AF65-F5344CB8AC3E}">
        <p14:creationId xmlns:p14="http://schemas.microsoft.com/office/powerpoint/2010/main" val="15751583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Image 11">
            <a:extLst>
              <a:ext uri="{FF2B5EF4-FFF2-40B4-BE49-F238E27FC236}">
                <a16:creationId xmlns:a16="http://schemas.microsoft.com/office/drawing/2014/main" id="{8C4E66F5-C176-48C4-A968-F230C9970E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524"/>
            <a:ext cx="4801911" cy="2164144"/>
          </a:xfrm>
          <a:prstGeom prst="rect">
            <a:avLst/>
          </a:prstGeom>
          <a:noFill/>
          <a:extLst>
            <a:ext uri="{909E8E84-426E-40DD-AFC4-6F175D3DCCD1}">
              <a14:hiddenFill xmlns:a14="http://schemas.microsoft.com/office/drawing/2010/main">
                <a:solidFill>
                  <a:srgbClr val="FFFFFF"/>
                </a:solidFill>
              </a14:hiddenFill>
            </a:ext>
          </a:extLst>
        </p:spPr>
      </p:pic>
      <p:pic>
        <p:nvPicPr>
          <p:cNvPr id="4098" name="Image 13">
            <a:extLst>
              <a:ext uri="{FF2B5EF4-FFF2-40B4-BE49-F238E27FC236}">
                <a16:creationId xmlns:a16="http://schemas.microsoft.com/office/drawing/2014/main" id="{E7BDF540-65C4-4440-872D-28D3A09C9B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95512"/>
            <a:ext cx="3208338" cy="1431925"/>
          </a:xfrm>
          <a:prstGeom prst="rect">
            <a:avLst/>
          </a:prstGeom>
          <a:noFill/>
          <a:extLst>
            <a:ext uri="{909E8E84-426E-40DD-AFC4-6F175D3DCCD1}">
              <a14:hiddenFill xmlns:a14="http://schemas.microsoft.com/office/drawing/2010/main">
                <a:solidFill>
                  <a:srgbClr val="FFFFFF"/>
                </a:solidFill>
              </a14:hiddenFill>
            </a:ext>
          </a:extLst>
        </p:spPr>
      </p:pic>
      <p:pic>
        <p:nvPicPr>
          <p:cNvPr id="4099" name="Image 12">
            <a:extLst>
              <a:ext uri="{FF2B5EF4-FFF2-40B4-BE49-F238E27FC236}">
                <a16:creationId xmlns:a16="http://schemas.microsoft.com/office/drawing/2014/main" id="{6856D733-08AB-421A-9BF3-1FC04D5C92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1711" y="2131213"/>
            <a:ext cx="1600200" cy="1152525"/>
          </a:xfrm>
          <a:prstGeom prst="rect">
            <a:avLst/>
          </a:prstGeom>
          <a:noFill/>
          <a:extLst>
            <a:ext uri="{909E8E84-426E-40DD-AFC4-6F175D3DCCD1}">
              <a14:hiddenFill xmlns:a14="http://schemas.microsoft.com/office/drawing/2010/main">
                <a:solidFill>
                  <a:srgbClr val="FFFFFF"/>
                </a:solidFill>
              </a14:hiddenFill>
            </a:ext>
          </a:extLst>
        </p:spPr>
      </p:pic>
      <p:pic>
        <p:nvPicPr>
          <p:cNvPr id="4097" name="Image 14">
            <a:extLst>
              <a:ext uri="{FF2B5EF4-FFF2-40B4-BE49-F238E27FC236}">
                <a16:creationId xmlns:a16="http://schemas.microsoft.com/office/drawing/2014/main" id="{94F99459-8CBD-4CD0-B20F-DE5CF94590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627437"/>
            <a:ext cx="3836988" cy="323056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5">
            <a:extLst>
              <a:ext uri="{FF2B5EF4-FFF2-40B4-BE49-F238E27FC236}">
                <a16:creationId xmlns:a16="http://schemas.microsoft.com/office/drawing/2014/main" id="{5BAA5C31-3CC1-41F5-9DD0-F646A46165B4}"/>
              </a:ext>
            </a:extLst>
          </p:cNvPr>
          <p:cNvSpPr>
            <a:spLocks noChangeArrowheads="1"/>
          </p:cNvSpPr>
          <p:nvPr/>
        </p:nvSpPr>
        <p:spPr bwMode="auto">
          <a:xfrm>
            <a:off x="5728001" y="-29096"/>
            <a:ext cx="5537909" cy="1392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fr-FR" altLang="fr-FR" b="1" dirty="0">
                <a:solidFill>
                  <a:srgbClr val="1F4E79"/>
                </a:solidFill>
                <a:latin typeface="Arial" panose="020B0604020202020204" pitchFamily="34" charset="0"/>
                <a:ea typeface="Times New Roman" panose="02020603050405020304" pitchFamily="18" charset="0"/>
                <a:cs typeface="Arial" panose="020B0604020202020204" pitchFamily="34" charset="0"/>
              </a:rPr>
              <a:t>		</a:t>
            </a:r>
            <a:r>
              <a:rPr kumimoji="0" lang="fr-FR" altLang="fr-FR" b="1" i="0" u="sng" strike="noStrike" cap="none" normalizeH="0" baseline="0" dirty="0">
                <a:ln>
                  <a:noFill/>
                </a:ln>
                <a:solidFill>
                  <a:srgbClr val="1F4E79"/>
                </a:solidFill>
                <a:effectLst/>
                <a:latin typeface="Arial" panose="020B0604020202020204" pitchFamily="34" charset="0"/>
                <a:ea typeface="Times New Roman" panose="02020603050405020304" pitchFamily="18" charset="0"/>
                <a:cs typeface="Arial" panose="020B0604020202020204" pitchFamily="34" charset="0"/>
              </a:rPr>
              <a:t>Exercice 5</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Soit un moteur alimenté par le réseau 230V / 400V EDF dont la plaque signalétique est donnée ci-dessous :</a:t>
            </a:r>
            <a:endParaRPr kumimoji="0" lang="fr-FR" altLang="fr-FR"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2800" b="0" i="0" u="none" strike="noStrike" cap="none" normalizeH="0" baseline="0" dirty="0">
              <a:ln>
                <a:noFill/>
              </a:ln>
              <a:solidFill>
                <a:schemeClr val="tx1"/>
              </a:solidFill>
              <a:effectLst/>
              <a:latin typeface="Arial" panose="020B0604020202020204" pitchFamily="34" charset="0"/>
            </a:endParaRPr>
          </a:p>
        </p:txBody>
      </p:sp>
      <p:sp>
        <p:nvSpPr>
          <p:cNvPr id="3" name="Rectangle 6">
            <a:extLst>
              <a:ext uri="{FF2B5EF4-FFF2-40B4-BE49-F238E27FC236}">
                <a16:creationId xmlns:a16="http://schemas.microsoft.com/office/drawing/2014/main" id="{4F88BC76-A665-4CA9-B756-EECE54D2A173}"/>
              </a:ext>
            </a:extLst>
          </p:cNvPr>
          <p:cNvSpPr>
            <a:spLocks noChangeArrowheads="1"/>
          </p:cNvSpPr>
          <p:nvPr/>
        </p:nvSpPr>
        <p:spPr bwMode="auto">
          <a:xfrm>
            <a:off x="0" y="4572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4" name="Rectangle 7">
            <a:extLst>
              <a:ext uri="{FF2B5EF4-FFF2-40B4-BE49-F238E27FC236}">
                <a16:creationId xmlns:a16="http://schemas.microsoft.com/office/drawing/2014/main" id="{7CF180DA-A409-4D13-B219-7D4915E89895}"/>
              </a:ext>
            </a:extLst>
          </p:cNvPr>
          <p:cNvSpPr>
            <a:spLocks noChangeArrowheads="1"/>
          </p:cNvSpPr>
          <p:nvPr/>
        </p:nvSpPr>
        <p:spPr bwMode="auto">
          <a:xfrm>
            <a:off x="4851509" y="974095"/>
            <a:ext cx="7007009" cy="3031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Calculer la puissance absorbée de deux manières avec les différentes données de la plaque Signalétique.</a:t>
            </a:r>
          </a:p>
          <a:p>
            <a:pPr marL="0" marR="0" lvl="0" indent="0" algn="l" defTabSz="914400" rtl="0" eaLnBrk="0" fontAlgn="base" latinLnBrk="0" hangingPunct="0">
              <a:lnSpc>
                <a:spcPct val="100000"/>
              </a:lnSpc>
              <a:spcBef>
                <a:spcPct val="0"/>
              </a:spcBef>
              <a:spcAft>
                <a:spcPct val="0"/>
              </a:spcAft>
              <a:buClrTx/>
              <a:buSzTx/>
              <a:tabLst/>
            </a:pPr>
            <a:endParaRPr kumimoji="0" lang="fr-FR" altLang="fr-FR"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Si la vitesse du champ magnétique est de 1500 tr/min, de combien de pôle dispose le moteur ?</a:t>
            </a:r>
          </a:p>
          <a:p>
            <a:pPr marL="0" marR="0" lvl="0" indent="0" algn="l" defTabSz="914400" rtl="0" eaLnBrk="0" fontAlgn="base" latinLnBrk="0" hangingPunct="0">
              <a:lnSpc>
                <a:spcPct val="100000"/>
              </a:lnSpc>
              <a:spcBef>
                <a:spcPct val="0"/>
              </a:spcBef>
              <a:spcAft>
                <a:spcPct val="0"/>
              </a:spcAft>
              <a:buClrTx/>
              <a:buSzTx/>
              <a:tabLst/>
            </a:pPr>
            <a:endParaRPr kumimoji="0" lang="fr-FR" altLang="fr-FR"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Calculer le couple nominal de la machine</a:t>
            </a:r>
          </a:p>
          <a:p>
            <a:pPr marL="0" marR="0" lvl="0" indent="0" algn="l" defTabSz="914400" rtl="0" eaLnBrk="0" fontAlgn="base" latinLnBrk="0" hangingPunct="0">
              <a:lnSpc>
                <a:spcPct val="100000"/>
              </a:lnSpc>
              <a:spcBef>
                <a:spcPct val="0"/>
              </a:spcBef>
              <a:spcAft>
                <a:spcPct val="0"/>
              </a:spcAft>
              <a:buClrTx/>
              <a:buSzTx/>
              <a:tabLst/>
            </a:pPr>
            <a:endParaRPr kumimoji="0" lang="fr-FR" altLang="fr-FR"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Quel sera le couplage de ce moteur s’il est alimenté par le réseau EDF</a:t>
            </a:r>
            <a:endParaRPr kumimoji="0" lang="fr-FR" altLang="fr-FR"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Le moteur entraîne un système mécanique de levage comme dans le chapitre 7.1. On installe un système de</a:t>
            </a:r>
            <a:r>
              <a:rPr kumimoji="0" lang="fr-FR" altLang="fr-FR"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fr-FR"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mesure qui permet de visualiser avec un oscilloscope la vitesse du moteur et le courant absorbé.</a:t>
            </a:r>
            <a:endParaRPr kumimoji="0" lang="fr-FR" altLang="fr-FR"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3200" b="0" i="0" u="none" strike="noStrike" cap="none" normalizeH="0" baseline="0" dirty="0">
              <a:ln>
                <a:noFill/>
              </a:ln>
              <a:solidFill>
                <a:schemeClr val="tx1"/>
              </a:solidFill>
              <a:effectLst/>
              <a:latin typeface="Arial" panose="020B0604020202020204" pitchFamily="34" charset="0"/>
            </a:endParaRPr>
          </a:p>
        </p:txBody>
      </p:sp>
      <p:sp>
        <p:nvSpPr>
          <p:cNvPr id="5" name="Rectangle 8">
            <a:extLst>
              <a:ext uri="{FF2B5EF4-FFF2-40B4-BE49-F238E27FC236}">
                <a16:creationId xmlns:a16="http://schemas.microsoft.com/office/drawing/2014/main" id="{39A8F1A6-F6FE-4971-9DB6-A94339FE9878}"/>
              </a:ext>
            </a:extLst>
          </p:cNvPr>
          <p:cNvSpPr>
            <a:spLocks noChangeArrowheads="1"/>
          </p:cNvSpPr>
          <p:nvPr/>
        </p:nvSpPr>
        <p:spPr bwMode="auto">
          <a:xfrm>
            <a:off x="5184990" y="3605585"/>
            <a:ext cx="6480537"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a:ln>
                  <a:noFill/>
                </a:ln>
                <a:solidFill>
                  <a:srgbClr val="00B050"/>
                </a:solidFill>
                <a:effectLst/>
                <a:latin typeface="Arial" panose="020B0604020202020204" pitchFamily="34" charset="0"/>
                <a:ea typeface="Times New Roman" panose="02020603050405020304" pitchFamily="18" charset="0"/>
                <a:cs typeface="Arial" panose="020B0604020202020204" pitchFamily="34" charset="0"/>
              </a:rPr>
              <a:t>On relève les deux oscillogrammes pendant le démarrage du moteur :</a:t>
            </a:r>
            <a:endParaRPr kumimoji="0" lang="fr-FR" altLang="fr-FR" sz="1100" b="0" i="0" u="none" strike="noStrike" cap="none" normalizeH="0" baseline="0" dirty="0">
              <a:ln>
                <a:noFill/>
              </a:ln>
              <a:solidFill>
                <a:srgbClr val="00B05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3200" b="0" i="0" u="none" strike="noStrike" cap="none" normalizeH="0" baseline="0" dirty="0">
              <a:ln>
                <a:noFill/>
              </a:ln>
              <a:solidFill>
                <a:srgbClr val="00B050"/>
              </a:solidFill>
              <a:effectLst/>
              <a:latin typeface="Arial" panose="020B0604020202020204" pitchFamily="34" charset="0"/>
            </a:endParaRPr>
          </a:p>
        </p:txBody>
      </p:sp>
      <p:sp>
        <p:nvSpPr>
          <p:cNvPr id="6" name="Rectangle 9">
            <a:extLst>
              <a:ext uri="{FF2B5EF4-FFF2-40B4-BE49-F238E27FC236}">
                <a16:creationId xmlns:a16="http://schemas.microsoft.com/office/drawing/2014/main" id="{CDD1B4C2-3739-4718-9583-3629F8018957}"/>
              </a:ext>
            </a:extLst>
          </p:cNvPr>
          <p:cNvSpPr>
            <a:spLocks noChangeArrowheads="1"/>
          </p:cNvSpPr>
          <p:nvPr/>
        </p:nvSpPr>
        <p:spPr bwMode="auto">
          <a:xfrm>
            <a:off x="4070782" y="4005695"/>
            <a:ext cx="7770235" cy="2739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Char char="•"/>
              <a:tabLst/>
            </a:pPr>
            <a:r>
              <a:rPr kumimoji="0" lang="fr-FR" altLang="fr-FR" sz="16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Pourquoi le signal courant dans le moteur apparaît-t-il comme « un peigne » ?</a:t>
            </a:r>
          </a:p>
          <a:p>
            <a:pPr marL="0" marR="0" lvl="0" indent="0" algn="just" defTabSz="914400" rtl="0" eaLnBrk="0" fontAlgn="base" latinLnBrk="0" hangingPunct="0">
              <a:lnSpc>
                <a:spcPct val="100000"/>
              </a:lnSpc>
              <a:spcBef>
                <a:spcPct val="0"/>
              </a:spcBef>
              <a:spcAft>
                <a:spcPct val="0"/>
              </a:spcAft>
              <a:buClrTx/>
              <a:buSzTx/>
              <a:tabLst/>
            </a:pPr>
            <a:endParaRPr kumimoji="0" lang="fr-FR" altLang="fr-FR" sz="12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fr-FR" altLang="fr-FR" sz="16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Déterminez le temps de démarrage du moteur.</a:t>
            </a:r>
          </a:p>
          <a:p>
            <a:pPr marL="0" marR="0" lvl="0" indent="0" algn="just" defTabSz="914400" rtl="0" eaLnBrk="0" fontAlgn="base" latinLnBrk="0" hangingPunct="0">
              <a:lnSpc>
                <a:spcPct val="100000"/>
              </a:lnSpc>
              <a:spcBef>
                <a:spcPct val="0"/>
              </a:spcBef>
              <a:spcAft>
                <a:spcPct val="0"/>
              </a:spcAft>
              <a:buClrTx/>
              <a:buSzTx/>
              <a:tabLst/>
            </a:pPr>
            <a:endParaRPr kumimoji="0" lang="fr-FR" altLang="fr-FR" sz="12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fr-FR" altLang="fr-FR" sz="16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Déterminez la vitesse atteinte.</a:t>
            </a:r>
          </a:p>
          <a:p>
            <a:pPr marL="0" marR="0" lvl="0" indent="0" algn="just" defTabSz="914400" rtl="0" eaLnBrk="0" fontAlgn="base" latinLnBrk="0" hangingPunct="0">
              <a:lnSpc>
                <a:spcPct val="100000"/>
              </a:lnSpc>
              <a:spcBef>
                <a:spcPct val="0"/>
              </a:spcBef>
              <a:spcAft>
                <a:spcPct val="0"/>
              </a:spcAft>
              <a:buClrTx/>
              <a:buSzTx/>
              <a:tabLst/>
            </a:pPr>
            <a:endParaRPr kumimoji="0" lang="fr-FR" altLang="fr-FR" sz="12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fr-FR" altLang="fr-FR" sz="16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Déterminez la valeur crête du courant pendant la phase de démarrage. En déduire la valeur efficace.</a:t>
            </a:r>
          </a:p>
          <a:p>
            <a:pPr marL="0" marR="0" lvl="0" indent="0" algn="just" defTabSz="914400" rtl="0" eaLnBrk="0" fontAlgn="base" latinLnBrk="0" hangingPunct="0">
              <a:lnSpc>
                <a:spcPct val="100000"/>
              </a:lnSpc>
              <a:spcBef>
                <a:spcPct val="0"/>
              </a:spcBef>
              <a:spcAft>
                <a:spcPct val="0"/>
              </a:spcAft>
              <a:buClrTx/>
              <a:buSzTx/>
              <a:tabLst/>
            </a:pPr>
            <a:endParaRPr kumimoji="0" lang="fr-FR" altLang="fr-FR" sz="12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fr-FR" altLang="fr-FR" sz="16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Déterminez la valeur crête du courant lorsque le moteur a démarré.</a:t>
            </a:r>
          </a:p>
          <a:p>
            <a:pPr marL="0" marR="0" lvl="0" indent="0" algn="just" defTabSz="914400" rtl="0" eaLnBrk="0" fontAlgn="base" latinLnBrk="0" hangingPunct="0">
              <a:lnSpc>
                <a:spcPct val="100000"/>
              </a:lnSpc>
              <a:spcBef>
                <a:spcPct val="0"/>
              </a:spcBef>
              <a:spcAft>
                <a:spcPct val="0"/>
              </a:spcAft>
              <a:buClrTx/>
              <a:buSzTx/>
              <a:tabLst/>
            </a:pPr>
            <a:endParaRPr kumimoji="0" lang="fr-FR" altLang="fr-FR" sz="12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fr-FR" altLang="fr-FR" sz="16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Quel phénomène constatez-vous lorsque le moteur démarre ?</a:t>
            </a:r>
            <a:endParaRPr kumimoji="0" lang="fr-FR" altLang="fr-FR" sz="36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8442975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 de texte 10">
            <a:extLst>
              <a:ext uri="{FF2B5EF4-FFF2-40B4-BE49-F238E27FC236}">
                <a16:creationId xmlns:a16="http://schemas.microsoft.com/office/drawing/2014/main" id="{8F1DBE57-B2FD-4CD1-9DAB-1BC6B39167E6}"/>
              </a:ext>
            </a:extLst>
          </p:cNvPr>
          <p:cNvSpPr txBox="1">
            <a:spLocks noChangeArrowheads="1"/>
          </p:cNvSpPr>
          <p:nvPr/>
        </p:nvSpPr>
        <p:spPr bwMode="auto">
          <a:xfrm>
            <a:off x="985421" y="1713390"/>
            <a:ext cx="10644327" cy="1961965"/>
          </a:xfrm>
          <a:prstGeom prst="rect">
            <a:avLst/>
          </a:prstGeom>
          <a:solidFill>
            <a:srgbClr val="FFFFFF"/>
          </a:solidFill>
          <a:ln w="28575">
            <a:solidFill>
              <a:srgbClr val="000000"/>
            </a:solidFill>
            <a:miter lim="800000"/>
            <a:headEnd/>
            <a:tailEnd/>
          </a:ln>
        </p:spPr>
        <p:txBody>
          <a:bodyPr rot="0" vert="horz" wrap="square" lIns="91440" tIns="45720" rIns="91440" bIns="45720" anchor="ctr" anchorCtr="0">
            <a:noAutofit/>
          </a:bodyPr>
          <a:lstStyle/>
          <a:p>
            <a:pPr algn="just">
              <a:spcAft>
                <a:spcPts val="0"/>
              </a:spcAft>
            </a:pPr>
            <a:r>
              <a:rPr lang="fr-FR" sz="2800"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Un conducteur parcouru par un courant I et placé dans un champ magnétique B est soumis à une force d’intensité F. C’est la loi de Laplace. C’est ce principe qui est mis en œuvre dans les moteurs à courant continu.</a:t>
            </a:r>
          </a:p>
        </p:txBody>
      </p:sp>
      <p:sp>
        <p:nvSpPr>
          <p:cNvPr id="3" name="Titre 1">
            <a:extLst>
              <a:ext uri="{FF2B5EF4-FFF2-40B4-BE49-F238E27FC236}">
                <a16:creationId xmlns:a16="http://schemas.microsoft.com/office/drawing/2014/main" id="{91888D26-E03C-4B7B-AE9E-AED830D0DD6B}"/>
              </a:ext>
            </a:extLst>
          </p:cNvPr>
          <p:cNvSpPr>
            <a:spLocks noGrp="1"/>
          </p:cNvSpPr>
          <p:nvPr>
            <p:ph type="title"/>
          </p:nvPr>
        </p:nvSpPr>
        <p:spPr>
          <a:xfrm>
            <a:off x="1821261" y="637792"/>
            <a:ext cx="2826940" cy="579850"/>
          </a:xfrm>
        </p:spPr>
        <p:txBody>
          <a:bodyPr>
            <a:normAutofit/>
          </a:bodyPr>
          <a:lstStyle/>
          <a:p>
            <a:r>
              <a:rPr lang="fr-FR" sz="2800" u="sng" dirty="0">
                <a:solidFill>
                  <a:srgbClr val="00B050"/>
                </a:solidFill>
              </a:rPr>
              <a:t>Force induite</a:t>
            </a:r>
          </a:p>
        </p:txBody>
      </p:sp>
    </p:spTree>
    <p:extLst>
      <p:ext uri="{BB962C8B-B14F-4D97-AF65-F5344CB8AC3E}">
        <p14:creationId xmlns:p14="http://schemas.microsoft.com/office/powerpoint/2010/main" val="2646136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ett1.lycee-europe-dunkerque.fr/userfiles/images/COURS/CE/400px-Electric_motor.gif">
            <a:extLst>
              <a:ext uri="{FF2B5EF4-FFF2-40B4-BE49-F238E27FC236}">
                <a16:creationId xmlns:a16="http://schemas.microsoft.com/office/drawing/2014/main" id="{13B48A67-6005-4D61-8862-108122276F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1526" y="3116106"/>
            <a:ext cx="3408947" cy="3408947"/>
          </a:xfrm>
          <a:prstGeom prst="rect">
            <a:avLst/>
          </a:prstGeom>
          <a:noFill/>
          <a:extLst>
            <a:ext uri="{909E8E84-426E-40DD-AFC4-6F175D3DCCD1}">
              <a14:hiddenFill xmlns:a14="http://schemas.microsoft.com/office/drawing/2010/main">
                <a:solidFill>
                  <a:srgbClr val="FFFFFF"/>
                </a:solidFill>
              </a14:hiddenFill>
            </a:ext>
          </a:extLst>
        </p:spPr>
      </p:pic>
      <p:sp>
        <p:nvSpPr>
          <p:cNvPr id="3" name="Titre 1">
            <a:extLst>
              <a:ext uri="{FF2B5EF4-FFF2-40B4-BE49-F238E27FC236}">
                <a16:creationId xmlns:a16="http://schemas.microsoft.com/office/drawing/2014/main" id="{CABE3DDC-84D6-4F39-9616-43CA3D2CB7D3}"/>
              </a:ext>
            </a:extLst>
          </p:cNvPr>
          <p:cNvSpPr>
            <a:spLocks noGrp="1"/>
          </p:cNvSpPr>
          <p:nvPr>
            <p:ph type="title"/>
          </p:nvPr>
        </p:nvSpPr>
        <p:spPr>
          <a:xfrm>
            <a:off x="2592925" y="624110"/>
            <a:ext cx="8911687" cy="1280890"/>
          </a:xfrm>
        </p:spPr>
        <p:txBody>
          <a:bodyPr/>
          <a:lstStyle/>
          <a:p>
            <a:r>
              <a:rPr lang="fr-FR" dirty="0"/>
              <a:t>Moteur à courant continu (CC)</a:t>
            </a:r>
          </a:p>
        </p:txBody>
      </p:sp>
      <p:sp>
        <p:nvSpPr>
          <p:cNvPr id="2" name="Rectangle 1">
            <a:extLst>
              <a:ext uri="{FF2B5EF4-FFF2-40B4-BE49-F238E27FC236}">
                <a16:creationId xmlns:a16="http://schemas.microsoft.com/office/drawing/2014/main" id="{0BA43EDE-6747-4777-BAC9-2F594A8B972A}"/>
              </a:ext>
            </a:extLst>
          </p:cNvPr>
          <p:cNvSpPr/>
          <p:nvPr/>
        </p:nvSpPr>
        <p:spPr>
          <a:xfrm>
            <a:off x="1219200" y="1571672"/>
            <a:ext cx="10285412" cy="1938992"/>
          </a:xfrm>
          <a:prstGeom prst="rect">
            <a:avLst/>
          </a:prstGeom>
        </p:spPr>
        <p:txBody>
          <a:bodyPr vert="horz" lIns="91440" tIns="45720" rIns="91440" bIns="45720" rtlCol="0">
            <a:normAutofit/>
          </a:bodyPr>
          <a:lstStyle/>
          <a:p>
            <a:pPr algn="just">
              <a:spcBef>
                <a:spcPts val="1000"/>
              </a:spcBef>
              <a:buClr>
                <a:schemeClr val="accent1"/>
              </a:buClr>
            </a:pPr>
            <a:r>
              <a:rPr lang="fr-FR" sz="2400" dirty="0"/>
              <a:t>Ce moteur est utilisé plutôt pour les petites puissances. Ce moteur est facile à piloter en variation de vitesse. Son principe de fonctionnement repose sur la force de Laplace</a:t>
            </a:r>
          </a:p>
        </p:txBody>
      </p:sp>
    </p:spTree>
    <p:extLst>
      <p:ext uri="{BB962C8B-B14F-4D97-AF65-F5344CB8AC3E}">
        <p14:creationId xmlns:p14="http://schemas.microsoft.com/office/powerpoint/2010/main" val="3083768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69CBE-99F8-4626-B033-72381B4FFC1F}"/>
              </a:ext>
            </a:extLst>
          </p:cNvPr>
          <p:cNvSpPr/>
          <p:nvPr/>
        </p:nvSpPr>
        <p:spPr>
          <a:xfrm>
            <a:off x="1874337" y="696586"/>
            <a:ext cx="7638630" cy="523220"/>
          </a:xfrm>
          <a:prstGeom prst="rect">
            <a:avLst/>
          </a:prstGeom>
        </p:spPr>
        <p:txBody>
          <a:bodyPr vert="horz" lIns="91440" tIns="45720" rIns="91440" bIns="45720" rtlCol="0" anchor="t">
            <a:normAutofit/>
          </a:bodyPr>
          <a:lstStyle/>
          <a:p>
            <a:pPr>
              <a:spcBef>
                <a:spcPct val="0"/>
              </a:spcBef>
            </a:pPr>
            <a:r>
              <a:rPr lang="fr-FR" sz="2800" u="sng" dirty="0">
                <a:solidFill>
                  <a:srgbClr val="00B050"/>
                </a:solidFill>
                <a:latin typeface="+mj-lt"/>
                <a:ea typeface="+mj-ea"/>
                <a:cs typeface="+mj-cs"/>
              </a:rPr>
              <a:t>Principe de fonctionnement et constitution</a:t>
            </a:r>
          </a:p>
        </p:txBody>
      </p:sp>
      <p:pic>
        <p:nvPicPr>
          <p:cNvPr id="5" name="Image 4">
            <a:extLst>
              <a:ext uri="{FF2B5EF4-FFF2-40B4-BE49-F238E27FC236}">
                <a16:creationId xmlns:a16="http://schemas.microsoft.com/office/drawing/2014/main" id="{25A50310-6A35-4562-B298-A798014F1C37}"/>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124" y="1724259"/>
            <a:ext cx="2817729" cy="2308324"/>
          </a:xfrm>
          <a:prstGeom prst="rect">
            <a:avLst/>
          </a:prstGeom>
          <a:noFill/>
          <a:ln>
            <a:noFill/>
          </a:ln>
        </p:spPr>
      </p:pic>
      <p:pic>
        <p:nvPicPr>
          <p:cNvPr id="6" name="Image 5">
            <a:extLst>
              <a:ext uri="{FF2B5EF4-FFF2-40B4-BE49-F238E27FC236}">
                <a16:creationId xmlns:a16="http://schemas.microsoft.com/office/drawing/2014/main" id="{8937F450-5659-40A6-A06B-FC13CF52ED8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478880" y="1519055"/>
            <a:ext cx="4801235" cy="2718731"/>
          </a:xfrm>
          <a:prstGeom prst="rect">
            <a:avLst/>
          </a:prstGeom>
          <a:noFill/>
          <a:ln>
            <a:noFill/>
          </a:ln>
        </p:spPr>
      </p:pic>
      <p:pic>
        <p:nvPicPr>
          <p:cNvPr id="7" name="Image 6">
            <a:extLst>
              <a:ext uri="{FF2B5EF4-FFF2-40B4-BE49-F238E27FC236}">
                <a16:creationId xmlns:a16="http://schemas.microsoft.com/office/drawing/2014/main" id="{F361A816-4E34-4A26-953B-89823F5E4D1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713121" y="1314903"/>
            <a:ext cx="3113755" cy="2905421"/>
          </a:xfrm>
          <a:prstGeom prst="rect">
            <a:avLst/>
          </a:prstGeom>
          <a:noFill/>
          <a:ln>
            <a:noFill/>
          </a:ln>
        </p:spPr>
      </p:pic>
      <p:sp>
        <p:nvSpPr>
          <p:cNvPr id="8" name="Rectangle 7">
            <a:extLst>
              <a:ext uri="{FF2B5EF4-FFF2-40B4-BE49-F238E27FC236}">
                <a16:creationId xmlns:a16="http://schemas.microsoft.com/office/drawing/2014/main" id="{E85D0A8D-DC68-4EAA-A46D-30E07F0B50DC}"/>
              </a:ext>
            </a:extLst>
          </p:cNvPr>
          <p:cNvSpPr/>
          <p:nvPr/>
        </p:nvSpPr>
        <p:spPr>
          <a:xfrm>
            <a:off x="2605857" y="4408065"/>
            <a:ext cx="8722258" cy="2308324"/>
          </a:xfrm>
          <a:prstGeom prst="rect">
            <a:avLst/>
          </a:prstGeom>
        </p:spPr>
        <p:txBody>
          <a:bodyPr wrap="square">
            <a:spAutoFit/>
          </a:bodyPr>
          <a:lstStyle/>
          <a:p>
            <a:pPr algn="just">
              <a:lnSpc>
                <a:spcPct val="150000"/>
              </a:lnSpc>
              <a:spcBef>
                <a:spcPts val="1000"/>
              </a:spcBef>
              <a:spcAft>
                <a:spcPts val="0"/>
              </a:spcAft>
              <a:buClr>
                <a:schemeClr val="accent1"/>
              </a:buClr>
            </a:pPr>
            <a:r>
              <a:rPr lang="fr-FR" sz="2400" dirty="0"/>
              <a:t>Le moteur à courant continu se compose :</a:t>
            </a:r>
          </a:p>
          <a:p>
            <a:pPr marL="342900" lvl="0" indent="-342900" algn="just">
              <a:lnSpc>
                <a:spcPct val="150000"/>
              </a:lnSpc>
              <a:spcAft>
                <a:spcPts val="0"/>
              </a:spcAft>
              <a:buFont typeface="Symbol" panose="05050102010706020507" pitchFamily="18" charset="2"/>
              <a:buChar char=""/>
            </a:pPr>
            <a:r>
              <a:rPr lang="fr-FR" sz="2400" b="1" dirty="0">
                <a:solidFill>
                  <a:srgbClr val="002060"/>
                </a:solidFill>
                <a:latin typeface="Arial" panose="020B0604020202020204" pitchFamily="34" charset="0"/>
                <a:ea typeface="Times New Roman" panose="02020603050405020304" pitchFamily="18" charset="0"/>
                <a:cs typeface="Times New Roman" panose="02020603050405020304" pitchFamily="18" charset="0"/>
              </a:rPr>
              <a:t>de l'inducteur ou du stator,</a:t>
            </a:r>
          </a:p>
          <a:p>
            <a:pPr marL="342900" lvl="0" indent="-342900" algn="just">
              <a:lnSpc>
                <a:spcPct val="150000"/>
              </a:lnSpc>
              <a:spcAft>
                <a:spcPts val="0"/>
              </a:spcAft>
              <a:buFont typeface="Symbol" panose="05050102010706020507" pitchFamily="18" charset="2"/>
              <a:buChar char=""/>
            </a:pPr>
            <a:r>
              <a:rPr lang="fr-FR" sz="2400" b="1" dirty="0">
                <a:solidFill>
                  <a:srgbClr val="002060"/>
                </a:solidFill>
                <a:latin typeface="Arial" panose="020B0604020202020204" pitchFamily="34" charset="0"/>
                <a:ea typeface="Times New Roman" panose="02020603050405020304" pitchFamily="18" charset="0"/>
                <a:cs typeface="Times New Roman" panose="02020603050405020304" pitchFamily="18" charset="0"/>
              </a:rPr>
              <a:t>de l'induit ou du rotor,</a:t>
            </a:r>
          </a:p>
          <a:p>
            <a:pPr marL="342900" lvl="0" indent="-342900" algn="just">
              <a:lnSpc>
                <a:spcPct val="150000"/>
              </a:lnSpc>
              <a:spcAft>
                <a:spcPts val="0"/>
              </a:spcAft>
              <a:buFont typeface="Symbol" panose="05050102010706020507" pitchFamily="18" charset="2"/>
              <a:buChar char=""/>
            </a:pPr>
            <a:r>
              <a:rPr lang="fr-FR" sz="2400" b="1" dirty="0">
                <a:solidFill>
                  <a:srgbClr val="002060"/>
                </a:solidFill>
                <a:latin typeface="Arial" panose="020B0604020202020204" pitchFamily="34" charset="0"/>
                <a:ea typeface="Times New Roman" panose="02020603050405020304" pitchFamily="18" charset="0"/>
                <a:cs typeface="Times New Roman" panose="02020603050405020304" pitchFamily="18" charset="0"/>
              </a:rPr>
              <a:t>du collecteur et des balais.</a:t>
            </a:r>
          </a:p>
        </p:txBody>
      </p:sp>
    </p:spTree>
    <p:extLst>
      <p:ext uri="{BB962C8B-B14F-4D97-AF65-F5344CB8AC3E}">
        <p14:creationId xmlns:p14="http://schemas.microsoft.com/office/powerpoint/2010/main" val="1664094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down)">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wipe(down)">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wipe(down)">
                                      <p:cBhvr>
                                        <p:cTn id="1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a:extLst>
              <a:ext uri="{FF2B5EF4-FFF2-40B4-BE49-F238E27FC236}">
                <a16:creationId xmlns:a16="http://schemas.microsoft.com/office/drawing/2014/main" id="{4CDF7830-929E-44C4-8646-404FCD8A411E}"/>
              </a:ext>
            </a:extLst>
          </p:cNvPr>
          <p:cNvGrpSpPr/>
          <p:nvPr/>
        </p:nvGrpSpPr>
        <p:grpSpPr>
          <a:xfrm>
            <a:off x="671717" y="2242302"/>
            <a:ext cx="10846513" cy="3322668"/>
            <a:chOff x="48491" y="0"/>
            <a:chExt cx="5583382" cy="1510318"/>
          </a:xfrm>
        </p:grpSpPr>
        <p:pic>
          <p:nvPicPr>
            <p:cNvPr id="6" name="Image 5" descr="https://www.energieplus-lesite.be/fileadmin/resources/04_technique/12_ascenseur/images/principemoteurdc1bis.GIF">
              <a:extLst>
                <a:ext uri="{FF2B5EF4-FFF2-40B4-BE49-F238E27FC236}">
                  <a16:creationId xmlns:a16="http://schemas.microsoft.com/office/drawing/2014/main" id="{AD4A727D-0FAA-42DC-A2D5-77E799C3F6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491" y="41563"/>
              <a:ext cx="5479415" cy="1468755"/>
            </a:xfrm>
            <a:prstGeom prst="rect">
              <a:avLst/>
            </a:prstGeom>
            <a:noFill/>
            <a:ln>
              <a:noFill/>
            </a:ln>
          </p:spPr>
        </p:pic>
        <p:sp>
          <p:nvSpPr>
            <p:cNvPr id="7" name="Rectangle 6">
              <a:extLst>
                <a:ext uri="{FF2B5EF4-FFF2-40B4-BE49-F238E27FC236}">
                  <a16:creationId xmlns:a16="http://schemas.microsoft.com/office/drawing/2014/main" id="{B4C5B850-23C5-4414-9049-BA41C404E38A}"/>
                </a:ext>
              </a:extLst>
            </p:cNvPr>
            <p:cNvSpPr/>
            <p:nvPr/>
          </p:nvSpPr>
          <p:spPr>
            <a:xfrm>
              <a:off x="48491" y="0"/>
              <a:ext cx="5583382" cy="151031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grpSp>
      <p:sp>
        <p:nvSpPr>
          <p:cNvPr id="8" name="Titre 1">
            <a:extLst>
              <a:ext uri="{FF2B5EF4-FFF2-40B4-BE49-F238E27FC236}">
                <a16:creationId xmlns:a16="http://schemas.microsoft.com/office/drawing/2014/main" id="{2BF5F7C0-45C2-4EF3-9549-EE1F6817A9A3}"/>
              </a:ext>
            </a:extLst>
          </p:cNvPr>
          <p:cNvSpPr txBox="1">
            <a:spLocks/>
          </p:cNvSpPr>
          <p:nvPr/>
        </p:nvSpPr>
        <p:spPr>
          <a:xfrm>
            <a:off x="-1026" y="405081"/>
            <a:ext cx="12192000" cy="107004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u="sng" dirty="0">
                <a:solidFill>
                  <a:srgbClr val="7030A0"/>
                </a:solidFill>
              </a:rPr>
              <a:t>Vidéo 2 – Le moteur à courant continu</a:t>
            </a:r>
          </a:p>
        </p:txBody>
      </p:sp>
    </p:spTree>
    <p:extLst>
      <p:ext uri="{BB962C8B-B14F-4D97-AF65-F5344CB8AC3E}">
        <p14:creationId xmlns:p14="http://schemas.microsoft.com/office/powerpoint/2010/main" val="1784957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5261646F-936B-44BC-8C76-2C9326DD0F04}"/>
              </a:ext>
            </a:extLst>
          </p:cNvPr>
          <p:cNvGrpSpPr/>
          <p:nvPr/>
        </p:nvGrpSpPr>
        <p:grpSpPr>
          <a:xfrm>
            <a:off x="2598821" y="525378"/>
            <a:ext cx="6994357" cy="5807243"/>
            <a:chOff x="0" y="0"/>
            <a:chExt cx="2680855" cy="2182091"/>
          </a:xfrm>
        </p:grpSpPr>
        <p:pic>
          <p:nvPicPr>
            <p:cNvPr id="5" name="Image 4" descr="https://www.energieplus-lesite.be/fileadmin/resources/04_technique/12_ascenseur/images/moteurdc.GIF">
              <a:extLst>
                <a:ext uri="{FF2B5EF4-FFF2-40B4-BE49-F238E27FC236}">
                  <a16:creationId xmlns:a16="http://schemas.microsoft.com/office/drawing/2014/main" id="{04AB01EF-3DD1-4536-AC1D-FDA77084B3D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491" y="69273"/>
              <a:ext cx="2583180" cy="2064385"/>
            </a:xfrm>
            <a:prstGeom prst="rect">
              <a:avLst/>
            </a:prstGeom>
            <a:noFill/>
            <a:ln>
              <a:noFill/>
            </a:ln>
          </p:spPr>
        </p:pic>
        <p:sp>
          <p:nvSpPr>
            <p:cNvPr id="6" name="Rectangle 5">
              <a:extLst>
                <a:ext uri="{FF2B5EF4-FFF2-40B4-BE49-F238E27FC236}">
                  <a16:creationId xmlns:a16="http://schemas.microsoft.com/office/drawing/2014/main" id="{7A877764-1D07-4A30-B1C7-44B82C208C9C}"/>
                </a:ext>
              </a:extLst>
            </p:cNvPr>
            <p:cNvSpPr/>
            <p:nvPr/>
          </p:nvSpPr>
          <p:spPr>
            <a:xfrm>
              <a:off x="0" y="0"/>
              <a:ext cx="2680855" cy="218209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grpSp>
    </p:spTree>
    <p:extLst>
      <p:ext uri="{BB962C8B-B14F-4D97-AF65-F5344CB8AC3E}">
        <p14:creationId xmlns:p14="http://schemas.microsoft.com/office/powerpoint/2010/main" val="26989980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Schema moteur cc.png">
            <a:extLst>
              <a:ext uri="{FF2B5EF4-FFF2-40B4-BE49-F238E27FC236}">
                <a16:creationId xmlns:a16="http://schemas.microsoft.com/office/drawing/2014/main" id="{968FD9E4-4BA0-4739-8E77-3E7A6ED7639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855494" y="557463"/>
            <a:ext cx="6481011" cy="5743074"/>
          </a:xfrm>
          <a:prstGeom prst="rect">
            <a:avLst/>
          </a:prstGeom>
          <a:noFill/>
          <a:ln>
            <a:noFill/>
          </a:ln>
        </p:spPr>
      </p:pic>
      <p:sp>
        <p:nvSpPr>
          <p:cNvPr id="5" name="Rectangle 4">
            <a:extLst>
              <a:ext uri="{FF2B5EF4-FFF2-40B4-BE49-F238E27FC236}">
                <a16:creationId xmlns:a16="http://schemas.microsoft.com/office/drawing/2014/main" id="{EC4E79B7-0AF5-4B1E-8E29-62918E8E7AFB}"/>
              </a:ext>
            </a:extLst>
          </p:cNvPr>
          <p:cNvSpPr/>
          <p:nvPr/>
        </p:nvSpPr>
        <p:spPr>
          <a:xfrm>
            <a:off x="2855494" y="557463"/>
            <a:ext cx="6481011" cy="574307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Tree>
    <p:extLst>
      <p:ext uri="{BB962C8B-B14F-4D97-AF65-F5344CB8AC3E}">
        <p14:creationId xmlns:p14="http://schemas.microsoft.com/office/powerpoint/2010/main" val="3817609161"/>
      </p:ext>
    </p:extLst>
  </p:cSld>
  <p:clrMapOvr>
    <a:masterClrMapping/>
  </p:clrMapOvr>
</p:sld>
</file>

<file path=ppt/theme/theme1.xml><?xml version="1.0" encoding="utf-8"?>
<a:theme xmlns:a="http://schemas.openxmlformats.org/drawingml/2006/main" name="Brin">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88</TotalTime>
  <Words>1480</Words>
  <Application>Microsoft Office PowerPoint</Application>
  <PresentationFormat>Grand écran</PresentationFormat>
  <Paragraphs>134</Paragraphs>
  <Slides>32</Slides>
  <Notes>3</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32</vt:i4>
      </vt:variant>
    </vt:vector>
  </HeadingPairs>
  <TitlesOfParts>
    <vt:vector size="39" baseType="lpstr">
      <vt:lpstr>Arial</vt:lpstr>
      <vt:lpstr>Calibri</vt:lpstr>
      <vt:lpstr>Cambria Math</vt:lpstr>
      <vt:lpstr>Century Gothic</vt:lpstr>
      <vt:lpstr>Symbol</vt:lpstr>
      <vt:lpstr>Wingdings 3</vt:lpstr>
      <vt:lpstr>Brin</vt:lpstr>
      <vt:lpstr>Les moteurs électriques</vt:lpstr>
      <vt:lpstr>Présentation PowerPoint</vt:lpstr>
      <vt:lpstr>Introduction sur le magnétisme</vt:lpstr>
      <vt:lpstr>Force induite</vt:lpstr>
      <vt:lpstr>Moteur à courant continu (CC)</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Introduction sur le triphasé </vt:lpstr>
      <vt:lpstr>Présentation PowerPoint</vt:lpstr>
      <vt:lpstr>Moteur asynchrone triphasé</vt:lpstr>
      <vt:lpstr>Présentation PowerPoint</vt:lpstr>
      <vt:lpstr>Présentation PowerPoint</vt:lpstr>
      <vt:lpstr>Présentation PowerPoint</vt:lpstr>
      <vt:lpstr>Présentation PowerPoint</vt:lpstr>
      <vt:lpstr>Présentation PowerPoint</vt:lpstr>
      <vt:lpstr>Moteur pas à pas </vt:lpstr>
      <vt:lpstr>Présentation PowerPoint</vt:lpstr>
      <vt:lpstr>Présentation PowerPoint</vt:lpstr>
      <vt:lpstr>Présentation PowerPoint</vt:lpstr>
      <vt:lpstr>Présentation PowerPoint</vt:lpstr>
      <vt:lpstr>Exercices</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moteurs électriques</dc:title>
  <dc:creator>François Meunier</dc:creator>
  <cp:lastModifiedBy>François MEUNIER</cp:lastModifiedBy>
  <cp:revision>24</cp:revision>
  <dcterms:created xsi:type="dcterms:W3CDTF">2018-01-23T13:44:43Z</dcterms:created>
  <dcterms:modified xsi:type="dcterms:W3CDTF">2022-09-21T13:37:22Z</dcterms:modified>
</cp:coreProperties>
</file>