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278" r:id="rId5"/>
    <p:sldId id="282" r:id="rId6"/>
    <p:sldId id="283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3" r:id="rId17"/>
    <p:sldId id="304" r:id="rId18"/>
    <p:sldId id="307" r:id="rId19"/>
    <p:sldId id="306" r:id="rId20"/>
    <p:sldId id="305" r:id="rId21"/>
    <p:sldId id="308" r:id="rId22"/>
    <p:sldId id="309" r:id="rId23"/>
    <p:sldId id="310" r:id="rId24"/>
    <p:sldId id="311" r:id="rId2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5388" autoAdjust="0"/>
  </p:normalViewPr>
  <p:slideViewPr>
    <p:cSldViewPr snapToGrid="0">
      <p:cViewPr varScale="1">
        <p:scale>
          <a:sx n="85" d="100"/>
          <a:sy n="85" d="100"/>
        </p:scale>
        <p:origin x="120" y="58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à la date 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B34A346C-D674-4F7A-821C-6170D744E520}" type="datetime1">
              <a:rPr lang="fr-FR" smtClean="0"/>
              <a:t>27/08/2024</a:t>
            </a:fld>
            <a:endParaRPr lang="fr-FR" dirty="0"/>
          </a:p>
        </p:txBody>
      </p:sp>
      <p:sp>
        <p:nvSpPr>
          <p:cNvPr id="4" name="Espace réservé au pied de page 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au numéro de diapositive 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CFA70580-B89C-4157-871D-6B9318EE5F5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A6C4B8AE-6B64-4351-A941-8F5A7C1B3138}" type="datetime1">
              <a:rPr lang="fr-FR" smtClean="0"/>
              <a:t>27/08/2024</a:t>
            </a:fld>
            <a:endParaRPr lang="fr-FR" dirty="0"/>
          </a:p>
        </p:txBody>
      </p:sp>
      <p:sp>
        <p:nvSpPr>
          <p:cNvPr id="4" name="Espace réservé pour une 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aux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pour un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E7AF00E9-A49D-4007-B3B9-A3783809E50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75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13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37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69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794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328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658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567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60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929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73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38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39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37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328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8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79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fr-FR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Cliquez pour ajouter un titre</a:t>
            </a:r>
          </a:p>
        </p:txBody>
      </p:sp>
      <p:sp>
        <p:nvSpPr>
          <p:cNvPr id="9" name="Espace réservé pour une image 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8682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 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ormat libre : Forme 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5" name="Ovale 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6" name="Ovale 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7" name="Format libre : Forme 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re 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rtlCol="0" anchor="b">
            <a:normAutofit/>
          </a:bodyPr>
          <a:lstStyle>
            <a:lvl1pPr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2" name="Espace réservé pour un contenu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>
              <a:defRPr lang="fr-FR" sz="1200">
                <a:solidFill>
                  <a:schemeClr val="tx1"/>
                </a:solidFill>
              </a:defRPr>
            </a:lvl2pPr>
            <a:lvl3pPr>
              <a:defRPr lang="fr-FR" sz="1200">
                <a:solidFill>
                  <a:schemeClr val="tx1"/>
                </a:solidFill>
              </a:defRPr>
            </a:lvl3pPr>
            <a:lvl4pPr>
              <a:defRPr lang="fr-FR" sz="1200">
                <a:solidFill>
                  <a:schemeClr val="tx1"/>
                </a:solidFill>
              </a:defRPr>
            </a:lvl4pPr>
            <a:lvl5pPr>
              <a:defRPr lang="fr-FR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3" name="Espace réservé a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5" name="Groupe 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ormat libre 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7" name="Format libre 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" name="Format libre 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11" name="Ovale 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2" name="Groupe 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ormat libre : Forme 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14" name="Groupe 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ormat libre : Forme 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" name="Ovale 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</p:grpSp>
      <p:grpSp>
        <p:nvGrpSpPr>
          <p:cNvPr id="17" name="Groupe 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ormat libre : Forme 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9" name="Ovale 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 + sous-titre + 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rtlCol="0" anchor="b">
            <a:noAutofit/>
          </a:bodyPr>
          <a:lstStyle>
            <a:lvl1pPr algn="l"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r-FR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14" name="Ovale 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0" name="Groupe 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Format libre 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2" name="Format libre 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3" name="Format libre 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8" name="Espace réservé pour une image 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BD12358-51D2-46B3-9BDE-DF29528B945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07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 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ormat libre : Forme 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9" name="Groupe 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ormat libre : Forme 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1" name="Ovale 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</p:grpSp>
      <p:grpSp>
        <p:nvGrpSpPr>
          <p:cNvPr id="19" name="Groupe 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ormat libre : Forme 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grpSp>
        <p:nvGrpSpPr>
          <p:cNvPr id="12" name="Groupe 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t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5" name="Ovale 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6" name="Format libre : Forme 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 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fr-FR" sz="40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Cliquez pour ajouter un titre</a:t>
            </a:r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 rtlCol="0">
            <a:normAutofit/>
          </a:bodyPr>
          <a:lstStyle>
            <a:lvl1pPr>
              <a:defRPr lang="fr-FR" sz="1800">
                <a:solidFill>
                  <a:schemeClr val="tx1"/>
                </a:solidFill>
              </a:defRPr>
            </a:lvl1pPr>
            <a:lvl2pPr>
              <a:defRPr lang="fr-FR" sz="1200">
                <a:solidFill>
                  <a:schemeClr val="tx1"/>
                </a:solidFill>
              </a:defRPr>
            </a:lvl2pPr>
            <a:lvl3pPr>
              <a:defRPr lang="fr-FR" sz="1200">
                <a:solidFill>
                  <a:schemeClr val="tx1"/>
                </a:solidFill>
              </a:defRPr>
            </a:lvl3pPr>
            <a:lvl4pPr>
              <a:defRPr lang="fr-FR" sz="1200">
                <a:solidFill>
                  <a:schemeClr val="tx1"/>
                </a:solidFill>
              </a:defRPr>
            </a:lvl4pPr>
            <a:lvl5pPr>
              <a:defRPr lang="fr-FR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99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 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3" name="Groupe 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t libre : Forme 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2" name="Titre 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1" name="Espace réservé pour un contenu 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à la date 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6" name="Espace réservé au pied de page 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pour un numéro de diapositive 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11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 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11" name="Groupe 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ormat libre : Forme 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15" name="Format libre : Forme 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3" name="Groupe 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t libre : Forme 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>
              <a:defRPr lang="fr-FR" sz="1800">
                <a:solidFill>
                  <a:schemeClr val="tx1"/>
                </a:solidFill>
              </a:defRPr>
            </a:lvl2pPr>
            <a:lvl3pPr>
              <a:defRPr lang="fr-FR" sz="1800">
                <a:solidFill>
                  <a:schemeClr val="tx1"/>
                </a:solidFill>
              </a:defRPr>
            </a:lvl3pPr>
            <a:lvl4pPr>
              <a:defRPr lang="fr-FR" sz="1800">
                <a:solidFill>
                  <a:schemeClr val="tx1"/>
                </a:solidFill>
              </a:defRPr>
            </a:lvl4pPr>
            <a:lvl5pPr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6" name="Espace réservé pour un contenu 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>
              <a:defRPr lang="fr-FR" sz="1800">
                <a:solidFill>
                  <a:schemeClr val="tx1"/>
                </a:solidFill>
              </a:defRPr>
            </a:lvl2pPr>
            <a:lvl3pPr>
              <a:defRPr lang="fr-FR" sz="1800">
                <a:solidFill>
                  <a:schemeClr val="tx1"/>
                </a:solidFill>
              </a:defRPr>
            </a:lvl3pPr>
            <a:lvl4pPr>
              <a:defRPr lang="fr-FR" sz="1800">
                <a:solidFill>
                  <a:schemeClr val="tx1"/>
                </a:solidFill>
              </a:defRPr>
            </a:lvl4pPr>
            <a:lvl5pPr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à la date 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6" name="Espace réservé au pied de page 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pour un numéro de diapositive 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 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fr-FR" sz="54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Cliquez pour ajouter un titre</a:t>
            </a:r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0" name="Espace réservé pour une image 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Cliquez sur l’icône pour insérer une image</a:t>
            </a:r>
          </a:p>
        </p:txBody>
      </p:sp>
      <p:grpSp>
        <p:nvGrpSpPr>
          <p:cNvPr id="9" name="Groupe 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ormat libre : Forme 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1" name="Ovale 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grpSp>
        <p:nvGrpSpPr>
          <p:cNvPr id="12" name="Groupe 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t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5" name="Ovale 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6" name="Format libre : Forme 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rmAutofit/>
          </a:bodyPr>
          <a:lstStyle>
            <a:lvl1pPr algn="l">
              <a:lnSpc>
                <a:spcPct val="100000"/>
              </a:lnSpc>
              <a:defRPr lang="fr-FR" sz="64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fr-FR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Cliquez pour ajouter un sous-titre </a:t>
            </a:r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Format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0" name="Ovale 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5" name="Ovale 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34" name="Groupe 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t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6" name="Format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 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8" name="Ovale 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 titre 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fr-FR"/>
            </a:def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fr-FR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fr-FR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fr-FR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7" r:id="rId3"/>
    <p:sldLayoutId id="2147483703" r:id="rId4"/>
    <p:sldLayoutId id="2147483704" r:id="rId5"/>
    <p:sldLayoutId id="2147483688" r:id="rId6"/>
    <p:sldLayoutId id="2147483686" r:id="rId7"/>
    <p:sldLayoutId id="214748368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662937"/>
            <a:ext cx="4624442" cy="5542025"/>
          </a:xfrm>
          <a:noFill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l"/>
            <a:r>
              <a:rPr lang="fr-FR" sz="4800" b="1" i="0" u="none" strike="noStrike" baseline="0" dirty="0">
                <a:latin typeface="BerlinSansFBDemi-Bold"/>
              </a:rPr>
              <a:t>LE DESSIN TECHNIQUE INDUSTRIEL</a:t>
            </a:r>
          </a:p>
        </p:txBody>
      </p:sp>
      <p:pic>
        <p:nvPicPr>
          <p:cNvPr id="8" name="Espace réservé pour une image 13" descr="Arrière-plan numérique des points de données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>
          <a:xfrm>
            <a:off x="0" y="0"/>
            <a:ext cx="6267450" cy="6858000"/>
          </a:xfr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E2EF4CC-EACB-BD59-6B50-1A1534B86AF6}"/>
              </a:ext>
            </a:extLst>
          </p:cNvPr>
          <p:cNvSpPr txBox="1"/>
          <p:nvPr/>
        </p:nvSpPr>
        <p:spPr>
          <a:xfrm>
            <a:off x="-1978" y="0"/>
            <a:ext cx="6097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TimesNewRomanPSMT"/>
              </a:rPr>
              <a:t>Prenons l’exemple de la pièce suivante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L’exemple montre la projection sur le plan de face.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Après projection sur les six plans, on développe le parallélépipède et on obtient alors les 6 vues de la pièce, et on les positionne ainsi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E1EE17-BBD0-FF8D-54A5-0237FAAB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415" y="1199718"/>
            <a:ext cx="8060624" cy="55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E1EE17-BBD0-FF8D-54A5-0237FAAB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415" y="1199718"/>
            <a:ext cx="8060624" cy="55558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3DD778-DE02-B7B3-4397-F72094E17C67}"/>
              </a:ext>
            </a:extLst>
          </p:cNvPr>
          <p:cNvSpPr txBox="1"/>
          <p:nvPr/>
        </p:nvSpPr>
        <p:spPr>
          <a:xfrm>
            <a:off x="0" y="617517"/>
            <a:ext cx="401641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Remarques importantes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- Il faut toujours respecter la correspondance entre les différentes vues.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Voir exemple précédent : la correspondance entre les vues oblige à ce que la hauteur des vues de droite et de gauche est la même que celle de la vue de face et d’arrière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Aussi l’épaisseur de la vue de droite et de gauche est égale à la hauteur de la vue de dessous et de dessus.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- La vue de face est la vue principale, elle est choisie en générale de telle façon à ce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qu’elle porte le maximum d’informations.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- Toutes les vues sont positionnées par rapport à la vue de face.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- En général trois vues sont suffisantes pour définir complètement une pièce.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00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53DD778-DE02-B7B3-4397-F72094E17C67}"/>
              </a:ext>
            </a:extLst>
          </p:cNvPr>
          <p:cNvSpPr txBox="1"/>
          <p:nvPr/>
        </p:nvSpPr>
        <p:spPr>
          <a:xfrm>
            <a:off x="0" y="0"/>
            <a:ext cx="68753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LES COUPES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Une coupe a l’avantage de montrer quelques éléments cachés d’une pièce ou d’un mécanisme. Elle permet d’améliorer la lisibilité des dessins.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Une coupe se fait en désignant un plan de coupe par un trait interrompu qui se termine par deux tirets forts repères par deux lettres majuscules identiques.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Le nom de la vue (on l’appelle coupe) obtenue sera désignée par ces lettres.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Méthode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On va étudier la méthode d’exécution d’une coupe en parallèle avec un exemple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Soit la pièce suivante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Les trois vues normales de cette pièce sont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664180-1356-2A1E-1DDB-65881B5A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75" y="3970319"/>
            <a:ext cx="4552373" cy="2731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85CB86-A8A1-743E-BD56-B23ECC7D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321" y="4392924"/>
            <a:ext cx="2743583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9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53DD778-DE02-B7B3-4397-F72094E17C67}"/>
              </a:ext>
            </a:extLst>
          </p:cNvPr>
          <p:cNvSpPr txBox="1"/>
          <p:nvPr/>
        </p:nvSpPr>
        <p:spPr>
          <a:xfrm>
            <a:off x="0" y="0"/>
            <a:ext cx="68753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LES COUPES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Une coupe a l’avantage de montrer quelques éléments cachés d’une pièce ou d’un mécanisme. Elle permet d’améliorer la lisibilité des dessins.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Une coupe se fait en désignant un plan de coupe par un trait interrompu qui se termine par deux tirets forts repères par deux lettres majuscules identiques.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Le nom de la vue (on l’appelle coupe) obtenue sera désignée par ces lettres.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Méthode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On va étudier la méthode d’exécution d’une coupe en parallèle avec un exemple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Soit la pièce suivante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Les trois vues normales de cette pièce sont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664180-1356-2A1E-1DDB-65881B5A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75" y="3970319"/>
            <a:ext cx="4552373" cy="2731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85CB86-A8A1-743E-BD56-B23ECC7D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321" y="4392924"/>
            <a:ext cx="2743583" cy="18862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4F425A4-1472-8727-4A93-B12700492CD0}"/>
              </a:ext>
            </a:extLst>
          </p:cNvPr>
          <p:cNvSpPr txBox="1"/>
          <p:nvPr/>
        </p:nvSpPr>
        <p:spPr>
          <a:xfrm>
            <a:off x="7041242" y="273131"/>
            <a:ext cx="50003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TimesNewRomanPSMT"/>
              </a:rPr>
              <a:t>On désire montrer ce qu’il y a l’intérieur de la pièce.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Plus précisément on désire avoir une coupe à la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place (par exemple) de la vue de droite.</a:t>
            </a:r>
          </a:p>
          <a:p>
            <a:pPr algn="l"/>
            <a:r>
              <a:rPr lang="fr-FR" sz="1800" b="1" i="0" u="none" strike="noStrike" baseline="0" dirty="0">
                <a:latin typeface="TimesNewRomanPS-BoldMT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On désigne le plan de coupe par deux lettres A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On le fait sur l’une des vues (par exemple ; la vue de face)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908CF6-E472-C163-4AA6-CA27A5784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442" y="1852392"/>
            <a:ext cx="3105583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E85CB86-A8A1-743E-BD56-B23ECC7D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578" y="4375269"/>
            <a:ext cx="2743583" cy="18862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908CF6-E472-C163-4AA6-CA27A5784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579" y="142345"/>
            <a:ext cx="3105583" cy="315321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0003CB-2863-A256-9E5C-1A61266091CE}"/>
              </a:ext>
            </a:extLst>
          </p:cNvPr>
          <p:cNvSpPr txBox="1"/>
          <p:nvPr/>
        </p:nvSpPr>
        <p:spPr>
          <a:xfrm>
            <a:off x="0" y="0"/>
            <a:ext cx="8823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On imagine alors qu’on a coupé la pièce tout entière à l’endroit indiqué par le plan de coupe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la direction d’observation étant indiquée par les deux flèches, on imagine qu’on enlève la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partie située entre l’observateur et le plan de coupe et on projette ce qui reste comme une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vue normale.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3781AE-9CC9-55DD-C56C-A3CCEB8BE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52" y="1300976"/>
            <a:ext cx="6582694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3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A0003CB-2863-A256-9E5C-1A61266091CE}"/>
              </a:ext>
            </a:extLst>
          </p:cNvPr>
          <p:cNvSpPr txBox="1"/>
          <p:nvPr/>
        </p:nvSpPr>
        <p:spPr>
          <a:xfrm>
            <a:off x="0" y="0"/>
            <a:ext cx="8823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On imagine alors qu’on a coupé la pièce tout entière à l’endroit indiqué par le plan de coupe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la direction d’observation étant indiquée par les deux flèches, on imagine qu’on enlève la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partie située entre l’observateur et le plan de coupe et on projette ce qui reste comme une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vue normale.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3781AE-9CC9-55DD-C56C-A3CCEB8B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52" y="1300976"/>
            <a:ext cx="6582694" cy="51823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3F5FB0-8B6A-574C-42BF-78F4A7DD4F13}"/>
              </a:ext>
            </a:extLst>
          </p:cNvPr>
          <p:cNvSpPr txBox="1"/>
          <p:nvPr/>
        </p:nvSpPr>
        <p:spPr>
          <a:xfrm>
            <a:off x="7600208" y="2685573"/>
            <a:ext cx="4378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TimesNewRomanPSMT"/>
              </a:rPr>
              <a:t>On hachure les endroits touchés par le plan de coupe (scie), et on écrit le nom de la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coupe. Les hachures sont des traits fins parallèles et inclinés.</a:t>
            </a:r>
          </a:p>
          <a:p>
            <a:pPr algn="l"/>
            <a:r>
              <a:rPr lang="fr-FR" sz="1800" b="1" i="0" u="none" strike="noStrike" baseline="0" dirty="0">
                <a:latin typeface="Arial" panose="020B0604020202020204" pitchFamily="34" charset="0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Les hachures diffèrent selon le type du matériau de la pièce,</a:t>
            </a:r>
          </a:p>
          <a:p>
            <a:pPr algn="l"/>
            <a:r>
              <a:rPr lang="fr-FR" sz="1800" b="1" i="0" u="none" strike="noStrike" baseline="0" dirty="0">
                <a:latin typeface="Arial" panose="020B0604020202020204" pitchFamily="34" charset="0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Dans un dessin d’ensemble en coupe, les hachures de chaque deux pièces différentes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et de même matériau sont distingués par l’inclinaison des hachures, ou par la distance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entre les traits des hachures.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5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8E4C8-F62A-6956-0B5C-E9BB78818FD0}"/>
              </a:ext>
            </a:extLst>
          </p:cNvPr>
          <p:cNvSpPr txBox="1"/>
          <p:nvPr/>
        </p:nvSpPr>
        <p:spPr>
          <a:xfrm>
            <a:off x="-1978" y="0"/>
            <a:ext cx="11544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TimesNewRomanPSMT"/>
              </a:rPr>
              <a:t>Voila alors le dessin de la pièce si on remplace la vue de droite par une coupe A-A et la vue de dessus par une section B-B :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B5A88F-C0A9-5B38-FAF4-F6DAB492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93" y="558441"/>
            <a:ext cx="8553116" cy="57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5C75186-232A-C103-ED62-3BADF9B41B9F}"/>
              </a:ext>
            </a:extLst>
          </p:cNvPr>
          <p:cNvSpPr txBox="1"/>
          <p:nvPr/>
        </p:nvSpPr>
        <p:spPr>
          <a:xfrm>
            <a:off x="-1978" y="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Types de hachures :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61C972-6DFC-79AE-EB24-8557D91F3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5" y="469751"/>
            <a:ext cx="7449590" cy="154326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3296FA9-1423-FD1C-1B88-5F67D5BC7670}"/>
              </a:ext>
            </a:extLst>
          </p:cNvPr>
          <p:cNvSpPr txBox="1"/>
          <p:nvPr/>
        </p:nvSpPr>
        <p:spPr>
          <a:xfrm>
            <a:off x="-1" y="2113435"/>
            <a:ext cx="111390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REMARQUE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Dans un dessin d’ensemble, les pièces pleines tel que les cylindres pleins, les vis, ….etc. ne sont jamais coupés suivant leurs longueurs.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Si le plan de coupe passe sur une vis (par exemple) elle sera représentée sur la coupe en vue extérieure.(exemple : borne réglable ; la vis de manœuvre et la butée)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010E24-4527-7062-9877-8E8F2EBA4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328" y="3346464"/>
            <a:ext cx="7520753" cy="33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8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7B6CE9C-FA97-21E5-6D76-95DC3C9F97C3}"/>
              </a:ext>
            </a:extLst>
          </p:cNvPr>
          <p:cNvSpPr txBox="1"/>
          <p:nvPr/>
        </p:nvSpPr>
        <p:spPr>
          <a:xfrm>
            <a:off x="-1978" y="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TimesNewRomanPS-BoldMT"/>
              </a:rPr>
              <a:t>REPRÉSENTATION DU FILETAGE :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C562B6-B6EA-4522-48AF-038E04853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8" y="369332"/>
            <a:ext cx="8371705" cy="32882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5A5091-9632-5A9C-F165-7D8B76D56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8" y="4343141"/>
            <a:ext cx="753532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7B6CE9C-FA97-21E5-6D76-95DC3C9F97C3}"/>
              </a:ext>
            </a:extLst>
          </p:cNvPr>
          <p:cNvSpPr txBox="1"/>
          <p:nvPr/>
        </p:nvSpPr>
        <p:spPr>
          <a:xfrm>
            <a:off x="-1978" y="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TimesNewRomanPS-BoldMT"/>
              </a:rPr>
              <a:t>REPRÉSENTATION DU FILETAGE :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5A5944-7B6A-CCAE-BBBC-DC62983AC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1" y="495930"/>
            <a:ext cx="898332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354563"/>
            <a:ext cx="11090274" cy="597797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l"/>
            <a:r>
              <a:rPr lang="fr-FR" sz="1800" b="1" i="0" u="none" strike="noStrike" baseline="0" dirty="0">
                <a:latin typeface="TimesNewRomanPS-BoldMT"/>
              </a:rPr>
              <a:t>DEFINITION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Le dessin technique est le moyen d’expression indispensable et universel de toute communication technique performante.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Il exige :</a:t>
            </a:r>
          </a:p>
          <a:p>
            <a:pPr algn="l"/>
            <a:r>
              <a:rPr lang="fr-FR" sz="1800" b="0" i="0" u="none" strike="noStrike" baseline="0" dirty="0">
                <a:latin typeface="SymbolMT"/>
              </a:rPr>
              <a:t>• </a:t>
            </a:r>
            <a:r>
              <a:rPr lang="fr-FR" sz="1800" b="0" i="0" u="none" strike="noStrike" baseline="0" dirty="0">
                <a:latin typeface="TimesNewRomanPSMT"/>
              </a:rPr>
              <a:t>des connaissances générales et techniques ;</a:t>
            </a:r>
          </a:p>
          <a:p>
            <a:pPr algn="l"/>
            <a:r>
              <a:rPr lang="fr-FR" sz="1800" b="0" i="0" u="none" strike="noStrike" baseline="0" dirty="0">
                <a:latin typeface="SymbolMT"/>
              </a:rPr>
              <a:t>• </a:t>
            </a:r>
            <a:r>
              <a:rPr lang="fr-FR" sz="1800" b="0" i="0" u="none" strike="noStrike" baseline="0" dirty="0">
                <a:latin typeface="TimesNewRomanPSMT"/>
              </a:rPr>
              <a:t>une connaissance approfondie des normes ;</a:t>
            </a:r>
          </a:p>
          <a:p>
            <a:pPr algn="l"/>
            <a:r>
              <a:rPr lang="fr-FR" sz="1800" b="0" i="0" u="none" strike="noStrike" baseline="0" dirty="0">
                <a:latin typeface="SymbolMT"/>
              </a:rPr>
              <a:t>• </a:t>
            </a:r>
            <a:r>
              <a:rPr lang="fr-FR" sz="1800" b="0" i="0" u="none" strike="noStrike" baseline="0" dirty="0">
                <a:latin typeface="TimesNewRomanPSMT"/>
              </a:rPr>
              <a:t>une culture technologique.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Il contient toutes les informations nécessaires pour définir un produit, en vue de sa réalisation.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NORME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: c’est un document ou feuille réalisé par un ensemble de spécialistes d’un certain domaine. La norme indique des règles à appliquer, des dimensions du papier à dessin par exemple, la représentation des vis ...etc.</a:t>
            </a:r>
          </a:p>
          <a:p>
            <a:pPr algn="l"/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Exemple de norme : norme française : </a:t>
            </a:r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NFE 04 –506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, norme internationale : </a:t>
            </a:r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ISO 128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(international system organisation)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ED3FAF-D33B-27D7-1A30-57C27EEF0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79" y="0"/>
            <a:ext cx="4926673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51D5E8-8E68-3F8B-8834-7A60AE91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389" y="112515"/>
            <a:ext cx="3020732" cy="31399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EBFE79-2E3E-0C1F-D577-5DFC2F454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785" y="112515"/>
            <a:ext cx="3562386" cy="26306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26AEBE-1F24-4881-3CA5-8794E1F9F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958" y="3058377"/>
            <a:ext cx="3501213" cy="36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8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CC2B5E-56B2-E6E0-EAB4-D146B37D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7901" y="-1623657"/>
            <a:ext cx="6916199" cy="100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AD9B58-69AB-9812-5502-93FF45A8CD30}"/>
              </a:ext>
            </a:extLst>
          </p:cNvPr>
          <p:cNvSpPr txBox="1"/>
          <p:nvPr/>
        </p:nvSpPr>
        <p:spPr>
          <a:xfrm>
            <a:off x="0" y="148347"/>
            <a:ext cx="120644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EXEMPLE DE DESSIN TECHNIQUE : BORNE REGLABLE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La borne réglable est un système technique qui sert à caler des pièces en forme d’équerre afin d’éviter leur flexion.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Sur le format A4 est donné le dessin d’ensemble de la borne réglable en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face (coupée)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de dessus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de gauche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de droite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Perspective isométrique qui donne une vue globale du système entier.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Sur un autre format A4 est donné « L’éclaté » de la butée réglable.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B666F4-542D-6F70-5FDC-C32FBD6C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34" y="2975044"/>
            <a:ext cx="5844491" cy="38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AD9B58-69AB-9812-5502-93FF45A8CD30}"/>
              </a:ext>
            </a:extLst>
          </p:cNvPr>
          <p:cNvSpPr txBox="1"/>
          <p:nvPr/>
        </p:nvSpPr>
        <p:spPr>
          <a:xfrm>
            <a:off x="0" y="148347"/>
            <a:ext cx="120644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EXEMPLE DE DESSIN TECHNIQUE : BORNE REGLABLE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La borne réglable (voir document en fin de ce cours) est un système technique qui sert à caler des pièces en forme d’équerre afin d’éviter leur flexion.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Sur le format A4 est donné le dessin d’ensemble de la borne réglable en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face (coupée)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de dessus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de gauche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vue de droite</a:t>
            </a:r>
          </a:p>
          <a:p>
            <a:pPr algn="l"/>
            <a:r>
              <a:rPr lang="fr-FR" sz="1800" b="0" i="0" u="none" strike="noStrike" baseline="0" dirty="0">
                <a:latin typeface="BookAntiqua"/>
              </a:rPr>
              <a:t>- </a:t>
            </a:r>
            <a:r>
              <a:rPr lang="fr-FR" sz="1800" b="0" i="0" u="none" strike="noStrike" baseline="0" dirty="0">
                <a:latin typeface="TimesNewRomanPSMT"/>
              </a:rPr>
              <a:t>Perspective isométrique qui donne une vue globale du système entier.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Sur un autre format A4 est donné « L’éclaté » de la butée réglable.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B666F4-542D-6F70-5FDC-C32FBD6C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34" y="2975044"/>
            <a:ext cx="5844491" cy="38079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1C012E7-C3E7-7C7D-FA43-C319645BB8FF}"/>
              </a:ext>
            </a:extLst>
          </p:cNvPr>
          <p:cNvSpPr txBox="1"/>
          <p:nvPr/>
        </p:nvSpPr>
        <p:spPr>
          <a:xfrm>
            <a:off x="0" y="3200675"/>
            <a:ext cx="62881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TYPES DE DESSIN :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 dessin en éclaté (voir borne réglable)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 dessin en perspective (voir borne réglable)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 dessin de définition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Il représente une pièce et la définit complètement (formes, dimensions). Il comporte toutes les indications nécessaires et utiles pour la fabrication de la pièce.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 dessin d’ensemble : voir exemple.(dessin d’ensemble de la borgne réglable)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Il indique comment les pièces sont assemblées et disposées les unes par rapport aux autres, et représente le mécanisme dans son ensemble.</a:t>
            </a:r>
          </a:p>
        </p:txBody>
      </p:sp>
    </p:spTree>
    <p:extLst>
      <p:ext uri="{BB962C8B-B14F-4D97-AF65-F5344CB8AC3E}">
        <p14:creationId xmlns:p14="http://schemas.microsoft.com/office/powerpoint/2010/main" val="197828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AD9B58-69AB-9812-5502-93FF45A8CD30}"/>
              </a:ext>
            </a:extLst>
          </p:cNvPr>
          <p:cNvSpPr txBox="1"/>
          <p:nvPr/>
        </p:nvSpPr>
        <p:spPr>
          <a:xfrm>
            <a:off x="0" y="148347"/>
            <a:ext cx="12064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LES ÉLÉMENTS DU DESSIN TECHNIQUE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La nomenclature : voir exemple.(dessin d’ensemble de la borgne réglable)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C’est la liste complète des éléments qui constituent un ensemble ou un mécanisme (désignation nombre, matière, repère, etc…)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B666F4-542D-6F70-5FDC-C32FBD6C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34" y="2975044"/>
            <a:ext cx="5844491" cy="38079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3E4F00-F085-E36E-5B37-CE7AB63F4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48" y="1235937"/>
            <a:ext cx="7211431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AD9B58-69AB-9812-5502-93FF45A8CD30}"/>
              </a:ext>
            </a:extLst>
          </p:cNvPr>
          <p:cNvSpPr txBox="1"/>
          <p:nvPr/>
        </p:nvSpPr>
        <p:spPr>
          <a:xfrm>
            <a:off x="0" y="148347"/>
            <a:ext cx="12064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LES ÉLÉMENTS DU DESSIN TECHNIQUE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La nomenclature : voir exemple.(dessin d’ensemble de la borgne réglable)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C’est la liste complète des éléments qui constituent un ensemble ou un mécanisme (désignation nombre, matière, repère, etc…)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B666F4-542D-6F70-5FDC-C32FBD6C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34" y="2975044"/>
            <a:ext cx="5844491" cy="38079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3E4F00-F085-E36E-5B37-CE7AB63F4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48" y="1235937"/>
            <a:ext cx="7211431" cy="6001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26DA77-E972-27D0-A803-0367DEC861CF}"/>
              </a:ext>
            </a:extLst>
          </p:cNvPr>
          <p:cNvSpPr txBox="1"/>
          <p:nvPr/>
        </p:nvSpPr>
        <p:spPr>
          <a:xfrm>
            <a:off x="0" y="2617869"/>
            <a:ext cx="612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 cartouche d’inscriptions: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08153E-F188-6FE6-DA5B-D032F27FE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5" y="2987201"/>
            <a:ext cx="6121728" cy="1435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A56E9C-AAFE-6B50-6008-3A40E5F4DDFD}"/>
              </a:ext>
            </a:extLst>
          </p:cNvPr>
          <p:cNvSpPr/>
          <p:nvPr/>
        </p:nvSpPr>
        <p:spPr>
          <a:xfrm>
            <a:off x="152400" y="4208974"/>
            <a:ext cx="923925" cy="166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83125C-E39C-42D4-EDB0-5D3E3AC7BE6B}"/>
              </a:ext>
            </a:extLst>
          </p:cNvPr>
          <p:cNvSpPr/>
          <p:nvPr/>
        </p:nvSpPr>
        <p:spPr>
          <a:xfrm>
            <a:off x="1998948" y="3817088"/>
            <a:ext cx="2991100" cy="321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9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AD9B58-69AB-9812-5502-93FF45A8CD30}"/>
              </a:ext>
            </a:extLst>
          </p:cNvPr>
          <p:cNvSpPr txBox="1"/>
          <p:nvPr/>
        </p:nvSpPr>
        <p:spPr>
          <a:xfrm>
            <a:off x="0" y="148347"/>
            <a:ext cx="12064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LES ÉLÉMENTS DU DESSIN TECHNIQUE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La nomenclature : voir exemple.(dessin d’ensemble de la borgne réglable)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C’est la liste complète des éléments qui constituent un ensemble ou un mécanisme (désignation nombre, matière, repère, etc…)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B666F4-542D-6F70-5FDC-C32FBD6C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34" y="2975044"/>
            <a:ext cx="5844491" cy="38079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3E4F00-F085-E36E-5B37-CE7AB63F4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48" y="1235937"/>
            <a:ext cx="7211431" cy="6001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26DA77-E972-27D0-A803-0367DEC861CF}"/>
              </a:ext>
            </a:extLst>
          </p:cNvPr>
          <p:cNvSpPr txBox="1"/>
          <p:nvPr/>
        </p:nvSpPr>
        <p:spPr>
          <a:xfrm>
            <a:off x="0" y="2594125"/>
            <a:ext cx="612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 cartouche d’inscriptions: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08153E-F188-6FE6-DA5B-D032F27FE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5" y="2963457"/>
            <a:ext cx="6121728" cy="1435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A56E9C-AAFE-6B50-6008-3A40E5F4DDFD}"/>
              </a:ext>
            </a:extLst>
          </p:cNvPr>
          <p:cNvSpPr/>
          <p:nvPr/>
        </p:nvSpPr>
        <p:spPr>
          <a:xfrm>
            <a:off x="176151" y="4180763"/>
            <a:ext cx="923925" cy="166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83125C-E39C-42D4-EDB0-5D3E3AC7BE6B}"/>
              </a:ext>
            </a:extLst>
          </p:cNvPr>
          <p:cNvSpPr/>
          <p:nvPr/>
        </p:nvSpPr>
        <p:spPr>
          <a:xfrm>
            <a:off x="1998948" y="3799482"/>
            <a:ext cx="3154943" cy="3144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B1BAFB-355D-113D-C53B-82BDADF0924E}"/>
              </a:ext>
            </a:extLst>
          </p:cNvPr>
          <p:cNvSpPr txBox="1"/>
          <p:nvPr/>
        </p:nvSpPr>
        <p:spPr>
          <a:xfrm>
            <a:off x="34263" y="4543177"/>
            <a:ext cx="61217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Papiers à dessin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Le dessinateur dessine sur du papier à dessin qui a des dimensions normalisées.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On trouve du papier en format A4 , A3, A2 , A1 et A0 ( A4 est la moitié de A3 , celui-ci est la moitié de A2 et ainsi de suite..)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10FAB7-167E-A8C8-5F90-CB826F90F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4" y="6059506"/>
            <a:ext cx="6146840" cy="6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AD9B58-69AB-9812-5502-93FF45A8CD30}"/>
              </a:ext>
            </a:extLst>
          </p:cNvPr>
          <p:cNvSpPr txBox="1"/>
          <p:nvPr/>
        </p:nvSpPr>
        <p:spPr>
          <a:xfrm>
            <a:off x="59375" y="74999"/>
            <a:ext cx="61276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 cadre : voir exemple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Il délimite la surface de travail sur le support.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La mise en page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L’agencement des différentes informations sur le dessin est appelé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mise en page</a:t>
            </a:r>
            <a:r>
              <a:rPr lang="fr-FR" sz="1800" b="0" i="0" u="none" strike="noStrike" baseline="0" dirty="0">
                <a:latin typeface="TimesNewRomanPSMT"/>
              </a:rPr>
              <a:t>. C’est la gestion de l’espace sur le papier à dessin.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Les vues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Une vue représente une pièce ou un mécanisme, tel que l’observateur peut le voir, sous un angle bien précis.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Les normes imposent la disposition des vues les unes par rapport aux autres sur le document.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Cette disposition est appelée « projection orthogonale » (exemple ci-contre).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L’échelle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L’échelle est indiquée dans le cartouche.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Exemples : "</a:t>
            </a:r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Ech 1 : 2" </a:t>
            </a:r>
            <a:r>
              <a:rPr lang="fr-FR" sz="1800" b="0" i="0" u="none" strike="noStrike" baseline="0" dirty="0">
                <a:latin typeface="TimesNewRomanPSMT"/>
              </a:rPr>
              <a:t>(les dimensions réelles sont divisées par 2 si par exemple la pièce est grande par rapport au format du papier)</a:t>
            </a:r>
          </a:p>
          <a:p>
            <a:pPr algn="l"/>
            <a:r>
              <a:rPr lang="fr-FR" sz="1800" b="1" i="1" u="none" strike="noStrike" baseline="0" dirty="0">
                <a:latin typeface="Times New Roman" panose="02020603050405020304" pitchFamily="18" charset="0"/>
              </a:rPr>
              <a:t>" Ech 3 :1" </a:t>
            </a:r>
            <a:r>
              <a:rPr lang="fr-FR" sz="1800" b="0" i="0" u="none" strike="noStrike" baseline="0" dirty="0">
                <a:latin typeface="TimesNewRomanPSMT"/>
              </a:rPr>
              <a:t>(les dimensions réelles sont multipliées par 3 pour avoir un grand dessin sur le papier)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B666F4-542D-6F70-5FDC-C32FBD6C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34" y="2975044"/>
            <a:ext cx="5844491" cy="38079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7BE0BE-0CA3-AF93-BBBA-AF26E491D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368" y="127950"/>
            <a:ext cx="3347728" cy="27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AD9B58-69AB-9812-5502-93FF45A8CD30}"/>
              </a:ext>
            </a:extLst>
          </p:cNvPr>
          <p:cNvSpPr txBox="1"/>
          <p:nvPr/>
        </p:nvSpPr>
        <p:spPr>
          <a:xfrm>
            <a:off x="59375" y="74999"/>
            <a:ext cx="6127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MÉTHODE DE PROJECTION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Deux normes peuvent être utilisées pour la représentation des projections des vues :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D49272-E1B8-3D77-B7F8-B662F3630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5"/>
          <a:stretch/>
        </p:blipFill>
        <p:spPr>
          <a:xfrm>
            <a:off x="59375" y="1021282"/>
            <a:ext cx="6127669" cy="11820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2EF4CC-EACB-BD59-6B50-1A1534B86AF6}"/>
              </a:ext>
            </a:extLst>
          </p:cNvPr>
          <p:cNvSpPr txBox="1"/>
          <p:nvPr/>
        </p:nvSpPr>
        <p:spPr>
          <a:xfrm>
            <a:off x="59375" y="2226249"/>
            <a:ext cx="6097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TimesNewRomanPSMT"/>
              </a:rPr>
              <a:t>La méthode consiste à imaginer la pièce à dessiner au milieu d’un parallélépipède, On projette tous les points de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la pièce, sur les six faces du parallélépipède.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Pour obtenir les vues (en nombre de 6) il suffit de développer le parallélépipède.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089F2C-E781-8BB9-29AD-80ECCDD88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52" y="1021282"/>
            <a:ext cx="5987448" cy="49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175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249_TF33713516_Win32" id="{68F5DA36-7AFD-4994-ADBB-7ABDED33980C}" vid="{2EF42A7D-B881-482C-9EC1-15BDEC5D8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{A05C5F84-6975-4232-A7D2-A1D535EA8543}tf33713516_win32</Template>
  <TotalTime>55</TotalTime>
  <Words>1553</Words>
  <Application>Microsoft Office PowerPoint</Application>
  <PresentationFormat>Grand écran</PresentationFormat>
  <Paragraphs>140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BerlinSansFBDemi-Bold</vt:lpstr>
      <vt:lpstr>BookAntiqua</vt:lpstr>
      <vt:lpstr>Calibri</vt:lpstr>
      <vt:lpstr>Gill Sans MT</vt:lpstr>
      <vt:lpstr>SymbolMT</vt:lpstr>
      <vt:lpstr>Times New Roman</vt:lpstr>
      <vt:lpstr>TimesNewRomanPS-BoldMT</vt:lpstr>
      <vt:lpstr>TimesNewRomanPSMT</vt:lpstr>
      <vt:lpstr>Walbaum Display</vt:lpstr>
      <vt:lpstr>3DFloatVTI</vt:lpstr>
      <vt:lpstr>LE DESSIN TECHNIQUE INDUSTRIEL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1</cp:revision>
  <dcterms:created xsi:type="dcterms:W3CDTF">2024-08-27T12:13:04Z</dcterms:created>
  <dcterms:modified xsi:type="dcterms:W3CDTF">2024-08-27T13:08:26Z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