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180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B6376-5757-4B8F-9C08-AD811985D8A1}" type="datetimeFigureOut">
              <a:rPr lang="fr-FR" smtClean="0"/>
              <a:t>02/10/2024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FC209-E56D-4543-A378-86972BBD5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72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existe au moins un repère privilégié appelé repère Galiléen dans lequel tout point A éloigné de tout autre corps possède des propriétés suivantes :</a:t>
            </a:r>
          </a:p>
          <a:p>
            <a:endParaRPr lang="fr-FR" dirty="0"/>
          </a:p>
          <a:p>
            <a:r>
              <a:rPr lang="fr-FR" dirty="0"/>
              <a:t>	si A est en mouvement, il est rectiligne uniforme : sa trajectoire est une droite et sa vitesse par rapport à </a:t>
            </a:r>
            <a:r>
              <a:rPr lang="fr-FR" dirty="0" err="1"/>
              <a:t>Rg</a:t>
            </a:r>
            <a:r>
              <a:rPr lang="fr-FR" dirty="0"/>
              <a:t> est constante,</a:t>
            </a:r>
          </a:p>
          <a:p>
            <a:r>
              <a:rPr lang="fr-FR" dirty="0"/>
              <a:t>	si A est immobile, il reste immobile dans </a:t>
            </a:r>
            <a:r>
              <a:rPr lang="fr-FR" dirty="0" err="1"/>
              <a:t>Rg</a:t>
            </a:r>
            <a:r>
              <a:rPr lang="fr-FR" dirty="0"/>
              <a:t>, ses coordonnées sont constantes,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358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020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611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430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432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021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879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305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790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339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32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l’haltère exerce sur la main une force P en G, réciproquement la main exerce, en G,  une force sur l’haltère, à condition que ni la main, ni l’haltère ne bouge.</a:t>
            </a:r>
          </a:p>
          <a:p>
            <a:r>
              <a:rPr lang="fr-FR" dirty="0"/>
              <a:t>Ces deux forces sont :</a:t>
            </a:r>
          </a:p>
          <a:p>
            <a:r>
              <a:rPr lang="fr-FR" dirty="0"/>
              <a:t>Colinéaires sur une droite passant par G (ici verticale)</a:t>
            </a:r>
          </a:p>
          <a:p>
            <a:r>
              <a:rPr lang="fr-FR" dirty="0"/>
              <a:t>De même intensité</a:t>
            </a:r>
          </a:p>
          <a:p>
            <a:r>
              <a:rPr lang="fr-FR" dirty="0"/>
              <a:t>De sens opposé</a:t>
            </a:r>
          </a:p>
          <a:p>
            <a:r>
              <a:rPr lang="fr-FR" dirty="0"/>
              <a:t>On dit qu’elles sont directement opposées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261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66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328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54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On isole la perforatrice, elle constitue l’ensemble S</a:t>
                </a:r>
              </a:p>
              <a:p>
                <a:endParaRPr lang="fr-FR" dirty="0"/>
              </a:p>
              <a:p>
                <a:r>
                  <a:rPr lang="fr-FR" dirty="0"/>
                  <a:t>Les actions exercées par les solides qui n’appartiennent pas à S ou </a:t>
                </a:r>
                <a:r>
                  <a:rPr lang="fr-FR" b="1" dirty="0"/>
                  <a:t>actions extérieures </a:t>
                </a:r>
                <a:r>
                  <a:rPr lang="fr-FR" dirty="0"/>
                  <a:t>à S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acc>
                              <m:accPr>
                                <m:chr m:val="̅"/>
                                <m:ctrlP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)</a:t>
                </a:r>
              </a:p>
              <a:p>
                <a:r>
                  <a:rPr lang="fr-FR" dirty="0"/>
                  <a:t>Cela se traduit par des actions à distance  : poids total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acc>
                  </m:oMath>
                </a14:m>
                <a:endParaRPr lang="fr-FR" dirty="0"/>
              </a:p>
              <a:p>
                <a:r>
                  <a:rPr lang="fr-FR" sz="1800" dirty="0"/>
                  <a:t>Actions de contact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𝑢𝑡𝑖𝑙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1800" dirty="0"/>
                  <a:t> nommée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𝑢𝑡𝑖𝑙</m:t>
                            </m:r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</m:e>
                    </m:acc>
                  </m:oMath>
                </a14:m>
                <a:endParaRPr lang="fr-FR" sz="1800" dirty="0"/>
              </a:p>
              <a:p>
                <a:endParaRPr lang="fr-FR" sz="1800" dirty="0"/>
              </a:p>
              <a:p>
                <a:r>
                  <a:rPr lang="fr-FR" sz="1800" dirty="0"/>
                  <a:t>Les actions exercées par les solides appartenant à S sur les solides appartenant à S ou </a:t>
                </a:r>
                <a:r>
                  <a:rPr lang="fr-FR" sz="1800" b="1" dirty="0"/>
                  <a:t>actions intérieures</a:t>
                </a:r>
              </a:p>
              <a:p>
                <a:r>
                  <a:rPr lang="fr-FR" sz="1800" dirty="0"/>
                  <a:t>Actions à distance nulle</a:t>
                </a:r>
              </a:p>
              <a:p>
                <a:r>
                  <a:rPr lang="fr-FR" sz="1800" dirty="0"/>
                  <a:t>Actions de contact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4→2</m:t>
                            </m:r>
                          </m:sub>
                        </m:sSub>
                      </m:e>
                    </m:acc>
                  </m:oMath>
                </a14:m>
                <a:endParaRPr lang="fr-FR" sz="1800" dirty="0"/>
              </a:p>
              <a:p>
                <a:endParaRPr lang="fr-FR" sz="1800" dirty="0"/>
              </a:p>
              <a:p>
                <a:r>
                  <a:rPr lang="fr-FR" sz="1800" dirty="0"/>
                  <a:t>Remarque : à toute action intérieure, on peut associer l’action mutuelle directement opposée</a:t>
                </a:r>
              </a:p>
              <a:p>
                <a:endParaRPr lang="fr-FR" sz="1800" dirty="0"/>
              </a:p>
              <a:p>
                <a:r>
                  <a:rPr lang="fr-FR" sz="1800" dirty="0"/>
                  <a:t>Pour les moments en un point, le torseur aux actions intérieures est nul</a:t>
                </a: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On isole la perforatrice, elle constitue l’ensemble S</a:t>
                </a:r>
              </a:p>
              <a:p>
                <a:endParaRPr lang="fr-FR" dirty="0"/>
              </a:p>
              <a:p>
                <a:r>
                  <a:rPr lang="fr-FR" dirty="0"/>
                  <a:t>Les actions exercées par les solides qui n’appartiennent pas à S ou </a:t>
                </a:r>
                <a:r>
                  <a:rPr lang="fr-FR" b="1" dirty="0"/>
                  <a:t>actions extérieures </a:t>
                </a:r>
                <a:r>
                  <a:rPr lang="fr-FR" dirty="0"/>
                  <a:t>à S (</a:t>
                </a:r>
                <a:r>
                  <a:rPr lang="fr-FR" sz="1200" i="0">
                    <a:latin typeface="Cambria Math" panose="02040503050406030204" pitchFamily="18" charset="0"/>
                  </a:rPr>
                  <a:t>(</a:t>
                </a:r>
                <a:r>
                  <a:rPr lang="fr-FR" sz="1200" b="0" i="0">
                    <a:latin typeface="Cambria Math" panose="02040503050406030204" pitchFamily="18" charset="0"/>
                  </a:rPr>
                  <a:t>𝐹_(𝑖𝑆 ̅→𝑆) ) ⃗</a:t>
                </a:r>
                <a:r>
                  <a:rPr lang="fr-FR" dirty="0"/>
                  <a:t>)</a:t>
                </a:r>
              </a:p>
              <a:p>
                <a:r>
                  <a:rPr lang="fr-FR" dirty="0"/>
                  <a:t>Cela se traduit par des actions à distance  : poids total </a:t>
                </a:r>
                <a:r>
                  <a:rPr lang="fr-FR" sz="1200" i="0">
                    <a:latin typeface="Cambria Math" panose="02040503050406030204" pitchFamily="18" charset="0"/>
                  </a:rPr>
                  <a:t>(</a:t>
                </a:r>
                <a:r>
                  <a:rPr lang="fr-FR" sz="1200" b="0" i="0">
                    <a:latin typeface="Cambria Math" panose="02040503050406030204" pitchFamily="18" charset="0"/>
                  </a:rPr>
                  <a:t>𝑃_𝑇 ) ⃗</a:t>
                </a:r>
                <a:endParaRPr lang="fr-FR" dirty="0"/>
              </a:p>
              <a:p>
                <a:r>
                  <a:rPr lang="fr-FR" sz="1800" dirty="0"/>
                  <a:t>Actions de contact : </a:t>
                </a:r>
                <a:r>
                  <a:rPr lang="fr-FR" sz="2400" i="0">
                    <a:latin typeface="Cambria Math" panose="02040503050406030204" pitchFamily="18" charset="0"/>
                  </a:rPr>
                  <a:t>(</a:t>
                </a:r>
                <a:r>
                  <a:rPr lang="fr-FR" sz="2400" b="0" i="0">
                    <a:latin typeface="Cambria Math" panose="02040503050406030204" pitchFamily="18" charset="0"/>
                  </a:rPr>
                  <a:t>𝐹_(𝑢𝑡𝑖𝑙→2) ) ⃗</a:t>
                </a:r>
                <a:r>
                  <a:rPr lang="fr-FR" sz="1800" dirty="0"/>
                  <a:t> nommée </a:t>
                </a:r>
                <a:r>
                  <a:rPr lang="fr-FR" sz="1800" i="0">
                    <a:latin typeface="Cambria Math" panose="02040503050406030204" pitchFamily="18" charset="0"/>
                  </a:rPr>
                  <a:t>(</a:t>
                </a:r>
                <a:r>
                  <a:rPr lang="fr-FR" sz="1800" b="0" i="0">
                    <a:latin typeface="Cambria Math" panose="02040503050406030204" pitchFamily="18" charset="0"/>
                  </a:rPr>
                  <a:t>𝐵_(𝑢𝑡𝑖𝑙→2) ) ⃗</a:t>
                </a:r>
                <a:endParaRPr lang="fr-FR" sz="1800" dirty="0"/>
              </a:p>
              <a:p>
                <a:endParaRPr lang="fr-FR" sz="1800" dirty="0"/>
              </a:p>
              <a:p>
                <a:r>
                  <a:rPr lang="fr-FR" sz="1800" dirty="0"/>
                  <a:t>Les actions exercées par les solides appartenant à S sur les solides appartenant à S ou </a:t>
                </a:r>
                <a:r>
                  <a:rPr lang="fr-FR" sz="1800" b="1" dirty="0"/>
                  <a:t>actions intérieures</a:t>
                </a:r>
              </a:p>
              <a:p>
                <a:r>
                  <a:rPr lang="fr-FR" sz="1800" dirty="0"/>
                  <a:t>Actions à distance nulle</a:t>
                </a:r>
              </a:p>
              <a:p>
                <a:r>
                  <a:rPr lang="fr-FR" sz="1800" dirty="0"/>
                  <a:t>Actions de contact </a:t>
                </a:r>
                <a:r>
                  <a:rPr lang="fr-FR" sz="1800" i="0">
                    <a:latin typeface="Cambria Math" panose="02040503050406030204" pitchFamily="18" charset="0"/>
                  </a:rPr>
                  <a:t>(</a:t>
                </a:r>
                <a:r>
                  <a:rPr lang="fr-FR" sz="1800" b="0" i="0">
                    <a:latin typeface="Cambria Math" panose="02040503050406030204" pitchFamily="18" charset="0"/>
                  </a:rPr>
                  <a:t>𝐴_(4→2) ) ⃗</a:t>
                </a:r>
                <a:endParaRPr lang="fr-FR" sz="1800" dirty="0"/>
              </a:p>
              <a:p>
                <a:endParaRPr lang="fr-FR" sz="1800" dirty="0"/>
              </a:p>
              <a:p>
                <a:r>
                  <a:rPr lang="fr-FR" sz="1800" dirty="0"/>
                  <a:t>Remarque : à toute action intérieure, on peut associer l’action mutuelle directement opposée</a:t>
                </a:r>
              </a:p>
              <a:p>
                <a:endParaRPr lang="fr-FR" sz="1800" dirty="0"/>
              </a:p>
              <a:p>
                <a:r>
                  <a:rPr lang="fr-FR" sz="1800" dirty="0"/>
                  <a:t>Pour les moments en un point, le torseur aux actions intérieures est nul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07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Si le système isolé est équilibré par rapport à un repère galiléen, le torseur des actions mécaniques extérieures appliquées sur S est égal au torseur nul.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fr-F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sz="1800" dirty="0" smtClean="0">
                                  <a:latin typeface="Script MT Bold" panose="03040602040607080904" pitchFamily="66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fr-FR" sz="1800" dirty="0" smtClean="0">
                                  <a:latin typeface="Script MT Bold" panose="03040602040607080904" pitchFamily="66" charset="0"/>
                                </a:rPr>
                                <m:t> 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fr-FR" sz="2800" dirty="0"/>
              </a:p>
              <a:p>
                <a:r>
                  <a:rPr lang="fr-FR" sz="1800" dirty="0"/>
                  <a:t> se lit : torseur associé aux actions mécaniques extérieures des corps n’appartenant à pas S sur S appliqué au point de réduction A</a:t>
                </a: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Si le système isolé est équilibré par rapport à un repère galiléen, le torseur des actions mécaniques extérieures appliquées sur S est égal au torseur nul.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800" i="0">
                    <a:latin typeface="Cambria Math" panose="02040503050406030204" pitchFamily="18" charset="0"/>
                  </a:rPr>
                  <a:t>〖_</a:t>
                </a:r>
                <a:r>
                  <a:rPr lang="fr-FR" sz="1800" b="0" i="0">
                    <a:latin typeface="Cambria Math" panose="02040503050406030204" pitchFamily="18" charset="0"/>
                  </a:rPr>
                  <a:t>𝐴〗</a:t>
                </a:r>
                <a:r>
                  <a:rPr lang="fr-FR" sz="1800" i="0">
                    <a:latin typeface="Cambria Math" panose="02040503050406030204" pitchFamily="18" charset="0"/>
                  </a:rPr>
                  <a:t>{〖</a:t>
                </a:r>
                <a:r>
                  <a:rPr lang="fr-FR" sz="180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800" i="0" dirty="0">
                    <a:latin typeface="Script MT Bold" panose="03040602040607080904" pitchFamily="66" charset="0"/>
                  </a:rPr>
                  <a:t>T </a:t>
                </a:r>
                <a:r>
                  <a:rPr lang="fr-FR" sz="1800" i="0" dirty="0">
                    <a:latin typeface="Cambria Math" panose="02040503050406030204" pitchFamily="18" charset="0"/>
                  </a:rPr>
                  <a:t>" </a:t>
                </a:r>
                <a:r>
                  <a:rPr lang="fr-FR" sz="1800" i="0">
                    <a:latin typeface="Cambria Math" panose="02040503050406030204" pitchFamily="18" charset="0"/>
                  </a:rPr>
                  <a:t>〗_(</a:t>
                </a:r>
                <a:r>
                  <a:rPr lang="fr-FR" sz="1800" b="0" i="0">
                    <a:latin typeface="Cambria Math" panose="02040503050406030204" pitchFamily="18" charset="0"/>
                  </a:rPr>
                  <a:t>𝑆 ̅→𝑆) }={0}</a:t>
                </a:r>
                <a:endParaRPr lang="fr-FR" sz="2800" dirty="0"/>
              </a:p>
              <a:p>
                <a:r>
                  <a:rPr lang="fr-FR" sz="1800" dirty="0"/>
                  <a:t> se lit : torseur associé aux actions mécaniques extérieures des corps n’appartenant à pas S sur S appliqué au point de réduction A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16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D’où les théorèmes suivants :</a:t>
                </a:r>
              </a:p>
              <a:p>
                <a:endParaRPr lang="fr-FR" dirty="0"/>
              </a:p>
              <a:p>
                <a:r>
                  <a:rPr lang="fr-FR" dirty="0"/>
                  <a:t>Théorème de la résultante statique :</a:t>
                </a:r>
              </a:p>
              <a:p>
                <a:r>
                  <a:rPr lang="fr-FR" sz="1800" dirty="0"/>
                  <a:t>Si S est en équilibre par rapport à un repère galiléen, la résultante des actions mécaniques extérieures à S est nulle 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18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fr-FR" sz="1800" dirty="0"/>
              </a:p>
              <a:p>
                <a:endParaRPr lang="fr-FR" sz="1800" dirty="0"/>
              </a:p>
              <a:p>
                <a:endParaRPr lang="fr-FR" sz="1800" dirty="0"/>
              </a:p>
              <a:p>
                <a:endParaRPr lang="fr-FR" sz="1800" dirty="0"/>
              </a:p>
              <a:p>
                <a:endParaRPr lang="fr-FR" sz="1800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D’où les théorèmes suivants :</a:t>
                </a:r>
              </a:p>
              <a:p>
                <a:endParaRPr lang="fr-FR" dirty="0"/>
              </a:p>
              <a:p>
                <a:r>
                  <a:rPr lang="fr-FR" dirty="0"/>
                  <a:t>Théorème de la résultante statique :</a:t>
                </a:r>
              </a:p>
              <a:p>
                <a:r>
                  <a:rPr lang="fr-FR" sz="1800" dirty="0"/>
                  <a:t>Si S est en équilibre par rapport à un repère galiléen, la résultante des actions mécaniques extérieures à S est nulle :  </a:t>
                </a:r>
                <a:r>
                  <a:rPr lang="fr-FR" sz="1800" i="0">
                    <a:latin typeface="Cambria Math" panose="02040503050406030204" pitchFamily="18" charset="0"/>
                  </a:rPr>
                  <a:t>(</a:t>
                </a:r>
                <a:r>
                  <a:rPr lang="fr-FR" sz="1800" b="0" i="0">
                    <a:latin typeface="Cambria Math" panose="02040503050406030204" pitchFamily="18" charset="0"/>
                  </a:rPr>
                  <a:t>𝑅_(𝑆 ̅→𝑆) ) ⃗</a:t>
                </a:r>
                <a:r>
                  <a:rPr lang="fr-FR" sz="1800" dirty="0"/>
                  <a:t> = </a:t>
                </a:r>
                <a:r>
                  <a:rPr lang="fr-FR" sz="1800" b="0" i="0" dirty="0">
                    <a:latin typeface="Cambria Math" panose="02040503050406030204" pitchFamily="18" charset="0"/>
                  </a:rPr>
                  <a:t>0 ⃗</a:t>
                </a:r>
                <a:endParaRPr lang="fr-FR" sz="1800" dirty="0"/>
              </a:p>
              <a:p>
                <a:endParaRPr lang="fr-FR" sz="1800" dirty="0"/>
              </a:p>
              <a:p>
                <a:endParaRPr lang="fr-FR" sz="1800" dirty="0"/>
              </a:p>
              <a:p>
                <a:endParaRPr lang="fr-FR" sz="1800" dirty="0"/>
              </a:p>
              <a:p>
                <a:endParaRPr lang="fr-FR" sz="1800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105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D’où les théorèmes suivants :</a:t>
                </a:r>
              </a:p>
              <a:p>
                <a:endParaRPr lang="fr-FR" dirty="0"/>
              </a:p>
              <a:p>
                <a:r>
                  <a:rPr lang="fr-FR" dirty="0"/>
                  <a:t>Théorème de la résultante statique :</a:t>
                </a:r>
              </a:p>
              <a:p>
                <a:r>
                  <a:rPr lang="fr-FR" sz="1800" dirty="0"/>
                  <a:t>Si S est en équilibre par rapport à un repère galiléen, la résultante des actions mécaniques extérieures à S est nulle 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18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fr-FR" sz="1800" dirty="0"/>
              </a:p>
              <a:p>
                <a:endParaRPr lang="fr-FR" sz="1800" dirty="0"/>
              </a:p>
              <a:p>
                <a:endParaRPr lang="fr-FR" sz="1800" dirty="0"/>
              </a:p>
              <a:p>
                <a:r>
                  <a:rPr lang="fr-FR" sz="1800" dirty="0"/>
                  <a:t>Théorème du moment statique :</a:t>
                </a:r>
              </a:p>
              <a:p>
                <a:r>
                  <a:rPr lang="fr-FR" sz="1800" dirty="0"/>
                  <a:t>Si S est en équilibre par rapport à un repère galiléen, la moment résultant des actions mécaniques extérieures à S est nul,</a:t>
                </a:r>
              </a:p>
              <a:p>
                <a:endParaRPr lang="fr-FR" sz="1800" dirty="0"/>
              </a:p>
              <a:p>
                <a:endParaRPr lang="fr-FR" sz="1800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D’où les théorèmes suivants :</a:t>
                </a:r>
              </a:p>
              <a:p>
                <a:endParaRPr lang="fr-FR" dirty="0"/>
              </a:p>
              <a:p>
                <a:r>
                  <a:rPr lang="fr-FR" dirty="0"/>
                  <a:t>Théorème de la résultante statique :</a:t>
                </a:r>
              </a:p>
              <a:p>
                <a:r>
                  <a:rPr lang="fr-FR" sz="1800" dirty="0"/>
                  <a:t>Si S est en équilibre par rapport à un repère galiléen, la résultante des actions mécaniques extérieures à S est nulle :  </a:t>
                </a:r>
                <a:r>
                  <a:rPr lang="fr-FR" sz="1800" i="0">
                    <a:latin typeface="Cambria Math" panose="02040503050406030204" pitchFamily="18" charset="0"/>
                  </a:rPr>
                  <a:t>(</a:t>
                </a:r>
                <a:r>
                  <a:rPr lang="fr-FR" sz="1800" b="0" i="0">
                    <a:latin typeface="Cambria Math" panose="02040503050406030204" pitchFamily="18" charset="0"/>
                  </a:rPr>
                  <a:t>𝑅_(𝑆 ̅→𝑆) ) ⃗</a:t>
                </a:r>
                <a:r>
                  <a:rPr lang="fr-FR" sz="1800" dirty="0"/>
                  <a:t> = </a:t>
                </a:r>
                <a:r>
                  <a:rPr lang="fr-FR" sz="1800" b="0" i="0" dirty="0">
                    <a:latin typeface="Cambria Math" panose="02040503050406030204" pitchFamily="18" charset="0"/>
                  </a:rPr>
                  <a:t>0 ⃗</a:t>
                </a:r>
                <a:endParaRPr lang="fr-FR" sz="1800" dirty="0"/>
              </a:p>
              <a:p>
                <a:endParaRPr lang="fr-FR" sz="1800" dirty="0"/>
              </a:p>
              <a:p>
                <a:endParaRPr lang="fr-FR" sz="1800" dirty="0"/>
              </a:p>
              <a:p>
                <a:r>
                  <a:rPr lang="fr-FR" sz="1800" dirty="0"/>
                  <a:t>Théorème du moment statique :</a:t>
                </a:r>
              </a:p>
              <a:p>
                <a:r>
                  <a:rPr lang="fr-FR" sz="1800" dirty="0"/>
                  <a:t>Si S est en équilibre par rapport à un repère galiléen, la moment résultant des actions mécaniques extérieures à S est nul,</a:t>
                </a:r>
              </a:p>
              <a:p>
                <a:endParaRPr lang="fr-FR" sz="1800" dirty="0"/>
              </a:p>
              <a:p>
                <a:endParaRPr lang="fr-FR" sz="1800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405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D’où les théorèmes suivants :</a:t>
                </a:r>
              </a:p>
              <a:p>
                <a:endParaRPr lang="fr-FR" dirty="0"/>
              </a:p>
              <a:p>
                <a:r>
                  <a:rPr lang="fr-FR" dirty="0"/>
                  <a:t>Théorème de la résultante statique :</a:t>
                </a:r>
              </a:p>
              <a:p>
                <a:r>
                  <a:rPr lang="fr-FR" sz="1800" dirty="0"/>
                  <a:t>Si S est en équilibre par rapport à un repère galiléen, la résultante des actions mécaniques extérieures à S est nulle 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18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fr-FR" sz="1800" dirty="0"/>
              </a:p>
              <a:p>
                <a:endParaRPr lang="fr-FR" sz="1800" dirty="0"/>
              </a:p>
              <a:p>
                <a:endParaRPr lang="fr-FR" sz="1800" dirty="0"/>
              </a:p>
              <a:p>
                <a:r>
                  <a:rPr lang="fr-FR" sz="1800" dirty="0"/>
                  <a:t>Théorème du moment statique :</a:t>
                </a:r>
              </a:p>
              <a:p>
                <a:r>
                  <a:rPr lang="fr-FR" sz="1800" dirty="0"/>
                  <a:t>Si S est en équilibre par rapport à un repère galiléen, la moment résultant des actions mécaniques extérieures à S est nul,</a:t>
                </a:r>
              </a:p>
              <a:p>
                <a:endParaRPr lang="fr-FR" sz="1800" dirty="0"/>
              </a:p>
              <a:p>
                <a:endParaRPr lang="fr-FR" sz="1800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D’où les théorèmes suivants :</a:t>
                </a:r>
              </a:p>
              <a:p>
                <a:endParaRPr lang="fr-FR" dirty="0"/>
              </a:p>
              <a:p>
                <a:r>
                  <a:rPr lang="fr-FR" dirty="0"/>
                  <a:t>Théorème de la résultante statique :</a:t>
                </a:r>
              </a:p>
              <a:p>
                <a:r>
                  <a:rPr lang="fr-FR" sz="1800" dirty="0"/>
                  <a:t>Si S est en équilibre par rapport à un repère galiléen, la résultante des actions mécaniques extérieures à S est nulle :  </a:t>
                </a:r>
                <a:r>
                  <a:rPr lang="fr-FR" sz="1800" i="0">
                    <a:latin typeface="Cambria Math" panose="02040503050406030204" pitchFamily="18" charset="0"/>
                  </a:rPr>
                  <a:t>(</a:t>
                </a:r>
                <a:r>
                  <a:rPr lang="fr-FR" sz="1800" b="0" i="0">
                    <a:latin typeface="Cambria Math" panose="02040503050406030204" pitchFamily="18" charset="0"/>
                  </a:rPr>
                  <a:t>𝑅_(𝑆 ̅→𝑆) ) ⃗</a:t>
                </a:r>
                <a:r>
                  <a:rPr lang="fr-FR" sz="1800" dirty="0"/>
                  <a:t> = </a:t>
                </a:r>
                <a:r>
                  <a:rPr lang="fr-FR" sz="1800" b="0" i="0" dirty="0">
                    <a:latin typeface="Cambria Math" panose="02040503050406030204" pitchFamily="18" charset="0"/>
                  </a:rPr>
                  <a:t>0 ⃗</a:t>
                </a:r>
                <a:endParaRPr lang="fr-FR" sz="1800" dirty="0"/>
              </a:p>
              <a:p>
                <a:endParaRPr lang="fr-FR" sz="1800" dirty="0"/>
              </a:p>
              <a:p>
                <a:endParaRPr lang="fr-FR" sz="1800" dirty="0"/>
              </a:p>
              <a:p>
                <a:r>
                  <a:rPr lang="fr-FR" sz="1800" dirty="0"/>
                  <a:t>Théorème du moment statique :</a:t>
                </a:r>
              </a:p>
              <a:p>
                <a:r>
                  <a:rPr lang="fr-FR" sz="1800" dirty="0"/>
                  <a:t>Si S est en équilibre par rapport à un repère galiléen, la moment résultant des actions mécaniques extérieures à S est nul,</a:t>
                </a:r>
              </a:p>
              <a:p>
                <a:endParaRPr lang="fr-FR" sz="1800" dirty="0"/>
              </a:p>
              <a:p>
                <a:endParaRPr lang="fr-FR" sz="1800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00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184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FC209-E56D-4543-A378-86972BBD596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21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7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2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3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3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5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7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5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2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4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98D79437-4FA5-2562-411B-B4D7DEBADD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00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483D0F-9538-2439-0AF8-9A3D72A7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20947"/>
            <a:ext cx="9144000" cy="2940679"/>
          </a:xfrm>
        </p:spPr>
        <p:txBody>
          <a:bodyPr anchor="t"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Statique graphique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B5EFC8-FEE5-4AA6-4946-1E15ED9D7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86396"/>
            <a:ext cx="9144000" cy="1642477"/>
          </a:xfrm>
        </p:spPr>
        <p:txBody>
          <a:bodyPr anchor="b">
            <a:normAutofit/>
          </a:bodyPr>
          <a:lstStyle/>
          <a:p>
            <a:endParaRPr lang="fr-FR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D03A0D-4843-3644-0A26-5DC8401403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1002738" y="3226061"/>
            <a:ext cx="2669771" cy="664296"/>
          </a:xfrm>
        </p:spPr>
        <p:txBody>
          <a:bodyPr/>
          <a:lstStyle/>
          <a:p>
            <a:r>
              <a:rPr lang="fr-FR"/>
              <a:t>Application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1BAE1E2-DCA7-2F06-0B66-21CFB917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B61CB63-1DCA-F8D4-7E5A-5F91488D4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133" y="86994"/>
            <a:ext cx="10159867" cy="677100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6F5AD4-24BA-A69E-A613-7D7F39E213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13" r="18003"/>
          <a:stretch/>
        </p:blipFill>
        <p:spPr>
          <a:xfrm>
            <a:off x="-1" y="3545625"/>
            <a:ext cx="3804349" cy="33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907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D03A0D-4843-3644-0A26-5DC8401403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1002738" y="3226061"/>
            <a:ext cx="2669771" cy="664296"/>
          </a:xfrm>
        </p:spPr>
        <p:txBody>
          <a:bodyPr/>
          <a:lstStyle/>
          <a:p>
            <a:r>
              <a:rPr lang="fr-FR"/>
              <a:t>Application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1BAE1E2-DCA7-2F06-0B66-21CFB917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97777B-E235-E36B-EE5C-7DCAD22F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647"/>
          <a:stretch/>
        </p:blipFill>
        <p:spPr bwMode="auto">
          <a:xfrm>
            <a:off x="2762250" y="0"/>
            <a:ext cx="9429750" cy="6851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F67747D-D820-10CE-F326-C550CCC0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13" r="18003"/>
          <a:stretch/>
        </p:blipFill>
        <p:spPr>
          <a:xfrm>
            <a:off x="0" y="3539577"/>
            <a:ext cx="3804349" cy="33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067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D03A0D-4843-3644-0A26-5DC8401403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1002738" y="3226061"/>
            <a:ext cx="2669771" cy="664296"/>
          </a:xfrm>
        </p:spPr>
        <p:txBody>
          <a:bodyPr/>
          <a:lstStyle/>
          <a:p>
            <a:r>
              <a:rPr lang="fr-FR"/>
              <a:t>Application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1BAE1E2-DCA7-2F06-0B66-21CFB917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6BC45-94AE-EB83-4357-01827BAC5EA2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B8D8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97777B-E235-E36B-EE5C-7DCAD22F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291" b="73"/>
          <a:stretch/>
        </p:blipFill>
        <p:spPr bwMode="auto">
          <a:xfrm>
            <a:off x="3530441" y="3648974"/>
            <a:ext cx="5022621" cy="3209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85CFAC3-42D0-5EC8-0853-C8FB0A56B2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13" r="18003"/>
          <a:stretch/>
        </p:blipFill>
        <p:spPr>
          <a:xfrm>
            <a:off x="0" y="3558209"/>
            <a:ext cx="3804349" cy="33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5012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D03A0D-4843-3644-0A26-5DC8401403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1002738" y="3226061"/>
            <a:ext cx="2669771" cy="664296"/>
          </a:xfrm>
        </p:spPr>
        <p:txBody>
          <a:bodyPr/>
          <a:lstStyle/>
          <a:p>
            <a:r>
              <a:rPr lang="fr-FR"/>
              <a:t>Application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1BAE1E2-DCA7-2F06-0B66-21CFB917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6BC45-94AE-EB83-4357-01827BAC5EA2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B8D8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97777B-E235-E36B-EE5C-7DCAD22F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291" b="73"/>
          <a:stretch/>
        </p:blipFill>
        <p:spPr bwMode="auto">
          <a:xfrm>
            <a:off x="3530441" y="3648974"/>
            <a:ext cx="5022621" cy="3209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85CFAC3-42D0-5EC8-0853-C8FB0A56B2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13" r="18003"/>
          <a:stretch/>
        </p:blipFill>
        <p:spPr>
          <a:xfrm>
            <a:off x="0" y="3558209"/>
            <a:ext cx="3804349" cy="33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26E4434-A3D3-AAA8-2B13-13DADA1A6385}"/>
              </a:ext>
            </a:extLst>
          </p:cNvPr>
          <p:cNvCxnSpPr>
            <a:cxnSpLocks/>
          </p:cNvCxnSpPr>
          <p:nvPr/>
        </p:nvCxnSpPr>
        <p:spPr>
          <a:xfrm flipV="1">
            <a:off x="5337840" y="-214573"/>
            <a:ext cx="1624939" cy="6807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D44B9EA-3C86-896B-2753-BBCC027EA4D7}"/>
              </a:ext>
            </a:extLst>
          </p:cNvPr>
          <p:cNvCxnSpPr>
            <a:cxnSpLocks/>
          </p:cNvCxnSpPr>
          <p:nvPr/>
        </p:nvCxnSpPr>
        <p:spPr>
          <a:xfrm flipV="1">
            <a:off x="6962779" y="-203200"/>
            <a:ext cx="0" cy="6380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54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D03A0D-4843-3644-0A26-5DC8401403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1002738" y="3226061"/>
            <a:ext cx="2669771" cy="664296"/>
          </a:xfrm>
        </p:spPr>
        <p:txBody>
          <a:bodyPr/>
          <a:lstStyle/>
          <a:p>
            <a:r>
              <a:rPr lang="fr-FR"/>
              <a:t>Application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1BAE1E2-DCA7-2F06-0B66-21CFB917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6BC45-94AE-EB83-4357-01827BAC5EA2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B8D8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97777B-E235-E36B-EE5C-7DCAD22F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291" b="73"/>
          <a:stretch/>
        </p:blipFill>
        <p:spPr bwMode="auto">
          <a:xfrm>
            <a:off x="3530441" y="3648974"/>
            <a:ext cx="5022621" cy="3209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85CFAC3-42D0-5EC8-0853-C8FB0A56B2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13" r="18003"/>
          <a:stretch/>
        </p:blipFill>
        <p:spPr>
          <a:xfrm>
            <a:off x="0" y="3558209"/>
            <a:ext cx="3804349" cy="33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26E4434-A3D3-AAA8-2B13-13DADA1A6385}"/>
              </a:ext>
            </a:extLst>
          </p:cNvPr>
          <p:cNvCxnSpPr>
            <a:cxnSpLocks/>
          </p:cNvCxnSpPr>
          <p:nvPr/>
        </p:nvCxnSpPr>
        <p:spPr>
          <a:xfrm flipV="1">
            <a:off x="5337840" y="-214573"/>
            <a:ext cx="1624939" cy="6807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D44B9EA-3C86-896B-2753-BBCC027EA4D7}"/>
              </a:ext>
            </a:extLst>
          </p:cNvPr>
          <p:cNvCxnSpPr>
            <a:cxnSpLocks/>
          </p:cNvCxnSpPr>
          <p:nvPr/>
        </p:nvCxnSpPr>
        <p:spPr>
          <a:xfrm flipV="1">
            <a:off x="6962779" y="-203200"/>
            <a:ext cx="0" cy="6380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A1C641B-AFC7-4C0E-8A37-15C479713A10}"/>
              </a:ext>
            </a:extLst>
          </p:cNvPr>
          <p:cNvCxnSpPr>
            <a:cxnSpLocks/>
          </p:cNvCxnSpPr>
          <p:nvPr/>
        </p:nvCxnSpPr>
        <p:spPr>
          <a:xfrm flipV="1">
            <a:off x="4642550" y="-227157"/>
            <a:ext cx="2320228" cy="6727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43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D03A0D-4843-3644-0A26-5DC8401403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1002738" y="3226061"/>
            <a:ext cx="2669771" cy="664296"/>
          </a:xfrm>
        </p:spPr>
        <p:txBody>
          <a:bodyPr/>
          <a:lstStyle/>
          <a:p>
            <a:r>
              <a:rPr lang="fr-FR"/>
              <a:t>Application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1BAE1E2-DCA7-2F06-0B66-21CFB917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6BC45-94AE-EB83-4357-01827BAC5EA2}"/>
              </a:ext>
            </a:extLst>
          </p:cNvPr>
          <p:cNvSpPr/>
          <p:nvPr/>
        </p:nvSpPr>
        <p:spPr>
          <a:xfrm>
            <a:off x="-1" y="12584"/>
            <a:ext cx="12192001" cy="6858000"/>
          </a:xfrm>
          <a:prstGeom prst="rect">
            <a:avLst/>
          </a:prstGeom>
          <a:solidFill>
            <a:srgbClr val="B8D8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97777B-E235-E36B-EE5C-7DCAD22F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291" b="73"/>
          <a:stretch/>
        </p:blipFill>
        <p:spPr bwMode="auto">
          <a:xfrm>
            <a:off x="3530441" y="3648974"/>
            <a:ext cx="5022621" cy="3209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85CFAC3-42D0-5EC8-0853-C8FB0A56B2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13" r="18003"/>
          <a:stretch/>
        </p:blipFill>
        <p:spPr>
          <a:xfrm>
            <a:off x="0" y="3558209"/>
            <a:ext cx="3804349" cy="33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26E4434-A3D3-AAA8-2B13-13DADA1A6385}"/>
              </a:ext>
            </a:extLst>
          </p:cNvPr>
          <p:cNvCxnSpPr>
            <a:cxnSpLocks/>
          </p:cNvCxnSpPr>
          <p:nvPr/>
        </p:nvCxnSpPr>
        <p:spPr>
          <a:xfrm flipV="1">
            <a:off x="5337840" y="-214573"/>
            <a:ext cx="1624939" cy="6807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D44B9EA-3C86-896B-2753-BBCC027EA4D7}"/>
              </a:ext>
            </a:extLst>
          </p:cNvPr>
          <p:cNvCxnSpPr>
            <a:cxnSpLocks/>
          </p:cNvCxnSpPr>
          <p:nvPr/>
        </p:nvCxnSpPr>
        <p:spPr>
          <a:xfrm flipV="1">
            <a:off x="6974684" y="-203200"/>
            <a:ext cx="0" cy="6380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A1C641B-AFC7-4C0E-8A37-15C479713A10}"/>
              </a:ext>
            </a:extLst>
          </p:cNvPr>
          <p:cNvCxnSpPr>
            <a:cxnSpLocks/>
          </p:cNvCxnSpPr>
          <p:nvPr/>
        </p:nvCxnSpPr>
        <p:spPr>
          <a:xfrm flipV="1">
            <a:off x="4642550" y="-227157"/>
            <a:ext cx="2320228" cy="6727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70E9D5E-8DB0-4316-D266-7B610E8696F6}"/>
              </a:ext>
            </a:extLst>
          </p:cNvPr>
          <p:cNvCxnSpPr>
            <a:cxnSpLocks/>
          </p:cNvCxnSpPr>
          <p:nvPr/>
        </p:nvCxnSpPr>
        <p:spPr>
          <a:xfrm flipV="1">
            <a:off x="10022356" y="959667"/>
            <a:ext cx="622051" cy="2606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45E574E-896C-4390-8CCB-90DF2C2FB29D}"/>
              </a:ext>
            </a:extLst>
          </p:cNvPr>
          <p:cNvCxnSpPr>
            <a:cxnSpLocks/>
          </p:cNvCxnSpPr>
          <p:nvPr/>
        </p:nvCxnSpPr>
        <p:spPr>
          <a:xfrm flipV="1">
            <a:off x="10010515" y="1519755"/>
            <a:ext cx="692786" cy="2008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8634457-99B6-A549-A2B2-5CBB6D57AEA5}"/>
              </a:ext>
            </a:extLst>
          </p:cNvPr>
          <p:cNvCxnSpPr>
            <a:cxnSpLocks/>
          </p:cNvCxnSpPr>
          <p:nvPr/>
        </p:nvCxnSpPr>
        <p:spPr>
          <a:xfrm>
            <a:off x="10596566" y="1200150"/>
            <a:ext cx="0" cy="6392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C10CD0D-C81F-D26B-6E13-AC618CABE155}"/>
              </a:ext>
            </a:extLst>
          </p:cNvPr>
          <p:cNvCxnSpPr>
            <a:cxnSpLocks/>
          </p:cNvCxnSpPr>
          <p:nvPr/>
        </p:nvCxnSpPr>
        <p:spPr>
          <a:xfrm flipH="1">
            <a:off x="10079830" y="1839361"/>
            <a:ext cx="516735" cy="14991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6A56125-B5C7-573D-8775-7EF3BFC0B6C8}"/>
              </a:ext>
            </a:extLst>
          </p:cNvPr>
          <p:cNvCxnSpPr>
            <a:cxnSpLocks/>
          </p:cNvCxnSpPr>
          <p:nvPr/>
        </p:nvCxnSpPr>
        <p:spPr>
          <a:xfrm flipV="1">
            <a:off x="10079830" y="1200150"/>
            <a:ext cx="497683" cy="2138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FB46CA2D-A73B-5BAB-5DAF-FACB8175407B}"/>
                  </a:ext>
                </a:extLst>
              </p:cNvPr>
              <p:cNvSpPr txBox="1"/>
              <p:nvPr/>
            </p:nvSpPr>
            <p:spPr>
              <a:xfrm>
                <a:off x="10383664" y="2433638"/>
                <a:ext cx="335092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FB46CA2D-A73B-5BAB-5DAF-FACB81754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664" y="2433638"/>
                <a:ext cx="335092" cy="310598"/>
              </a:xfrm>
              <a:prstGeom prst="rect">
                <a:avLst/>
              </a:prstGeom>
              <a:blipFill>
                <a:blip r:embed="rId5"/>
                <a:stretch>
                  <a:fillRect l="-14545" r="-5455" b="-15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3794E348-3010-8FFF-5871-6685208B0BF8}"/>
                  </a:ext>
                </a:extLst>
              </p:cNvPr>
              <p:cNvSpPr txBox="1"/>
              <p:nvPr/>
            </p:nvSpPr>
            <p:spPr>
              <a:xfrm>
                <a:off x="9995060" y="1944949"/>
                <a:ext cx="3247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3794E348-3010-8FFF-5871-6685208B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060" y="1944949"/>
                <a:ext cx="324704" cy="310598"/>
              </a:xfrm>
              <a:prstGeom prst="rect">
                <a:avLst/>
              </a:prstGeom>
              <a:blipFill>
                <a:blip r:embed="rId6"/>
                <a:stretch>
                  <a:fillRect l="-16981" r="-3774" b="-15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78BD2947-06A9-822C-6EF8-F9083AEF1373}"/>
                  </a:ext>
                </a:extLst>
              </p:cNvPr>
              <p:cNvSpPr txBox="1"/>
              <p:nvPr/>
            </p:nvSpPr>
            <p:spPr>
              <a:xfrm>
                <a:off x="10701881" y="1132772"/>
                <a:ext cx="323678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78BD2947-06A9-822C-6EF8-F9083AEF1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881" y="1132772"/>
                <a:ext cx="323678" cy="310598"/>
              </a:xfrm>
              <a:prstGeom prst="rect">
                <a:avLst/>
              </a:prstGeom>
              <a:blipFill>
                <a:blip r:embed="rId7"/>
                <a:stretch>
                  <a:fillRect l="-16981" r="-3774" b="-137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135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D03A0D-4843-3644-0A26-5DC8401403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1002738" y="3226061"/>
            <a:ext cx="2669771" cy="664296"/>
          </a:xfrm>
        </p:spPr>
        <p:txBody>
          <a:bodyPr/>
          <a:lstStyle/>
          <a:p>
            <a:r>
              <a:rPr lang="fr-FR"/>
              <a:t>Application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1BAE1E2-DCA7-2F06-0B66-21CFB917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97777B-E235-E36B-EE5C-7DCAD22F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647"/>
          <a:stretch/>
        </p:blipFill>
        <p:spPr bwMode="auto">
          <a:xfrm>
            <a:off x="2762250" y="0"/>
            <a:ext cx="9429750" cy="6851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F67747D-D820-10CE-F326-C550CCC0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13" r="18003"/>
          <a:stretch/>
        </p:blipFill>
        <p:spPr>
          <a:xfrm>
            <a:off x="0" y="3539577"/>
            <a:ext cx="3804349" cy="33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CA7BD8E-6A13-04C5-A171-92CC14D8CC2B}"/>
              </a:ext>
            </a:extLst>
          </p:cNvPr>
          <p:cNvCxnSpPr>
            <a:cxnSpLocks/>
          </p:cNvCxnSpPr>
          <p:nvPr/>
        </p:nvCxnSpPr>
        <p:spPr>
          <a:xfrm flipH="1" flipV="1">
            <a:off x="3016886" y="1081737"/>
            <a:ext cx="5366623" cy="3970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559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D03A0D-4843-3644-0A26-5DC8401403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1002738" y="3226061"/>
            <a:ext cx="2669771" cy="664296"/>
          </a:xfrm>
        </p:spPr>
        <p:txBody>
          <a:bodyPr/>
          <a:lstStyle/>
          <a:p>
            <a:r>
              <a:rPr lang="fr-FR"/>
              <a:t>Application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1BAE1E2-DCA7-2F06-0B66-21CFB917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97777B-E235-E36B-EE5C-7DCAD22F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647"/>
          <a:stretch/>
        </p:blipFill>
        <p:spPr bwMode="auto">
          <a:xfrm>
            <a:off x="2762250" y="0"/>
            <a:ext cx="9429750" cy="6851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F67747D-D820-10CE-F326-C550CCC0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13" r="18003"/>
          <a:stretch/>
        </p:blipFill>
        <p:spPr>
          <a:xfrm>
            <a:off x="0" y="3539577"/>
            <a:ext cx="3804349" cy="33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DA203FB-7B01-8A82-8F05-FA3B8735AF1C}"/>
              </a:ext>
            </a:extLst>
          </p:cNvPr>
          <p:cNvCxnSpPr>
            <a:cxnSpLocks/>
          </p:cNvCxnSpPr>
          <p:nvPr/>
        </p:nvCxnSpPr>
        <p:spPr>
          <a:xfrm flipH="1" flipV="1">
            <a:off x="270565" y="2687637"/>
            <a:ext cx="5629159" cy="4164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797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D03A0D-4843-3644-0A26-5DC8401403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1002738" y="3226061"/>
            <a:ext cx="2669771" cy="664296"/>
          </a:xfrm>
        </p:spPr>
        <p:txBody>
          <a:bodyPr/>
          <a:lstStyle/>
          <a:p>
            <a:r>
              <a:rPr lang="fr-FR"/>
              <a:t>Application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1BAE1E2-DCA7-2F06-0B66-21CFB917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97777B-E235-E36B-EE5C-7DCAD22F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647"/>
          <a:stretch/>
        </p:blipFill>
        <p:spPr bwMode="auto">
          <a:xfrm>
            <a:off x="2762250" y="0"/>
            <a:ext cx="9429750" cy="6851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F67747D-D820-10CE-F326-C550CCC0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13" r="18003"/>
          <a:stretch/>
        </p:blipFill>
        <p:spPr>
          <a:xfrm>
            <a:off x="0" y="3539577"/>
            <a:ext cx="3804349" cy="33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CA7BD8E-6A13-04C5-A171-92CC14D8CC2B}"/>
              </a:ext>
            </a:extLst>
          </p:cNvPr>
          <p:cNvCxnSpPr>
            <a:cxnSpLocks/>
          </p:cNvCxnSpPr>
          <p:nvPr/>
        </p:nvCxnSpPr>
        <p:spPr>
          <a:xfrm flipH="1" flipV="1">
            <a:off x="3016886" y="1081737"/>
            <a:ext cx="5366623" cy="3970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DA203FB-7B01-8A82-8F05-FA3B8735AF1C}"/>
              </a:ext>
            </a:extLst>
          </p:cNvPr>
          <p:cNvCxnSpPr>
            <a:cxnSpLocks/>
          </p:cNvCxnSpPr>
          <p:nvPr/>
        </p:nvCxnSpPr>
        <p:spPr>
          <a:xfrm flipH="1" flipV="1">
            <a:off x="270565" y="2687637"/>
            <a:ext cx="5629159" cy="4164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86FE564-66E3-70E4-6EB6-98025E778B7B}"/>
              </a:ext>
            </a:extLst>
          </p:cNvPr>
          <p:cNvCxnSpPr>
            <a:cxnSpLocks/>
          </p:cNvCxnSpPr>
          <p:nvPr/>
        </p:nvCxnSpPr>
        <p:spPr>
          <a:xfrm flipV="1">
            <a:off x="5843133" y="50526"/>
            <a:ext cx="1624939" cy="6807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21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D03A0D-4843-3644-0A26-5DC8401403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1002738" y="3226061"/>
            <a:ext cx="2669771" cy="664296"/>
          </a:xfrm>
        </p:spPr>
        <p:txBody>
          <a:bodyPr/>
          <a:lstStyle/>
          <a:p>
            <a:r>
              <a:rPr lang="fr-FR"/>
              <a:t>Application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1BAE1E2-DCA7-2F06-0B66-21CFB917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97777B-E235-E36B-EE5C-7DCAD22F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647"/>
          <a:stretch/>
        </p:blipFill>
        <p:spPr bwMode="auto">
          <a:xfrm>
            <a:off x="2762250" y="0"/>
            <a:ext cx="9429750" cy="6851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F67747D-D820-10CE-F326-C550CCC0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13" r="18003"/>
          <a:stretch/>
        </p:blipFill>
        <p:spPr>
          <a:xfrm>
            <a:off x="0" y="3539577"/>
            <a:ext cx="3804349" cy="33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CA7BD8E-6A13-04C5-A171-92CC14D8CC2B}"/>
              </a:ext>
            </a:extLst>
          </p:cNvPr>
          <p:cNvCxnSpPr>
            <a:cxnSpLocks/>
          </p:cNvCxnSpPr>
          <p:nvPr/>
        </p:nvCxnSpPr>
        <p:spPr>
          <a:xfrm flipH="1" flipV="1">
            <a:off x="3016886" y="1081737"/>
            <a:ext cx="5366623" cy="3970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DA203FB-7B01-8A82-8F05-FA3B8735AF1C}"/>
              </a:ext>
            </a:extLst>
          </p:cNvPr>
          <p:cNvCxnSpPr>
            <a:cxnSpLocks/>
          </p:cNvCxnSpPr>
          <p:nvPr/>
        </p:nvCxnSpPr>
        <p:spPr>
          <a:xfrm flipH="1" flipV="1">
            <a:off x="270565" y="2687637"/>
            <a:ext cx="5629159" cy="4164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86FE564-66E3-70E4-6EB6-98025E778B7B}"/>
              </a:ext>
            </a:extLst>
          </p:cNvPr>
          <p:cNvCxnSpPr>
            <a:cxnSpLocks/>
          </p:cNvCxnSpPr>
          <p:nvPr/>
        </p:nvCxnSpPr>
        <p:spPr>
          <a:xfrm flipV="1">
            <a:off x="5843133" y="50526"/>
            <a:ext cx="1624939" cy="6807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62FC3D7-0164-0319-EFAD-FB4DCB1700ED}"/>
              </a:ext>
            </a:extLst>
          </p:cNvPr>
          <p:cNvCxnSpPr>
            <a:cxnSpLocks/>
          </p:cNvCxnSpPr>
          <p:nvPr/>
        </p:nvCxnSpPr>
        <p:spPr>
          <a:xfrm flipH="1" flipV="1">
            <a:off x="3340727" y="2924270"/>
            <a:ext cx="2529565" cy="3909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49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DCA45A-CFE5-8C39-EDA0-12299A1E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Principe de l’inertie</a:t>
            </a:r>
            <a:endParaRPr lang="fr-FR" dirty="0"/>
          </a:p>
        </p:txBody>
      </p:sp>
      <p:pic>
        <p:nvPicPr>
          <p:cNvPr id="5" name="Espace réservé du contenu 4" descr="Une image contenant texte, diagramme, ligne, Parallèle&#10;&#10;Description générée automatiquement">
            <a:extLst>
              <a:ext uri="{FF2B5EF4-FFF2-40B4-BE49-F238E27FC236}">
                <a16:creationId xmlns:a16="http://schemas.microsoft.com/office/drawing/2014/main" id="{A4E6C766-B276-76D1-64C3-A653B33EF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2178050"/>
            <a:ext cx="6197210" cy="3998913"/>
          </a:xfrm>
        </p:spPr>
      </p:pic>
    </p:spTree>
    <p:extLst>
      <p:ext uri="{BB962C8B-B14F-4D97-AF65-F5344CB8AC3E}">
        <p14:creationId xmlns:p14="http://schemas.microsoft.com/office/powerpoint/2010/main" val="2239832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D03A0D-4843-3644-0A26-5DC8401403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1002738" y="3226061"/>
            <a:ext cx="2669771" cy="664296"/>
          </a:xfrm>
        </p:spPr>
        <p:txBody>
          <a:bodyPr/>
          <a:lstStyle/>
          <a:p>
            <a:r>
              <a:rPr lang="fr-FR"/>
              <a:t>Application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1BAE1E2-DCA7-2F06-0B66-21CFB917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97777B-E235-E36B-EE5C-7DCAD22F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647"/>
          <a:stretch/>
        </p:blipFill>
        <p:spPr bwMode="auto">
          <a:xfrm>
            <a:off x="2762250" y="0"/>
            <a:ext cx="9429750" cy="6851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F67747D-D820-10CE-F326-C550CCC0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13" r="18003"/>
          <a:stretch/>
        </p:blipFill>
        <p:spPr>
          <a:xfrm>
            <a:off x="0" y="3539577"/>
            <a:ext cx="3804349" cy="33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CA7BD8E-6A13-04C5-A171-92CC14D8CC2B}"/>
              </a:ext>
            </a:extLst>
          </p:cNvPr>
          <p:cNvCxnSpPr>
            <a:cxnSpLocks/>
          </p:cNvCxnSpPr>
          <p:nvPr/>
        </p:nvCxnSpPr>
        <p:spPr>
          <a:xfrm flipH="1" flipV="1">
            <a:off x="3016886" y="1081737"/>
            <a:ext cx="5366623" cy="3970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DA203FB-7B01-8A82-8F05-FA3B8735AF1C}"/>
              </a:ext>
            </a:extLst>
          </p:cNvPr>
          <p:cNvCxnSpPr>
            <a:cxnSpLocks/>
          </p:cNvCxnSpPr>
          <p:nvPr/>
        </p:nvCxnSpPr>
        <p:spPr>
          <a:xfrm flipH="1" flipV="1">
            <a:off x="270565" y="2687637"/>
            <a:ext cx="5629159" cy="4164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86FE564-66E3-70E4-6EB6-98025E778B7B}"/>
              </a:ext>
            </a:extLst>
          </p:cNvPr>
          <p:cNvCxnSpPr>
            <a:cxnSpLocks/>
          </p:cNvCxnSpPr>
          <p:nvPr/>
        </p:nvCxnSpPr>
        <p:spPr>
          <a:xfrm flipV="1">
            <a:off x="5843133" y="50526"/>
            <a:ext cx="1624939" cy="6807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62FC3D7-0164-0319-EFAD-FB4DCB1700ED}"/>
              </a:ext>
            </a:extLst>
          </p:cNvPr>
          <p:cNvCxnSpPr>
            <a:cxnSpLocks/>
          </p:cNvCxnSpPr>
          <p:nvPr/>
        </p:nvCxnSpPr>
        <p:spPr>
          <a:xfrm flipH="1" flipV="1">
            <a:off x="3340727" y="2924270"/>
            <a:ext cx="2529565" cy="3909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D9A0551-9078-4583-D200-F21B5DC8D1F9}"/>
              </a:ext>
            </a:extLst>
          </p:cNvPr>
          <p:cNvCxnSpPr>
            <a:cxnSpLocks/>
          </p:cNvCxnSpPr>
          <p:nvPr/>
        </p:nvCxnSpPr>
        <p:spPr>
          <a:xfrm flipV="1">
            <a:off x="10712073" y="3823913"/>
            <a:ext cx="497683" cy="2138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456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D03A0D-4843-3644-0A26-5DC8401403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1002738" y="3226061"/>
            <a:ext cx="2669771" cy="664296"/>
          </a:xfrm>
        </p:spPr>
        <p:txBody>
          <a:bodyPr/>
          <a:lstStyle/>
          <a:p>
            <a:r>
              <a:rPr lang="fr-FR"/>
              <a:t>Application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1BAE1E2-DCA7-2F06-0B66-21CFB917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97777B-E235-E36B-EE5C-7DCAD22F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647"/>
          <a:stretch/>
        </p:blipFill>
        <p:spPr bwMode="auto">
          <a:xfrm>
            <a:off x="2762250" y="0"/>
            <a:ext cx="9429750" cy="6851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F67747D-D820-10CE-F326-C550CCC0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13" r="18003"/>
          <a:stretch/>
        </p:blipFill>
        <p:spPr>
          <a:xfrm>
            <a:off x="0" y="3539577"/>
            <a:ext cx="3804349" cy="33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CA7BD8E-6A13-04C5-A171-92CC14D8CC2B}"/>
              </a:ext>
            </a:extLst>
          </p:cNvPr>
          <p:cNvCxnSpPr>
            <a:cxnSpLocks/>
          </p:cNvCxnSpPr>
          <p:nvPr/>
        </p:nvCxnSpPr>
        <p:spPr>
          <a:xfrm flipH="1" flipV="1">
            <a:off x="3016886" y="1081737"/>
            <a:ext cx="5366623" cy="3970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DA203FB-7B01-8A82-8F05-FA3B8735AF1C}"/>
              </a:ext>
            </a:extLst>
          </p:cNvPr>
          <p:cNvCxnSpPr>
            <a:cxnSpLocks/>
          </p:cNvCxnSpPr>
          <p:nvPr/>
        </p:nvCxnSpPr>
        <p:spPr>
          <a:xfrm flipH="1" flipV="1">
            <a:off x="270565" y="2687637"/>
            <a:ext cx="5629159" cy="4164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86FE564-66E3-70E4-6EB6-98025E778B7B}"/>
              </a:ext>
            </a:extLst>
          </p:cNvPr>
          <p:cNvCxnSpPr>
            <a:cxnSpLocks/>
          </p:cNvCxnSpPr>
          <p:nvPr/>
        </p:nvCxnSpPr>
        <p:spPr>
          <a:xfrm flipV="1">
            <a:off x="5843133" y="2006600"/>
            <a:ext cx="1158026" cy="485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62FC3D7-0164-0319-EFAD-FB4DCB1700ED}"/>
              </a:ext>
            </a:extLst>
          </p:cNvPr>
          <p:cNvCxnSpPr>
            <a:cxnSpLocks/>
          </p:cNvCxnSpPr>
          <p:nvPr/>
        </p:nvCxnSpPr>
        <p:spPr>
          <a:xfrm flipH="1" flipV="1">
            <a:off x="3340727" y="2924270"/>
            <a:ext cx="2529565" cy="3909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D9A0551-9078-4583-D200-F21B5DC8D1F9}"/>
              </a:ext>
            </a:extLst>
          </p:cNvPr>
          <p:cNvCxnSpPr>
            <a:cxnSpLocks/>
          </p:cNvCxnSpPr>
          <p:nvPr/>
        </p:nvCxnSpPr>
        <p:spPr>
          <a:xfrm flipV="1">
            <a:off x="10712073" y="3823913"/>
            <a:ext cx="497683" cy="2138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1DA0C6F-87AC-4947-9A50-EA0A9C77B881}"/>
              </a:ext>
            </a:extLst>
          </p:cNvPr>
          <p:cNvCxnSpPr>
            <a:cxnSpLocks/>
          </p:cNvCxnSpPr>
          <p:nvPr/>
        </p:nvCxnSpPr>
        <p:spPr>
          <a:xfrm flipH="1" flipV="1">
            <a:off x="6223565" y="146796"/>
            <a:ext cx="5629159" cy="4164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93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D03A0D-4843-3644-0A26-5DC8401403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1002738" y="3226061"/>
            <a:ext cx="2669771" cy="664296"/>
          </a:xfrm>
        </p:spPr>
        <p:txBody>
          <a:bodyPr/>
          <a:lstStyle/>
          <a:p>
            <a:r>
              <a:rPr lang="fr-FR"/>
              <a:t>Application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1BAE1E2-DCA7-2F06-0B66-21CFB917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97777B-E235-E36B-EE5C-7DCAD22F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647"/>
          <a:stretch/>
        </p:blipFill>
        <p:spPr bwMode="auto">
          <a:xfrm>
            <a:off x="2762250" y="0"/>
            <a:ext cx="9429750" cy="6851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F67747D-D820-10CE-F326-C550CCC0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13" r="18003"/>
          <a:stretch/>
        </p:blipFill>
        <p:spPr>
          <a:xfrm>
            <a:off x="0" y="3539577"/>
            <a:ext cx="3804349" cy="33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CA7BD8E-6A13-04C5-A171-92CC14D8CC2B}"/>
              </a:ext>
            </a:extLst>
          </p:cNvPr>
          <p:cNvCxnSpPr>
            <a:cxnSpLocks/>
          </p:cNvCxnSpPr>
          <p:nvPr/>
        </p:nvCxnSpPr>
        <p:spPr>
          <a:xfrm flipH="1" flipV="1">
            <a:off x="3016886" y="1081737"/>
            <a:ext cx="5366623" cy="3970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DA203FB-7B01-8A82-8F05-FA3B8735AF1C}"/>
              </a:ext>
            </a:extLst>
          </p:cNvPr>
          <p:cNvCxnSpPr>
            <a:cxnSpLocks/>
          </p:cNvCxnSpPr>
          <p:nvPr/>
        </p:nvCxnSpPr>
        <p:spPr>
          <a:xfrm flipH="1" flipV="1">
            <a:off x="270565" y="2687637"/>
            <a:ext cx="5629159" cy="4164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86FE564-66E3-70E4-6EB6-98025E778B7B}"/>
              </a:ext>
            </a:extLst>
          </p:cNvPr>
          <p:cNvCxnSpPr>
            <a:cxnSpLocks/>
          </p:cNvCxnSpPr>
          <p:nvPr/>
        </p:nvCxnSpPr>
        <p:spPr>
          <a:xfrm flipV="1">
            <a:off x="5843133" y="2006600"/>
            <a:ext cx="1158026" cy="485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62FC3D7-0164-0319-EFAD-FB4DCB1700ED}"/>
              </a:ext>
            </a:extLst>
          </p:cNvPr>
          <p:cNvCxnSpPr>
            <a:cxnSpLocks/>
          </p:cNvCxnSpPr>
          <p:nvPr/>
        </p:nvCxnSpPr>
        <p:spPr>
          <a:xfrm flipH="1" flipV="1">
            <a:off x="3340727" y="2924270"/>
            <a:ext cx="2529565" cy="3909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D9A0551-9078-4583-D200-F21B5DC8D1F9}"/>
              </a:ext>
            </a:extLst>
          </p:cNvPr>
          <p:cNvCxnSpPr>
            <a:cxnSpLocks/>
          </p:cNvCxnSpPr>
          <p:nvPr/>
        </p:nvCxnSpPr>
        <p:spPr>
          <a:xfrm flipV="1">
            <a:off x="10712073" y="3823913"/>
            <a:ext cx="497683" cy="2138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B13DDAC-F529-1865-FB5A-3C2FBAC0B724}"/>
              </a:ext>
            </a:extLst>
          </p:cNvPr>
          <p:cNvCxnSpPr>
            <a:cxnSpLocks/>
          </p:cNvCxnSpPr>
          <p:nvPr/>
        </p:nvCxnSpPr>
        <p:spPr>
          <a:xfrm flipH="1" flipV="1">
            <a:off x="7433166" y="895724"/>
            <a:ext cx="3393625" cy="5245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1DA0C6F-87AC-4947-9A50-EA0A9C77B881}"/>
              </a:ext>
            </a:extLst>
          </p:cNvPr>
          <p:cNvCxnSpPr>
            <a:cxnSpLocks/>
          </p:cNvCxnSpPr>
          <p:nvPr/>
        </p:nvCxnSpPr>
        <p:spPr>
          <a:xfrm flipH="1" flipV="1">
            <a:off x="6223565" y="146796"/>
            <a:ext cx="5629159" cy="4164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34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D03A0D-4843-3644-0A26-5DC8401403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1002738" y="3226061"/>
            <a:ext cx="2669771" cy="664296"/>
          </a:xfrm>
        </p:spPr>
        <p:txBody>
          <a:bodyPr/>
          <a:lstStyle/>
          <a:p>
            <a:r>
              <a:rPr lang="fr-FR"/>
              <a:t>Application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1BAE1E2-DCA7-2F06-0B66-21CFB917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97777B-E235-E36B-EE5C-7DCAD22F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647"/>
          <a:stretch/>
        </p:blipFill>
        <p:spPr bwMode="auto">
          <a:xfrm>
            <a:off x="2762250" y="0"/>
            <a:ext cx="9429750" cy="6851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F67747D-D820-10CE-F326-C550CCC0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13" r="18003"/>
          <a:stretch/>
        </p:blipFill>
        <p:spPr>
          <a:xfrm>
            <a:off x="0" y="3539577"/>
            <a:ext cx="3804349" cy="33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CA7BD8E-6A13-04C5-A171-92CC14D8CC2B}"/>
              </a:ext>
            </a:extLst>
          </p:cNvPr>
          <p:cNvCxnSpPr>
            <a:cxnSpLocks/>
          </p:cNvCxnSpPr>
          <p:nvPr/>
        </p:nvCxnSpPr>
        <p:spPr>
          <a:xfrm flipH="1" flipV="1">
            <a:off x="3016886" y="1081737"/>
            <a:ext cx="5366623" cy="3970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DA203FB-7B01-8A82-8F05-FA3B8735AF1C}"/>
              </a:ext>
            </a:extLst>
          </p:cNvPr>
          <p:cNvCxnSpPr>
            <a:cxnSpLocks/>
          </p:cNvCxnSpPr>
          <p:nvPr/>
        </p:nvCxnSpPr>
        <p:spPr>
          <a:xfrm flipH="1" flipV="1">
            <a:off x="270565" y="2687637"/>
            <a:ext cx="5629159" cy="4164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86FE564-66E3-70E4-6EB6-98025E778B7B}"/>
              </a:ext>
            </a:extLst>
          </p:cNvPr>
          <p:cNvCxnSpPr>
            <a:cxnSpLocks/>
          </p:cNvCxnSpPr>
          <p:nvPr/>
        </p:nvCxnSpPr>
        <p:spPr>
          <a:xfrm flipV="1">
            <a:off x="5843133" y="2006600"/>
            <a:ext cx="1158026" cy="485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62FC3D7-0164-0319-EFAD-FB4DCB1700ED}"/>
              </a:ext>
            </a:extLst>
          </p:cNvPr>
          <p:cNvCxnSpPr>
            <a:cxnSpLocks/>
          </p:cNvCxnSpPr>
          <p:nvPr/>
        </p:nvCxnSpPr>
        <p:spPr>
          <a:xfrm flipH="1" flipV="1">
            <a:off x="3340727" y="2924270"/>
            <a:ext cx="2529565" cy="3909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D9A0551-9078-4583-D200-F21B5DC8D1F9}"/>
              </a:ext>
            </a:extLst>
          </p:cNvPr>
          <p:cNvCxnSpPr>
            <a:cxnSpLocks/>
          </p:cNvCxnSpPr>
          <p:nvPr/>
        </p:nvCxnSpPr>
        <p:spPr>
          <a:xfrm flipV="1">
            <a:off x="10712073" y="3823913"/>
            <a:ext cx="497683" cy="2138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B13DDAC-F529-1865-FB5A-3C2FBAC0B724}"/>
              </a:ext>
            </a:extLst>
          </p:cNvPr>
          <p:cNvCxnSpPr>
            <a:cxnSpLocks/>
          </p:cNvCxnSpPr>
          <p:nvPr/>
        </p:nvCxnSpPr>
        <p:spPr>
          <a:xfrm flipH="1" flipV="1">
            <a:off x="7433166" y="895724"/>
            <a:ext cx="3393625" cy="5245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1DA0C6F-87AC-4947-9A50-EA0A9C77B881}"/>
              </a:ext>
            </a:extLst>
          </p:cNvPr>
          <p:cNvCxnSpPr>
            <a:cxnSpLocks/>
          </p:cNvCxnSpPr>
          <p:nvPr/>
        </p:nvCxnSpPr>
        <p:spPr>
          <a:xfrm flipH="1" flipV="1">
            <a:off x="6223565" y="146796"/>
            <a:ext cx="5629159" cy="4164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3BFC20D-4AB1-323A-266F-3425D521B214}"/>
              </a:ext>
            </a:extLst>
          </p:cNvPr>
          <p:cNvCxnSpPr>
            <a:cxnSpLocks/>
          </p:cNvCxnSpPr>
          <p:nvPr/>
        </p:nvCxnSpPr>
        <p:spPr>
          <a:xfrm flipH="1" flipV="1">
            <a:off x="7641125" y="1176950"/>
            <a:ext cx="3570999" cy="26409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DAF03C1-5780-0EA3-EC1A-B148ADBB0763}"/>
              </a:ext>
            </a:extLst>
          </p:cNvPr>
          <p:cNvCxnSpPr>
            <a:cxnSpLocks/>
          </p:cNvCxnSpPr>
          <p:nvPr/>
        </p:nvCxnSpPr>
        <p:spPr>
          <a:xfrm>
            <a:off x="7641125" y="1170902"/>
            <a:ext cx="3070948" cy="47913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C2EE845-947C-80E8-B26B-5588BA5F9EA9}"/>
                  </a:ext>
                </a:extLst>
              </p:cNvPr>
              <p:cNvSpPr txBox="1"/>
              <p:nvPr/>
            </p:nvSpPr>
            <p:spPr>
              <a:xfrm>
                <a:off x="11015053" y="4743682"/>
                <a:ext cx="3247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C2EE845-947C-80E8-B26B-5588BA5F9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053" y="4743682"/>
                <a:ext cx="324704" cy="310598"/>
              </a:xfrm>
              <a:prstGeom prst="rect">
                <a:avLst/>
              </a:prstGeom>
              <a:blipFill>
                <a:blip r:embed="rId5"/>
                <a:stretch>
                  <a:fillRect l="-16981" r="-3774" b="-15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2AF92D5-748D-58C3-6506-FE2D525FA69B}"/>
                  </a:ext>
                </a:extLst>
              </p:cNvPr>
              <p:cNvSpPr txBox="1"/>
              <p:nvPr/>
            </p:nvSpPr>
            <p:spPr>
              <a:xfrm>
                <a:off x="8778888" y="3596432"/>
                <a:ext cx="32906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2AF92D5-748D-58C3-6506-FE2D525FA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888" y="3596432"/>
                <a:ext cx="329064" cy="310598"/>
              </a:xfrm>
              <a:prstGeom prst="rect">
                <a:avLst/>
              </a:prstGeom>
              <a:blipFill>
                <a:blip r:embed="rId6"/>
                <a:stretch>
                  <a:fillRect l="-14815" r="-5556" b="-137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35D9F56-7879-FA42-8D94-0D47827DAA76}"/>
                  </a:ext>
                </a:extLst>
              </p:cNvPr>
              <p:cNvSpPr txBox="1"/>
              <p:nvPr/>
            </p:nvSpPr>
            <p:spPr>
              <a:xfrm>
                <a:off x="9717411" y="2335619"/>
                <a:ext cx="31316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35D9F56-7879-FA42-8D94-0D47827DA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411" y="2335619"/>
                <a:ext cx="313163" cy="310598"/>
              </a:xfrm>
              <a:prstGeom prst="rect">
                <a:avLst/>
              </a:prstGeom>
              <a:blipFill>
                <a:blip r:embed="rId7"/>
                <a:stretch>
                  <a:fillRect l="-15686" r="-7843" b="-15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06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00A682-7B0A-BC4A-9342-D89727CD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 mutuelles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9680D9-4CA4-D6AF-479F-6784FE2DF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8657"/>
            <a:ext cx="5605249" cy="399830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Heureuse jeune femme sportive asiatique en entraînement de vêtements de sport et exercice avec des haltères dans une salle de sport moderne, concept de sport et de loisirs - 159502170">
            <a:extLst>
              <a:ext uri="{FF2B5EF4-FFF2-40B4-BE49-F238E27FC236}">
                <a16:creationId xmlns:a16="http://schemas.microsoft.com/office/drawing/2014/main" id="{6C974EB6-AD22-3A06-33C3-4CC5A24B8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8656"/>
            <a:ext cx="5535615" cy="399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BF36E29-4E7D-84AB-B55D-B24D00CDA17C}"/>
              </a:ext>
            </a:extLst>
          </p:cNvPr>
          <p:cNvCxnSpPr/>
          <p:nvPr/>
        </p:nvCxnSpPr>
        <p:spPr>
          <a:xfrm>
            <a:off x="2707575" y="3788229"/>
            <a:ext cx="0" cy="1840676"/>
          </a:xfrm>
          <a:prstGeom prst="straightConnector1">
            <a:avLst/>
          </a:prstGeom>
          <a:ln w="142875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E177F65-9271-386C-595D-E4C6591A5A86}"/>
              </a:ext>
            </a:extLst>
          </p:cNvPr>
          <p:cNvCxnSpPr>
            <a:cxnSpLocks/>
          </p:cNvCxnSpPr>
          <p:nvPr/>
        </p:nvCxnSpPr>
        <p:spPr>
          <a:xfrm flipV="1">
            <a:off x="2707575" y="1971303"/>
            <a:ext cx="0" cy="1840676"/>
          </a:xfrm>
          <a:prstGeom prst="straightConnector1">
            <a:avLst/>
          </a:prstGeom>
          <a:ln w="142875" cap="rnd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849DFBEF-B7FA-330F-63C3-552A8A3BB8C5}"/>
              </a:ext>
            </a:extLst>
          </p:cNvPr>
          <p:cNvSpPr txBox="1"/>
          <p:nvPr/>
        </p:nvSpPr>
        <p:spPr>
          <a:xfrm>
            <a:off x="2940228" y="2386940"/>
            <a:ext cx="35032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Action de la main </a:t>
            </a:r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rgbClr val="0070C0"/>
                </a:solidFill>
              </a:rPr>
              <a:t> l’haltère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C46D8B7-38C7-A513-34B1-A7145FD37FCC}"/>
              </a:ext>
            </a:extLst>
          </p:cNvPr>
          <p:cNvSpPr txBox="1"/>
          <p:nvPr/>
        </p:nvSpPr>
        <p:spPr>
          <a:xfrm>
            <a:off x="2872840" y="4732317"/>
            <a:ext cx="35032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Action de l’haltère 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r-FR" b="1" dirty="0">
                <a:solidFill>
                  <a:srgbClr val="FF0000"/>
                </a:solidFill>
              </a:rPr>
              <a:t> la main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CCEAF0F-4806-6EC7-E2E6-1773EBB2654A}"/>
              </a:ext>
            </a:extLst>
          </p:cNvPr>
          <p:cNvSpPr/>
          <p:nvPr/>
        </p:nvSpPr>
        <p:spPr>
          <a:xfrm>
            <a:off x="2624447" y="3705101"/>
            <a:ext cx="166255" cy="16625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226CE7-7B3A-EC9D-2E87-6F3266C96463}"/>
              </a:ext>
            </a:extLst>
          </p:cNvPr>
          <p:cNvSpPr txBox="1"/>
          <p:nvPr/>
        </p:nvSpPr>
        <p:spPr>
          <a:xfrm>
            <a:off x="2378130" y="3478871"/>
            <a:ext cx="181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E45797-5467-B0AC-D7D8-32EE07320623}"/>
              </a:ext>
            </a:extLst>
          </p:cNvPr>
          <p:cNvSpPr txBox="1"/>
          <p:nvPr/>
        </p:nvSpPr>
        <p:spPr>
          <a:xfrm>
            <a:off x="6620132" y="3374073"/>
            <a:ext cx="49600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Colinéaires sur une droite passant par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 même intensité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 sens opposé </a:t>
            </a:r>
          </a:p>
          <a:p>
            <a:endParaRPr lang="fr-FR" dirty="0"/>
          </a:p>
          <a:p>
            <a:r>
              <a:rPr lang="fr-FR" dirty="0"/>
              <a:t>On dit qu’elles sont directement opposées</a:t>
            </a:r>
          </a:p>
        </p:txBody>
      </p:sp>
    </p:spTree>
    <p:extLst>
      <p:ext uri="{BB962C8B-B14F-4D97-AF65-F5344CB8AC3E}">
        <p14:creationId xmlns:p14="http://schemas.microsoft.com/office/powerpoint/2010/main" val="42688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0F5BD-A0E0-F81F-A25C-337680CB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Actions extérieures / intérieures</a:t>
            </a:r>
          </a:p>
        </p:txBody>
      </p:sp>
      <p:pic>
        <p:nvPicPr>
          <p:cNvPr id="5" name="Espace réservé du contenu 4" descr="Une image contenant diagramme, ligne, conception&#10;&#10;Description générée automatiquement">
            <a:extLst>
              <a:ext uri="{FF2B5EF4-FFF2-40B4-BE49-F238E27FC236}">
                <a16:creationId xmlns:a16="http://schemas.microsoft.com/office/drawing/2014/main" id="{D4B38306-E29C-8AA5-CAF6-CE41FCFFF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57" y="2006600"/>
            <a:ext cx="4543546" cy="399891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A3307B2-B182-15D3-59FF-445FD6A8726F}"/>
                  </a:ext>
                </a:extLst>
              </p:cNvPr>
              <p:cNvSpPr txBox="1"/>
              <p:nvPr/>
            </p:nvSpPr>
            <p:spPr>
              <a:xfrm>
                <a:off x="6602681" y="2006600"/>
                <a:ext cx="3930732" cy="105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Action extérieure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acc>
                                <m:accPr>
                                  <m:chr m:val="̅"/>
                                  <m:ctrlPr>
                                    <a:rPr lang="fr-FR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A3307B2-B182-15D3-59FF-445FD6A87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681" y="2006600"/>
                <a:ext cx="3930732" cy="1059714"/>
              </a:xfrm>
              <a:prstGeom prst="rect">
                <a:avLst/>
              </a:prstGeom>
              <a:blipFill>
                <a:blip r:embed="rId5"/>
                <a:stretch>
                  <a:fillRect l="-1240" t="-22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1CC42BC-9BF0-FD04-6B32-CA5EA6C55F34}"/>
                  </a:ext>
                </a:extLst>
              </p:cNvPr>
              <p:cNvSpPr txBox="1"/>
              <p:nvPr/>
            </p:nvSpPr>
            <p:spPr>
              <a:xfrm>
                <a:off x="6602681" y="3966181"/>
                <a:ext cx="3930732" cy="105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Action intérieure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4→2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1CC42BC-9BF0-FD04-6B32-CA5EA6C55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681" y="3966181"/>
                <a:ext cx="3930732" cy="1059714"/>
              </a:xfrm>
              <a:prstGeom prst="rect">
                <a:avLst/>
              </a:prstGeom>
              <a:blipFill>
                <a:blip r:embed="rId6"/>
                <a:stretch>
                  <a:fillRect l="-1240" t="-28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0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0F5BD-A0E0-F81F-A25C-337680CB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/>
              <a:t>Principe fondamentale de la statique (PFS)</a:t>
            </a:r>
            <a:endParaRPr lang="fr-FR" dirty="0"/>
          </a:p>
        </p:txBody>
      </p:sp>
      <p:pic>
        <p:nvPicPr>
          <p:cNvPr id="5" name="Espace réservé du contenu 4" descr="Une image contenant diagramme, ligne, conception&#10;&#10;Description générée automatiquement">
            <a:extLst>
              <a:ext uri="{FF2B5EF4-FFF2-40B4-BE49-F238E27FC236}">
                <a16:creationId xmlns:a16="http://schemas.microsoft.com/office/drawing/2014/main" id="{D4B38306-E29C-8AA5-CAF6-CE41FCFFF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57" y="2006600"/>
            <a:ext cx="4543546" cy="399891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1CC42BC-9BF0-FD04-6B32-CA5EA6C55F34}"/>
                  </a:ext>
                </a:extLst>
              </p:cNvPr>
              <p:cNvSpPr txBox="1"/>
              <p:nvPr/>
            </p:nvSpPr>
            <p:spPr>
              <a:xfrm>
                <a:off x="5802703" y="2118231"/>
                <a:ext cx="51301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sz="4000" dirty="0" smtClean="0">
                                  <a:latin typeface="Script MT Bold" panose="03040602040607080904" pitchFamily="66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fr-FR" sz="4000" dirty="0" smtClean="0">
                                  <a:latin typeface="Script MT Bold" panose="03040602040607080904" pitchFamily="66" charset="0"/>
                                </a:rPr>
                                <m:t> 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1CC42BC-9BF0-FD04-6B32-CA5EA6C55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703" y="2118231"/>
                <a:ext cx="513014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E162B4F-C053-7C5C-CE4A-6372D0AD2387}"/>
                  </a:ext>
                </a:extLst>
              </p:cNvPr>
              <p:cNvSpPr txBox="1"/>
              <p:nvPr/>
            </p:nvSpPr>
            <p:spPr>
              <a:xfrm>
                <a:off x="5802703" y="4006056"/>
                <a:ext cx="5130140" cy="1749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eqArr>
                                <m:eqArrPr>
                                  <m:ctrlPr>
                                    <a:rPr lang="fr-FR" sz="4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fr-FR" sz="4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fr-FR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fr-FR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</m:acc>
                                          <m:r>
                                            <a:rPr lang="fr-FR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fr-FR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fr-FR" sz="4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4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40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ℳ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sub>
                                          </m:sSub>
                                        </m:e>
                                        <m:sub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fr-FR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fr-FR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</m:acc>
                                          <m:r>
                                            <a:rPr lang="fr-FR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→</m:t>
                                          </m:r>
                                          <m:r>
                                            <a:rPr lang="fr-FR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m:rPr>
                                      <m:nor/>
                                    </m:rPr>
                                    <a:rPr lang="fr-FR" sz="4000" dirty="0" smtClean="0">
                                      <a:latin typeface="Script MT Bold" panose="03040602040607080904" pitchFamily="66" charset="0"/>
                                    </a:rPr>
                                    <m:t> </m:t>
                                  </m:r>
                                </m:e>
                              </m:eqArr>
                            </m:e>
                            <m:sub/>
                          </m:sSub>
                        </m:e>
                      </m:d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E162B4F-C053-7C5C-CE4A-6372D0AD2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703" y="4006056"/>
                <a:ext cx="5130140" cy="17498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02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0F5BD-A0E0-F81F-A25C-337680CB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/>
              <a:t>Principe fondamentale de la statique (PFS)</a:t>
            </a:r>
            <a:endParaRPr lang="fr-FR" dirty="0"/>
          </a:p>
        </p:txBody>
      </p:sp>
      <p:pic>
        <p:nvPicPr>
          <p:cNvPr id="5" name="Espace réservé du contenu 4" descr="Une image contenant diagramme, ligne, conception&#10;&#10;Description générée automatiquement">
            <a:extLst>
              <a:ext uri="{FF2B5EF4-FFF2-40B4-BE49-F238E27FC236}">
                <a16:creationId xmlns:a16="http://schemas.microsoft.com/office/drawing/2014/main" id="{D4B38306-E29C-8AA5-CAF6-CE41FCFFF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57" y="2006600"/>
            <a:ext cx="4543546" cy="399891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1CC42BC-9BF0-FD04-6B32-CA5EA6C55F34}"/>
                  </a:ext>
                </a:extLst>
              </p:cNvPr>
              <p:cNvSpPr txBox="1"/>
              <p:nvPr/>
            </p:nvSpPr>
            <p:spPr>
              <a:xfrm>
                <a:off x="5802703" y="2118231"/>
                <a:ext cx="51301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sz="4000" dirty="0" smtClean="0">
                                  <a:latin typeface="Script MT Bold" panose="03040602040607080904" pitchFamily="66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fr-FR" sz="4000" dirty="0" smtClean="0">
                                  <a:latin typeface="Script MT Bold" panose="03040602040607080904" pitchFamily="66" charset="0"/>
                                </a:rPr>
                                <m:t> 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1CC42BC-9BF0-FD04-6B32-CA5EA6C55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703" y="2118231"/>
                <a:ext cx="513014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C7EA159-1411-ECD1-4748-4FF12881B0E8}"/>
                  </a:ext>
                </a:extLst>
              </p:cNvPr>
              <p:cNvSpPr txBox="1"/>
              <p:nvPr/>
            </p:nvSpPr>
            <p:spPr>
              <a:xfrm>
                <a:off x="7350529" y="3308537"/>
                <a:ext cx="2455443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  <m:r>
                              <a:rPr lang="fr-FR" sz="4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4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fr-FR" sz="1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C7EA159-1411-ECD1-4748-4FF12881B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529" y="3308537"/>
                <a:ext cx="2455443" cy="856068"/>
              </a:xfrm>
              <a:prstGeom prst="rect">
                <a:avLst/>
              </a:prstGeom>
              <a:blipFill>
                <a:blip r:embed="rId6"/>
                <a:stretch>
                  <a:fillRect t="-4286" b="-3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49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0F5BD-A0E0-F81F-A25C-337680CB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/>
              <a:t>Principe fondamentale de la statique (PFS)</a:t>
            </a:r>
            <a:endParaRPr lang="fr-FR" dirty="0"/>
          </a:p>
        </p:txBody>
      </p:sp>
      <p:pic>
        <p:nvPicPr>
          <p:cNvPr id="5" name="Espace réservé du contenu 4" descr="Une image contenant diagramme, ligne, conception&#10;&#10;Description générée automatiquement">
            <a:extLst>
              <a:ext uri="{FF2B5EF4-FFF2-40B4-BE49-F238E27FC236}">
                <a16:creationId xmlns:a16="http://schemas.microsoft.com/office/drawing/2014/main" id="{D4B38306-E29C-8AA5-CAF6-CE41FCFFF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57" y="2006600"/>
            <a:ext cx="4543546" cy="399891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1CC42BC-9BF0-FD04-6B32-CA5EA6C55F34}"/>
                  </a:ext>
                </a:extLst>
              </p:cNvPr>
              <p:cNvSpPr txBox="1"/>
              <p:nvPr/>
            </p:nvSpPr>
            <p:spPr>
              <a:xfrm>
                <a:off x="5802703" y="2118231"/>
                <a:ext cx="51301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sz="4000" dirty="0" smtClean="0">
                                  <a:latin typeface="Script MT Bold" panose="03040602040607080904" pitchFamily="66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fr-FR" sz="4000" dirty="0" smtClean="0">
                                  <a:latin typeface="Script MT Bold" panose="03040602040607080904" pitchFamily="66" charset="0"/>
                                </a:rPr>
                                <m:t> 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1CC42BC-9BF0-FD04-6B32-CA5EA6C55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703" y="2118231"/>
                <a:ext cx="513014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C7EA159-1411-ECD1-4748-4FF12881B0E8}"/>
                  </a:ext>
                </a:extLst>
              </p:cNvPr>
              <p:cNvSpPr txBox="1"/>
              <p:nvPr/>
            </p:nvSpPr>
            <p:spPr>
              <a:xfrm>
                <a:off x="7350529" y="3308537"/>
                <a:ext cx="2455443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  <m:r>
                              <a:rPr lang="fr-FR" sz="4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4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fr-FR" sz="1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C7EA159-1411-ECD1-4748-4FF12881B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529" y="3308537"/>
                <a:ext cx="2455443" cy="856068"/>
              </a:xfrm>
              <a:prstGeom prst="rect">
                <a:avLst/>
              </a:prstGeom>
              <a:blipFill>
                <a:blip r:embed="rId6"/>
                <a:stretch>
                  <a:fillRect t="-4286" b="-3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C7F14DE-571C-8472-3B5A-84404D70CC3D}"/>
                  </a:ext>
                </a:extLst>
              </p:cNvPr>
              <p:cNvSpPr txBox="1"/>
              <p:nvPr/>
            </p:nvSpPr>
            <p:spPr>
              <a:xfrm>
                <a:off x="7049748" y="4647025"/>
                <a:ext cx="3057006" cy="938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4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4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  <m:r>
                              <a:rPr lang="fr-FR" sz="4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4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fr-FR" sz="18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C7F14DE-571C-8472-3B5A-84404D70C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748" y="4647025"/>
                <a:ext cx="3057006" cy="938462"/>
              </a:xfrm>
              <a:prstGeom prst="rect">
                <a:avLst/>
              </a:prstGeom>
              <a:blipFill>
                <a:blip r:embed="rId7"/>
                <a:stretch>
                  <a:fillRect t="-1948" b="-233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19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0F5BD-A0E0-F81F-A25C-337680CB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/>
              <a:t>Principe fondamentale de la statique (PFS)</a:t>
            </a:r>
            <a:endParaRPr lang="fr-FR" dirty="0"/>
          </a:p>
        </p:txBody>
      </p:sp>
      <p:pic>
        <p:nvPicPr>
          <p:cNvPr id="5" name="Espace réservé du contenu 4" descr="Une image contenant diagramme, ligne, conception&#10;&#10;Description générée automatiquement">
            <a:extLst>
              <a:ext uri="{FF2B5EF4-FFF2-40B4-BE49-F238E27FC236}">
                <a16:creationId xmlns:a16="http://schemas.microsoft.com/office/drawing/2014/main" id="{D4B38306-E29C-8AA5-CAF6-CE41FCFFF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57" y="2006600"/>
            <a:ext cx="4543546" cy="399891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1CC42BC-9BF0-FD04-6B32-CA5EA6C55F34}"/>
                  </a:ext>
                </a:extLst>
              </p:cNvPr>
              <p:cNvSpPr txBox="1"/>
              <p:nvPr/>
            </p:nvSpPr>
            <p:spPr>
              <a:xfrm>
                <a:off x="5802703" y="2118231"/>
                <a:ext cx="51301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fr-FR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sz="4000" dirty="0" smtClean="0">
                                  <a:latin typeface="Script MT Bold" panose="03040602040607080904" pitchFamily="66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fr-FR" sz="4000" dirty="0" smtClean="0">
                                  <a:latin typeface="Script MT Bold" panose="03040602040607080904" pitchFamily="66" charset="0"/>
                                </a:rPr>
                                <m:t> 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fr-FR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4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fr-FR" sz="4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fr-F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1CC42BC-9BF0-FD04-6B32-CA5EA6C55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703" y="2118231"/>
                <a:ext cx="513014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C7EA159-1411-ECD1-4748-4FF12881B0E8}"/>
                  </a:ext>
                </a:extLst>
              </p:cNvPr>
              <p:cNvSpPr txBox="1"/>
              <p:nvPr/>
            </p:nvSpPr>
            <p:spPr>
              <a:xfrm>
                <a:off x="7350529" y="3308537"/>
                <a:ext cx="2455443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  <m:r>
                              <a:rPr lang="fr-FR" sz="4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4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fr-FR" sz="1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C7EA159-1411-ECD1-4748-4FF12881B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529" y="3308537"/>
                <a:ext cx="2455443" cy="856068"/>
              </a:xfrm>
              <a:prstGeom prst="rect">
                <a:avLst/>
              </a:prstGeom>
              <a:blipFill>
                <a:blip r:embed="rId6"/>
                <a:stretch>
                  <a:fillRect t="-4286" b="-3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C7F14DE-571C-8472-3B5A-84404D70CC3D}"/>
                  </a:ext>
                </a:extLst>
              </p:cNvPr>
              <p:cNvSpPr txBox="1"/>
              <p:nvPr/>
            </p:nvSpPr>
            <p:spPr>
              <a:xfrm>
                <a:off x="7049748" y="4647025"/>
                <a:ext cx="3057006" cy="938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4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4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4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  <m:r>
                              <a:rPr lang="fr-FR" sz="4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FR" sz="4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fr-FR" sz="18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C7F14DE-571C-8472-3B5A-84404D70C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748" y="4647025"/>
                <a:ext cx="3057006" cy="938462"/>
              </a:xfrm>
              <a:prstGeom prst="rect">
                <a:avLst/>
              </a:prstGeom>
              <a:blipFill>
                <a:blip r:embed="rId7"/>
                <a:stretch>
                  <a:fillRect t="-1948" b="-233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21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2D03A0D-4843-3644-0A26-5DC84014031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1002738" y="3226061"/>
            <a:ext cx="2669771" cy="664296"/>
          </a:xfrm>
        </p:spPr>
        <p:txBody>
          <a:bodyPr/>
          <a:lstStyle/>
          <a:p>
            <a:r>
              <a:rPr lang="fr-FR" dirty="0"/>
              <a:t>Application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1BAE1E2-DCA7-2F06-0B66-21CFB917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6A3681E-2DF2-CA89-E0E3-DB4F94452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576" y="0"/>
            <a:ext cx="956136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4964F0-28CD-8D85-248E-2BFE924309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13" r="18003"/>
          <a:stretch/>
        </p:blipFill>
        <p:spPr>
          <a:xfrm>
            <a:off x="7063" y="2688598"/>
            <a:ext cx="3804349" cy="331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606682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621</Words>
  <Application>Microsoft Office PowerPoint</Application>
  <PresentationFormat>Grand écran</PresentationFormat>
  <Paragraphs>124</Paragraphs>
  <Slides>23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Aptos</vt:lpstr>
      <vt:lpstr>Arial</vt:lpstr>
      <vt:lpstr>Avenir Next LT Pro</vt:lpstr>
      <vt:lpstr>Cambria Math</vt:lpstr>
      <vt:lpstr>Sabon Next LT</vt:lpstr>
      <vt:lpstr>Script MT Bold</vt:lpstr>
      <vt:lpstr>Wingdings</vt:lpstr>
      <vt:lpstr>LuminousVTI</vt:lpstr>
      <vt:lpstr>Statique graphique</vt:lpstr>
      <vt:lpstr>Principe de l’inertie</vt:lpstr>
      <vt:lpstr>Actions mutuelles</vt:lpstr>
      <vt:lpstr>Actions extérieures / intérieures</vt:lpstr>
      <vt:lpstr>Principe fondamentale de la statique (PFS)</vt:lpstr>
      <vt:lpstr>Principe fondamentale de la statique (PFS)</vt:lpstr>
      <vt:lpstr>Principe fondamentale de la statique (PFS)</vt:lpstr>
      <vt:lpstr>Principe fondamentale de la statique (PFS)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Dominique FICHOT</dc:creator>
  <cp:lastModifiedBy>Dominique FICHOT</cp:lastModifiedBy>
  <cp:revision>4</cp:revision>
  <dcterms:created xsi:type="dcterms:W3CDTF">2024-09-02T08:34:05Z</dcterms:created>
  <dcterms:modified xsi:type="dcterms:W3CDTF">2024-10-04T13:56:02Z</dcterms:modified>
</cp:coreProperties>
</file>