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9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82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3" d="2"/>
        <a:sy n="3" d="2"/>
      </p:scale>
      <p:origin x="-6" y="-1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576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085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6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263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97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97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391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40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778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42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919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701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0B98925-0550-1AFB-C1DC-02792400FB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3" descr="Arrière-plan vectoriel de couleurs vives qui éclaboussent">
            <a:extLst>
              <a:ext uri="{FF2B5EF4-FFF2-40B4-BE49-F238E27FC236}">
                <a16:creationId xmlns:a16="http://schemas.microsoft.com/office/drawing/2014/main" id="{8FA4A36D-6071-5716-05E0-7D525B0CF1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609" b="6671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DBFCB27-760B-5FF3-72F5-581461CE1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999" cy="1280160"/>
          </a:xfrm>
          <a:prstGeom prst="rect">
            <a:avLst/>
          </a:prstGeom>
          <a:solidFill>
            <a:schemeClr val="bg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ABD89CD-9E76-BA30-A31C-1D7357C838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39" y="175146"/>
            <a:ext cx="8196432" cy="960120"/>
          </a:xfrm>
        </p:spPr>
        <p:txBody>
          <a:bodyPr anchor="ctr">
            <a:normAutofit/>
          </a:bodyPr>
          <a:lstStyle/>
          <a:p>
            <a:r>
              <a:rPr lang="fr-FR" sz="4400" dirty="0"/>
              <a:t>Dessiner en 2D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D7A47E2-5481-0A88-08BE-4DC23B50D1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97152" y="175146"/>
            <a:ext cx="3402123" cy="960120"/>
          </a:xfrm>
        </p:spPr>
        <p:txBody>
          <a:bodyPr anchor="ctr">
            <a:normAutofit/>
          </a:bodyPr>
          <a:lstStyle/>
          <a:p>
            <a:pPr algn="r"/>
            <a:endParaRPr lang="fr-FR" sz="1900"/>
          </a:p>
        </p:txBody>
      </p:sp>
    </p:spTree>
    <p:extLst>
      <p:ext uri="{BB962C8B-B14F-4D97-AF65-F5344CB8AC3E}">
        <p14:creationId xmlns:p14="http://schemas.microsoft.com/office/powerpoint/2010/main" val="8581127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562111-256E-8C9F-962F-E64AA983B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croquis, diagramme, dessin, Plan&#10;&#10;Le contenu généré par l’IA peut être incorrect.">
            <a:extLst>
              <a:ext uri="{FF2B5EF4-FFF2-40B4-BE49-F238E27FC236}">
                <a16:creationId xmlns:a16="http://schemas.microsoft.com/office/drawing/2014/main" id="{9859A419-B2CD-8C90-97AD-2E68081F97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30854" y="-1"/>
            <a:ext cx="5530292" cy="685800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29F1975A-3DFB-C26B-4648-A64D9F617FA8}"/>
              </a:ext>
            </a:extLst>
          </p:cNvPr>
          <p:cNvSpPr txBox="1"/>
          <p:nvPr/>
        </p:nvSpPr>
        <p:spPr>
          <a:xfrm>
            <a:off x="210312" y="960120"/>
            <a:ext cx="2962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procède de même pour toutes les autres arêtes.</a:t>
            </a:r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83BE70A8-0BB8-C858-A986-9156571347F6}"/>
              </a:ext>
            </a:extLst>
          </p:cNvPr>
          <p:cNvSpPr/>
          <p:nvPr/>
        </p:nvSpPr>
        <p:spPr>
          <a:xfrm rot="5400000">
            <a:off x="6697580" y="2252781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EBAC5AB-CBB9-DC83-6B44-D9C29B1084CA}"/>
              </a:ext>
            </a:extLst>
          </p:cNvPr>
          <p:cNvCxnSpPr/>
          <p:nvPr/>
        </p:nvCxnSpPr>
        <p:spPr>
          <a:xfrm>
            <a:off x="3834384" y="621792"/>
            <a:ext cx="978408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34F7E959-2AB7-27EF-F40F-BCD971B0721F}"/>
              </a:ext>
            </a:extLst>
          </p:cNvPr>
          <p:cNvCxnSpPr>
            <a:cxnSpLocks/>
          </p:cNvCxnSpPr>
          <p:nvPr/>
        </p:nvCxnSpPr>
        <p:spPr>
          <a:xfrm>
            <a:off x="6248400" y="2561844"/>
            <a:ext cx="15811" cy="1022968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9F0F4186-4850-F65C-0907-A776F7AB8F07}"/>
              </a:ext>
            </a:extLst>
          </p:cNvPr>
          <p:cNvCxnSpPr/>
          <p:nvPr/>
        </p:nvCxnSpPr>
        <p:spPr>
          <a:xfrm>
            <a:off x="7490460" y="630936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7766E066-0E05-1F85-00F5-4C2E94A57CF2}"/>
              </a:ext>
            </a:extLst>
          </p:cNvPr>
          <p:cNvCxnSpPr>
            <a:cxnSpLocks/>
          </p:cNvCxnSpPr>
          <p:nvPr/>
        </p:nvCxnSpPr>
        <p:spPr>
          <a:xfrm>
            <a:off x="3820934" y="2261235"/>
            <a:ext cx="1000354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2BA4D307-2E69-AAB0-8CD8-9B16BA7DE225}"/>
              </a:ext>
            </a:extLst>
          </p:cNvPr>
          <p:cNvCxnSpPr>
            <a:cxnSpLocks/>
          </p:cNvCxnSpPr>
          <p:nvPr/>
        </p:nvCxnSpPr>
        <p:spPr>
          <a:xfrm>
            <a:off x="6680454" y="2590800"/>
            <a:ext cx="0" cy="983218"/>
          </a:xfrm>
          <a:prstGeom prst="line">
            <a:avLst/>
          </a:prstGeom>
          <a:ln w="285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6C730627-44C4-EF16-FF6B-8CC4C03A110E}"/>
              </a:ext>
            </a:extLst>
          </p:cNvPr>
          <p:cNvCxnSpPr/>
          <p:nvPr/>
        </p:nvCxnSpPr>
        <p:spPr>
          <a:xfrm>
            <a:off x="3834384" y="1244727"/>
            <a:ext cx="978408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0269B21C-A26B-80B7-9C58-51F21C29BE0E}"/>
              </a:ext>
            </a:extLst>
          </p:cNvPr>
          <p:cNvCxnSpPr/>
          <p:nvPr/>
        </p:nvCxnSpPr>
        <p:spPr>
          <a:xfrm>
            <a:off x="7499985" y="1213485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A4B90B5A-2774-FA85-6FD8-9B4802034DA5}"/>
              </a:ext>
            </a:extLst>
          </p:cNvPr>
          <p:cNvCxnSpPr>
            <a:cxnSpLocks/>
          </p:cNvCxnSpPr>
          <p:nvPr/>
        </p:nvCxnSpPr>
        <p:spPr>
          <a:xfrm>
            <a:off x="7497089" y="2236470"/>
            <a:ext cx="1000354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7505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D63B3-8188-251A-5588-E19E1CF5C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croquis, diagramme, dessin, Plan&#10;&#10;Le contenu généré par l’IA peut être incorrect.">
            <a:extLst>
              <a:ext uri="{FF2B5EF4-FFF2-40B4-BE49-F238E27FC236}">
                <a16:creationId xmlns:a16="http://schemas.microsoft.com/office/drawing/2014/main" id="{A2FA50AA-5A04-2289-FF0A-0CD3242BE0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30854" y="-1"/>
            <a:ext cx="5530292" cy="685800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FC02A731-324F-4CBC-6587-7AD0F39BF17C}"/>
              </a:ext>
            </a:extLst>
          </p:cNvPr>
          <p:cNvSpPr txBox="1"/>
          <p:nvPr/>
        </p:nvSpPr>
        <p:spPr>
          <a:xfrm>
            <a:off x="210312" y="960120"/>
            <a:ext cx="2962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procède de même pour toutes les autres arêtes.</a:t>
            </a:r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3C0596DF-24B5-B69A-04FE-6480FBC1DFDF}"/>
              </a:ext>
            </a:extLst>
          </p:cNvPr>
          <p:cNvSpPr/>
          <p:nvPr/>
        </p:nvSpPr>
        <p:spPr>
          <a:xfrm rot="9926138">
            <a:off x="5072481" y="2320393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4B091790-5C1E-D015-998B-0D8C4793EFE0}"/>
              </a:ext>
            </a:extLst>
          </p:cNvPr>
          <p:cNvCxnSpPr/>
          <p:nvPr/>
        </p:nvCxnSpPr>
        <p:spPr>
          <a:xfrm>
            <a:off x="3834384" y="621792"/>
            <a:ext cx="978408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7CA5E5D1-B921-E949-4CB5-B62996A3B0CE}"/>
              </a:ext>
            </a:extLst>
          </p:cNvPr>
          <p:cNvCxnSpPr>
            <a:cxnSpLocks/>
          </p:cNvCxnSpPr>
          <p:nvPr/>
        </p:nvCxnSpPr>
        <p:spPr>
          <a:xfrm>
            <a:off x="6248400" y="2561844"/>
            <a:ext cx="15811" cy="1022968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F52EE0A4-AE5D-6696-F104-4FE53B135DB3}"/>
              </a:ext>
            </a:extLst>
          </p:cNvPr>
          <p:cNvCxnSpPr/>
          <p:nvPr/>
        </p:nvCxnSpPr>
        <p:spPr>
          <a:xfrm>
            <a:off x="7490460" y="630936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25CFBDC0-5FA0-DA2A-2C81-95A23368FE74}"/>
              </a:ext>
            </a:extLst>
          </p:cNvPr>
          <p:cNvCxnSpPr>
            <a:cxnSpLocks/>
          </p:cNvCxnSpPr>
          <p:nvPr/>
        </p:nvCxnSpPr>
        <p:spPr>
          <a:xfrm>
            <a:off x="3820934" y="2261235"/>
            <a:ext cx="1000354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0B508D67-C38D-6DAF-C1A0-17A5976A1BEF}"/>
              </a:ext>
            </a:extLst>
          </p:cNvPr>
          <p:cNvCxnSpPr/>
          <p:nvPr/>
        </p:nvCxnSpPr>
        <p:spPr>
          <a:xfrm>
            <a:off x="3834384" y="1244727"/>
            <a:ext cx="978408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E76DC614-6B93-B6A2-5731-A176901412AD}"/>
              </a:ext>
            </a:extLst>
          </p:cNvPr>
          <p:cNvCxnSpPr/>
          <p:nvPr/>
        </p:nvCxnSpPr>
        <p:spPr>
          <a:xfrm>
            <a:off x="7499985" y="1213485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BB3E864D-06B1-37AE-4D53-A640A12BB4D1}"/>
              </a:ext>
            </a:extLst>
          </p:cNvPr>
          <p:cNvCxnSpPr>
            <a:cxnSpLocks/>
          </p:cNvCxnSpPr>
          <p:nvPr/>
        </p:nvCxnSpPr>
        <p:spPr>
          <a:xfrm>
            <a:off x="7497089" y="2236470"/>
            <a:ext cx="1000354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9212EF3-3E4F-F1EA-1254-C156D3E6D504}"/>
              </a:ext>
            </a:extLst>
          </p:cNvPr>
          <p:cNvCxnSpPr>
            <a:cxnSpLocks/>
          </p:cNvCxnSpPr>
          <p:nvPr/>
        </p:nvCxnSpPr>
        <p:spPr>
          <a:xfrm>
            <a:off x="6680454" y="2603961"/>
            <a:ext cx="0" cy="901238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C32DF8B1-8D4D-D372-9456-95300C05DAD6}"/>
              </a:ext>
            </a:extLst>
          </p:cNvPr>
          <p:cNvCxnSpPr>
            <a:cxnSpLocks/>
          </p:cNvCxnSpPr>
          <p:nvPr/>
        </p:nvCxnSpPr>
        <p:spPr>
          <a:xfrm flipV="1">
            <a:off x="5266514" y="2575386"/>
            <a:ext cx="0" cy="1015364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2711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15621-1367-B1B6-E503-2AC314ED8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croquis, diagramme, dessin, Plan&#10;&#10;Le contenu généré par l’IA peut être incorrect.">
            <a:extLst>
              <a:ext uri="{FF2B5EF4-FFF2-40B4-BE49-F238E27FC236}">
                <a16:creationId xmlns:a16="http://schemas.microsoft.com/office/drawing/2014/main" id="{81EE3614-B825-7E44-272C-386B677D5D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30854" y="-1"/>
            <a:ext cx="5530292" cy="685800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6EFE6068-AECA-5CBF-9E05-DE5DFD3BED2E}"/>
              </a:ext>
            </a:extLst>
          </p:cNvPr>
          <p:cNvSpPr txBox="1"/>
          <p:nvPr/>
        </p:nvSpPr>
        <p:spPr>
          <a:xfrm>
            <a:off x="210312" y="960120"/>
            <a:ext cx="2962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procède de même pour toutes les autres arêtes.</a:t>
            </a:r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62BE97B6-93A6-10B8-9DCD-F39CE23B6CA5}"/>
              </a:ext>
            </a:extLst>
          </p:cNvPr>
          <p:cNvSpPr/>
          <p:nvPr/>
        </p:nvSpPr>
        <p:spPr>
          <a:xfrm rot="15966985">
            <a:off x="5030107" y="1622259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B6264702-8610-A9D1-7960-AB1178058680}"/>
              </a:ext>
            </a:extLst>
          </p:cNvPr>
          <p:cNvCxnSpPr/>
          <p:nvPr/>
        </p:nvCxnSpPr>
        <p:spPr>
          <a:xfrm>
            <a:off x="3834384" y="621792"/>
            <a:ext cx="978408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D1C513A6-88A8-3D25-03A2-2D10188CC31C}"/>
              </a:ext>
            </a:extLst>
          </p:cNvPr>
          <p:cNvCxnSpPr>
            <a:cxnSpLocks/>
          </p:cNvCxnSpPr>
          <p:nvPr/>
        </p:nvCxnSpPr>
        <p:spPr>
          <a:xfrm>
            <a:off x="6248400" y="2561844"/>
            <a:ext cx="15811" cy="1022968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0780CD87-96EC-8E5B-E3CB-6397478CE6BB}"/>
              </a:ext>
            </a:extLst>
          </p:cNvPr>
          <p:cNvCxnSpPr/>
          <p:nvPr/>
        </p:nvCxnSpPr>
        <p:spPr>
          <a:xfrm>
            <a:off x="7490460" y="630936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B240A5A8-F857-E5C7-989E-13864BDE3D5F}"/>
              </a:ext>
            </a:extLst>
          </p:cNvPr>
          <p:cNvCxnSpPr>
            <a:cxnSpLocks/>
          </p:cNvCxnSpPr>
          <p:nvPr/>
        </p:nvCxnSpPr>
        <p:spPr>
          <a:xfrm>
            <a:off x="3820934" y="2261235"/>
            <a:ext cx="1000354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4B83E3D5-9224-B551-7879-A5A8210F1E6A}"/>
              </a:ext>
            </a:extLst>
          </p:cNvPr>
          <p:cNvCxnSpPr/>
          <p:nvPr/>
        </p:nvCxnSpPr>
        <p:spPr>
          <a:xfrm>
            <a:off x="3834384" y="1244727"/>
            <a:ext cx="978408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1E16E488-B02D-9D80-6A7E-8D5049DE66D3}"/>
              </a:ext>
            </a:extLst>
          </p:cNvPr>
          <p:cNvCxnSpPr/>
          <p:nvPr/>
        </p:nvCxnSpPr>
        <p:spPr>
          <a:xfrm>
            <a:off x="7499985" y="1213485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9C0804B-32BB-B5B3-9795-8F85E00FDEC1}"/>
              </a:ext>
            </a:extLst>
          </p:cNvPr>
          <p:cNvCxnSpPr>
            <a:cxnSpLocks/>
          </p:cNvCxnSpPr>
          <p:nvPr/>
        </p:nvCxnSpPr>
        <p:spPr>
          <a:xfrm>
            <a:off x="7493850" y="1847236"/>
            <a:ext cx="1000354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8A4BE032-7275-855D-16FC-877292378F8F}"/>
              </a:ext>
            </a:extLst>
          </p:cNvPr>
          <p:cNvCxnSpPr>
            <a:cxnSpLocks/>
          </p:cNvCxnSpPr>
          <p:nvPr/>
        </p:nvCxnSpPr>
        <p:spPr>
          <a:xfrm>
            <a:off x="6680454" y="2603961"/>
            <a:ext cx="0" cy="901238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51B047A5-28C9-7838-F4F9-4B48C04966EA}"/>
              </a:ext>
            </a:extLst>
          </p:cNvPr>
          <p:cNvCxnSpPr>
            <a:cxnSpLocks/>
          </p:cNvCxnSpPr>
          <p:nvPr/>
        </p:nvCxnSpPr>
        <p:spPr>
          <a:xfrm flipV="1">
            <a:off x="5266514" y="2575386"/>
            <a:ext cx="0" cy="1015364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7E55EAF-F8B9-1635-A481-C3E7747E8DC2}"/>
              </a:ext>
            </a:extLst>
          </p:cNvPr>
          <p:cNvCxnSpPr/>
          <p:nvPr/>
        </p:nvCxnSpPr>
        <p:spPr>
          <a:xfrm>
            <a:off x="3848820" y="1841521"/>
            <a:ext cx="978408" cy="0"/>
          </a:xfrm>
          <a:prstGeom prst="line">
            <a:avLst/>
          </a:prstGeom>
          <a:ln w="285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0159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4983B-8069-B639-4D01-FF25080F3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croquis, diagramme, dessin, Plan&#10;&#10;Le contenu généré par l’IA peut être incorrect.">
            <a:extLst>
              <a:ext uri="{FF2B5EF4-FFF2-40B4-BE49-F238E27FC236}">
                <a16:creationId xmlns:a16="http://schemas.microsoft.com/office/drawing/2014/main" id="{47DF07A2-46B5-533D-D764-1B1F73F82D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30854" y="-1"/>
            <a:ext cx="5530292" cy="685800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9A3D9C0B-65F2-01E6-30F5-98AC507C86E8}"/>
              </a:ext>
            </a:extLst>
          </p:cNvPr>
          <p:cNvSpPr txBox="1"/>
          <p:nvPr/>
        </p:nvSpPr>
        <p:spPr>
          <a:xfrm>
            <a:off x="210312" y="960120"/>
            <a:ext cx="2962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procède de même pour toutes les autres arêtes.</a:t>
            </a:r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3D7971B4-B9C1-C838-2725-569921CCB2F4}"/>
              </a:ext>
            </a:extLst>
          </p:cNvPr>
          <p:cNvSpPr/>
          <p:nvPr/>
        </p:nvSpPr>
        <p:spPr>
          <a:xfrm rot="15966985">
            <a:off x="5601607" y="1612733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4BA5E899-F48D-292D-5C3F-58F12DDF7955}"/>
              </a:ext>
            </a:extLst>
          </p:cNvPr>
          <p:cNvCxnSpPr/>
          <p:nvPr/>
        </p:nvCxnSpPr>
        <p:spPr>
          <a:xfrm>
            <a:off x="3834384" y="621792"/>
            <a:ext cx="978408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CCE8302C-10FB-55CE-2ACD-B740DBCA6B40}"/>
              </a:ext>
            </a:extLst>
          </p:cNvPr>
          <p:cNvCxnSpPr>
            <a:cxnSpLocks/>
          </p:cNvCxnSpPr>
          <p:nvPr/>
        </p:nvCxnSpPr>
        <p:spPr>
          <a:xfrm>
            <a:off x="6248400" y="2561844"/>
            <a:ext cx="15811" cy="1022968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0CB76E78-6CEA-A793-2468-653B6C8A648D}"/>
              </a:ext>
            </a:extLst>
          </p:cNvPr>
          <p:cNvCxnSpPr/>
          <p:nvPr/>
        </p:nvCxnSpPr>
        <p:spPr>
          <a:xfrm>
            <a:off x="7490460" y="630936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B9487B5-E304-DDF7-F881-5B27A71B83A2}"/>
              </a:ext>
            </a:extLst>
          </p:cNvPr>
          <p:cNvCxnSpPr/>
          <p:nvPr/>
        </p:nvCxnSpPr>
        <p:spPr>
          <a:xfrm>
            <a:off x="3834384" y="1244727"/>
            <a:ext cx="978408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3AB8D8CC-6414-148C-9BF5-203EA8AC222A}"/>
              </a:ext>
            </a:extLst>
          </p:cNvPr>
          <p:cNvCxnSpPr/>
          <p:nvPr/>
        </p:nvCxnSpPr>
        <p:spPr>
          <a:xfrm>
            <a:off x="7499985" y="1213485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6585605E-4899-551F-7208-03A030AB9164}"/>
              </a:ext>
            </a:extLst>
          </p:cNvPr>
          <p:cNvCxnSpPr>
            <a:cxnSpLocks/>
          </p:cNvCxnSpPr>
          <p:nvPr/>
        </p:nvCxnSpPr>
        <p:spPr>
          <a:xfrm>
            <a:off x="7493850" y="1847236"/>
            <a:ext cx="1000354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C02311C7-CB43-336A-DCF0-642ED8CE1E9A}"/>
              </a:ext>
            </a:extLst>
          </p:cNvPr>
          <p:cNvCxnSpPr>
            <a:cxnSpLocks/>
          </p:cNvCxnSpPr>
          <p:nvPr/>
        </p:nvCxnSpPr>
        <p:spPr>
          <a:xfrm>
            <a:off x="6680454" y="2603961"/>
            <a:ext cx="0" cy="901238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91535816-DF27-D1E4-6DEC-7E9FCE0112F3}"/>
              </a:ext>
            </a:extLst>
          </p:cNvPr>
          <p:cNvCxnSpPr/>
          <p:nvPr/>
        </p:nvCxnSpPr>
        <p:spPr>
          <a:xfrm>
            <a:off x="3848820" y="1841521"/>
            <a:ext cx="978408" cy="0"/>
          </a:xfrm>
          <a:prstGeom prst="line">
            <a:avLst/>
          </a:prstGeom>
          <a:ln w="285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75E4996F-A1AF-1C89-A1EA-731ED9D29935}"/>
              </a:ext>
            </a:extLst>
          </p:cNvPr>
          <p:cNvCxnSpPr>
            <a:cxnSpLocks/>
          </p:cNvCxnSpPr>
          <p:nvPr/>
        </p:nvCxnSpPr>
        <p:spPr>
          <a:xfrm>
            <a:off x="5861304" y="2571750"/>
            <a:ext cx="0" cy="983218"/>
          </a:xfrm>
          <a:prstGeom prst="line">
            <a:avLst/>
          </a:prstGeom>
          <a:ln w="285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91095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2677F-1AA2-6437-9DB7-82F66E663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croquis, diagramme, dessin, Plan&#10;&#10;Le contenu généré par l’IA peut être incorrect.">
            <a:extLst>
              <a:ext uri="{FF2B5EF4-FFF2-40B4-BE49-F238E27FC236}">
                <a16:creationId xmlns:a16="http://schemas.microsoft.com/office/drawing/2014/main" id="{2E204649-2712-117C-4C08-7740A99AE8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30854" y="-1"/>
            <a:ext cx="5530292" cy="685800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F654F80-B5B7-A19A-C478-9552DDB93213}"/>
              </a:ext>
            </a:extLst>
          </p:cNvPr>
          <p:cNvSpPr txBox="1"/>
          <p:nvPr/>
        </p:nvSpPr>
        <p:spPr>
          <a:xfrm>
            <a:off x="210312" y="960120"/>
            <a:ext cx="2962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procède de même pour toutes les autres arêtes.</a:t>
            </a:r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C941CC29-437A-93D1-397E-3BA6883E153C}"/>
              </a:ext>
            </a:extLst>
          </p:cNvPr>
          <p:cNvSpPr/>
          <p:nvPr/>
        </p:nvSpPr>
        <p:spPr>
          <a:xfrm rot="10800000">
            <a:off x="5631180" y="1081736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58621580-66A6-07F6-56B6-4EF32AB12751}"/>
              </a:ext>
            </a:extLst>
          </p:cNvPr>
          <p:cNvCxnSpPr/>
          <p:nvPr/>
        </p:nvCxnSpPr>
        <p:spPr>
          <a:xfrm>
            <a:off x="3834384" y="621792"/>
            <a:ext cx="978408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5224CF73-95A3-65F3-77EA-464DCB651977}"/>
              </a:ext>
            </a:extLst>
          </p:cNvPr>
          <p:cNvCxnSpPr>
            <a:cxnSpLocks/>
          </p:cNvCxnSpPr>
          <p:nvPr/>
        </p:nvCxnSpPr>
        <p:spPr>
          <a:xfrm>
            <a:off x="6248400" y="2561844"/>
            <a:ext cx="15811" cy="1022968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C36B8A83-625C-4695-BD1D-AADCD0CC25EB}"/>
              </a:ext>
            </a:extLst>
          </p:cNvPr>
          <p:cNvCxnSpPr/>
          <p:nvPr/>
        </p:nvCxnSpPr>
        <p:spPr>
          <a:xfrm>
            <a:off x="7490460" y="630936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1F9DB16-466C-0958-55CD-AE9D55A3FC05}"/>
              </a:ext>
            </a:extLst>
          </p:cNvPr>
          <p:cNvCxnSpPr/>
          <p:nvPr/>
        </p:nvCxnSpPr>
        <p:spPr>
          <a:xfrm>
            <a:off x="3834384" y="1244727"/>
            <a:ext cx="978408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6237C6CE-F2B9-1DCB-1AD2-2C8DC8FB9100}"/>
              </a:ext>
            </a:extLst>
          </p:cNvPr>
          <p:cNvCxnSpPr/>
          <p:nvPr/>
        </p:nvCxnSpPr>
        <p:spPr>
          <a:xfrm>
            <a:off x="7499985" y="1213485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89A4C99C-420F-C043-AE84-39639569E007}"/>
              </a:ext>
            </a:extLst>
          </p:cNvPr>
          <p:cNvCxnSpPr>
            <a:cxnSpLocks/>
          </p:cNvCxnSpPr>
          <p:nvPr/>
        </p:nvCxnSpPr>
        <p:spPr>
          <a:xfrm>
            <a:off x="7493850" y="1847236"/>
            <a:ext cx="1000354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9C94362-AFA3-207E-81BF-B7D3B93A95BD}"/>
              </a:ext>
            </a:extLst>
          </p:cNvPr>
          <p:cNvCxnSpPr>
            <a:cxnSpLocks/>
          </p:cNvCxnSpPr>
          <p:nvPr/>
        </p:nvCxnSpPr>
        <p:spPr>
          <a:xfrm>
            <a:off x="6680454" y="2603961"/>
            <a:ext cx="0" cy="901238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407278F-078E-FBD7-5BA7-7D8ECBCED33B}"/>
              </a:ext>
            </a:extLst>
          </p:cNvPr>
          <p:cNvCxnSpPr/>
          <p:nvPr/>
        </p:nvCxnSpPr>
        <p:spPr>
          <a:xfrm>
            <a:off x="3848820" y="1841521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7A954A95-21AB-5B92-90BF-D5857E018931}"/>
              </a:ext>
            </a:extLst>
          </p:cNvPr>
          <p:cNvCxnSpPr>
            <a:cxnSpLocks/>
          </p:cNvCxnSpPr>
          <p:nvPr/>
        </p:nvCxnSpPr>
        <p:spPr>
          <a:xfrm>
            <a:off x="5861304" y="2571750"/>
            <a:ext cx="0" cy="983218"/>
          </a:xfrm>
          <a:prstGeom prst="line">
            <a:avLst/>
          </a:prstGeom>
          <a:ln w="285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BE80725F-0E09-71B3-F91A-1EE50A238AE0}"/>
              </a:ext>
            </a:extLst>
          </p:cNvPr>
          <p:cNvCxnSpPr>
            <a:cxnSpLocks/>
          </p:cNvCxnSpPr>
          <p:nvPr/>
        </p:nvCxnSpPr>
        <p:spPr>
          <a:xfrm>
            <a:off x="7497584" y="1043021"/>
            <a:ext cx="1000354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C1EE274-1032-A894-A826-1E7D018D3D0C}"/>
              </a:ext>
            </a:extLst>
          </p:cNvPr>
          <p:cNvCxnSpPr/>
          <p:nvPr/>
        </p:nvCxnSpPr>
        <p:spPr>
          <a:xfrm>
            <a:off x="3820245" y="1043021"/>
            <a:ext cx="978408" cy="0"/>
          </a:xfrm>
          <a:prstGeom prst="line">
            <a:avLst/>
          </a:prstGeom>
          <a:ln w="285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2062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C8D09-1C14-9CB2-7062-B38654A8A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croquis, diagramme, dessin, Plan&#10;&#10;Le contenu généré par l’IA peut être incorrect.">
            <a:extLst>
              <a:ext uri="{FF2B5EF4-FFF2-40B4-BE49-F238E27FC236}">
                <a16:creationId xmlns:a16="http://schemas.microsoft.com/office/drawing/2014/main" id="{BA92CD4F-AC05-DBDD-FEDE-2E2A501AD2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30854" y="-1"/>
            <a:ext cx="5530292" cy="685800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2B37B5AC-FE9D-38DD-5732-5CE4C2F1D00F}"/>
              </a:ext>
            </a:extLst>
          </p:cNvPr>
          <p:cNvSpPr txBox="1"/>
          <p:nvPr/>
        </p:nvSpPr>
        <p:spPr>
          <a:xfrm>
            <a:off x="210312" y="960120"/>
            <a:ext cx="2962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procède de même pour toutes les autres arêtes.</a:t>
            </a:r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3099DBBD-0063-F0EE-6D11-41FB04BE9CD7}"/>
              </a:ext>
            </a:extLst>
          </p:cNvPr>
          <p:cNvSpPr/>
          <p:nvPr/>
        </p:nvSpPr>
        <p:spPr>
          <a:xfrm rot="10800000">
            <a:off x="5005121" y="1091261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B4D2EEB0-EEFF-624E-506E-AD670CFF7CAC}"/>
              </a:ext>
            </a:extLst>
          </p:cNvPr>
          <p:cNvCxnSpPr/>
          <p:nvPr/>
        </p:nvCxnSpPr>
        <p:spPr>
          <a:xfrm>
            <a:off x="3834384" y="621792"/>
            <a:ext cx="978408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05C892E1-B6EB-0EC6-C816-DB42ECEDB9FB}"/>
              </a:ext>
            </a:extLst>
          </p:cNvPr>
          <p:cNvCxnSpPr>
            <a:cxnSpLocks/>
          </p:cNvCxnSpPr>
          <p:nvPr/>
        </p:nvCxnSpPr>
        <p:spPr>
          <a:xfrm>
            <a:off x="6248400" y="2561844"/>
            <a:ext cx="15811" cy="1022968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8BB68E64-F0B9-9AA3-59ED-9A2702CF3001}"/>
              </a:ext>
            </a:extLst>
          </p:cNvPr>
          <p:cNvCxnSpPr/>
          <p:nvPr/>
        </p:nvCxnSpPr>
        <p:spPr>
          <a:xfrm>
            <a:off x="7490460" y="630936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1C74FCBC-C3BB-4FBC-B5A1-9B707C87F546}"/>
              </a:ext>
            </a:extLst>
          </p:cNvPr>
          <p:cNvCxnSpPr/>
          <p:nvPr/>
        </p:nvCxnSpPr>
        <p:spPr>
          <a:xfrm>
            <a:off x="3834384" y="1244727"/>
            <a:ext cx="978408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CD3AFC97-6B31-58A1-30D7-8E6AE36AD6AE}"/>
              </a:ext>
            </a:extLst>
          </p:cNvPr>
          <p:cNvCxnSpPr/>
          <p:nvPr/>
        </p:nvCxnSpPr>
        <p:spPr>
          <a:xfrm>
            <a:off x="7499985" y="1213485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82585545-A38D-CF04-5E5F-B1769BC4C67F}"/>
              </a:ext>
            </a:extLst>
          </p:cNvPr>
          <p:cNvCxnSpPr>
            <a:cxnSpLocks/>
          </p:cNvCxnSpPr>
          <p:nvPr/>
        </p:nvCxnSpPr>
        <p:spPr>
          <a:xfrm>
            <a:off x="7493850" y="1847236"/>
            <a:ext cx="1000354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A4483074-1D76-F9B9-5658-08CE296F6D3E}"/>
              </a:ext>
            </a:extLst>
          </p:cNvPr>
          <p:cNvCxnSpPr>
            <a:cxnSpLocks/>
          </p:cNvCxnSpPr>
          <p:nvPr/>
        </p:nvCxnSpPr>
        <p:spPr>
          <a:xfrm>
            <a:off x="6680454" y="2603961"/>
            <a:ext cx="0" cy="901238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58C12149-0A75-2627-3575-B01C60E50460}"/>
              </a:ext>
            </a:extLst>
          </p:cNvPr>
          <p:cNvCxnSpPr/>
          <p:nvPr/>
        </p:nvCxnSpPr>
        <p:spPr>
          <a:xfrm>
            <a:off x="3848820" y="1841521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84DB81C8-C4B5-586F-E741-8B0FC39BC696}"/>
              </a:ext>
            </a:extLst>
          </p:cNvPr>
          <p:cNvCxnSpPr>
            <a:cxnSpLocks/>
          </p:cNvCxnSpPr>
          <p:nvPr/>
        </p:nvCxnSpPr>
        <p:spPr>
          <a:xfrm>
            <a:off x="5861304" y="2571750"/>
            <a:ext cx="0" cy="983218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ACB88ACB-F9BE-966E-BFF7-7E931669F030}"/>
              </a:ext>
            </a:extLst>
          </p:cNvPr>
          <p:cNvCxnSpPr>
            <a:cxnSpLocks/>
          </p:cNvCxnSpPr>
          <p:nvPr/>
        </p:nvCxnSpPr>
        <p:spPr>
          <a:xfrm>
            <a:off x="7497584" y="1043021"/>
            <a:ext cx="1000354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76F3050E-4B2B-1B81-F870-2FB58472D44E}"/>
              </a:ext>
            </a:extLst>
          </p:cNvPr>
          <p:cNvCxnSpPr/>
          <p:nvPr/>
        </p:nvCxnSpPr>
        <p:spPr>
          <a:xfrm>
            <a:off x="3820245" y="1043021"/>
            <a:ext cx="978408" cy="0"/>
          </a:xfrm>
          <a:prstGeom prst="line">
            <a:avLst/>
          </a:prstGeom>
          <a:ln w="285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9C00D1E3-956E-E11D-FCBD-B574278183F9}"/>
              </a:ext>
            </a:extLst>
          </p:cNvPr>
          <p:cNvCxnSpPr>
            <a:cxnSpLocks/>
          </p:cNvCxnSpPr>
          <p:nvPr/>
        </p:nvCxnSpPr>
        <p:spPr>
          <a:xfrm flipV="1">
            <a:off x="5266514" y="2575386"/>
            <a:ext cx="0" cy="1015364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6875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431EB-8EBF-B98C-79B3-1CA02617E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croquis, diagramme, dessin, Plan&#10;&#10;Le contenu généré par l’IA peut être incorrect.">
            <a:extLst>
              <a:ext uri="{FF2B5EF4-FFF2-40B4-BE49-F238E27FC236}">
                <a16:creationId xmlns:a16="http://schemas.microsoft.com/office/drawing/2014/main" id="{2A11C6B9-2015-D8E9-D743-91E3EC983C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30854" y="-1"/>
            <a:ext cx="5530292" cy="685800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8300ADF-B632-CA37-2E96-A58AFE9B446D}"/>
              </a:ext>
            </a:extLst>
          </p:cNvPr>
          <p:cNvSpPr txBox="1"/>
          <p:nvPr/>
        </p:nvSpPr>
        <p:spPr>
          <a:xfrm>
            <a:off x="210312" y="960120"/>
            <a:ext cx="2962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procède de même pour toutes les autres arêtes.</a:t>
            </a:r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CE19DD8D-4D04-AD1F-B05A-D66B6478700D}"/>
              </a:ext>
            </a:extLst>
          </p:cNvPr>
          <p:cNvSpPr/>
          <p:nvPr/>
        </p:nvSpPr>
        <p:spPr>
          <a:xfrm rot="16029026">
            <a:off x="5024171" y="38100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3C28B266-94ED-75EA-CDDE-D04F33732858}"/>
              </a:ext>
            </a:extLst>
          </p:cNvPr>
          <p:cNvCxnSpPr/>
          <p:nvPr/>
        </p:nvCxnSpPr>
        <p:spPr>
          <a:xfrm>
            <a:off x="3834384" y="621792"/>
            <a:ext cx="978408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BE64038F-F911-8EDF-D6AF-F934AB397A1C}"/>
              </a:ext>
            </a:extLst>
          </p:cNvPr>
          <p:cNvCxnSpPr>
            <a:cxnSpLocks/>
          </p:cNvCxnSpPr>
          <p:nvPr/>
        </p:nvCxnSpPr>
        <p:spPr>
          <a:xfrm>
            <a:off x="6248400" y="2561844"/>
            <a:ext cx="15811" cy="1022968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82C47124-F98F-FFE9-C5F6-973B9CE3CDA6}"/>
              </a:ext>
            </a:extLst>
          </p:cNvPr>
          <p:cNvCxnSpPr/>
          <p:nvPr/>
        </p:nvCxnSpPr>
        <p:spPr>
          <a:xfrm>
            <a:off x="7490460" y="630936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57EB48B0-196F-DD18-C6FE-0F8AEC70149E}"/>
              </a:ext>
            </a:extLst>
          </p:cNvPr>
          <p:cNvCxnSpPr/>
          <p:nvPr/>
        </p:nvCxnSpPr>
        <p:spPr>
          <a:xfrm>
            <a:off x="3834384" y="1244727"/>
            <a:ext cx="978408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0DF19E1C-590B-C693-9AAC-F6F2F93BDE96}"/>
              </a:ext>
            </a:extLst>
          </p:cNvPr>
          <p:cNvCxnSpPr/>
          <p:nvPr/>
        </p:nvCxnSpPr>
        <p:spPr>
          <a:xfrm>
            <a:off x="7499985" y="1213485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F381A482-8821-1852-38E1-32698A121364}"/>
              </a:ext>
            </a:extLst>
          </p:cNvPr>
          <p:cNvCxnSpPr>
            <a:cxnSpLocks/>
          </p:cNvCxnSpPr>
          <p:nvPr/>
        </p:nvCxnSpPr>
        <p:spPr>
          <a:xfrm>
            <a:off x="7493850" y="1847236"/>
            <a:ext cx="1000354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983B7ABE-9A5D-8CD7-7E9C-A2E670D7518F}"/>
              </a:ext>
            </a:extLst>
          </p:cNvPr>
          <p:cNvCxnSpPr>
            <a:cxnSpLocks/>
          </p:cNvCxnSpPr>
          <p:nvPr/>
        </p:nvCxnSpPr>
        <p:spPr>
          <a:xfrm>
            <a:off x="6680454" y="2603961"/>
            <a:ext cx="0" cy="901238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95F01F8-CCC0-B8E2-53BF-1E75364DA5D9}"/>
              </a:ext>
            </a:extLst>
          </p:cNvPr>
          <p:cNvCxnSpPr/>
          <p:nvPr/>
        </p:nvCxnSpPr>
        <p:spPr>
          <a:xfrm>
            <a:off x="3848820" y="1841521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4EC9CFB4-7710-2410-E46D-1C9DD9CB247C}"/>
              </a:ext>
            </a:extLst>
          </p:cNvPr>
          <p:cNvCxnSpPr>
            <a:cxnSpLocks/>
          </p:cNvCxnSpPr>
          <p:nvPr/>
        </p:nvCxnSpPr>
        <p:spPr>
          <a:xfrm>
            <a:off x="5861304" y="2571750"/>
            <a:ext cx="0" cy="983218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62E7A5A8-40FA-5834-7F55-57B5214FEABD}"/>
              </a:ext>
            </a:extLst>
          </p:cNvPr>
          <p:cNvCxnSpPr>
            <a:cxnSpLocks/>
          </p:cNvCxnSpPr>
          <p:nvPr/>
        </p:nvCxnSpPr>
        <p:spPr>
          <a:xfrm>
            <a:off x="7497584" y="1043021"/>
            <a:ext cx="1000354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6FBD7A69-D4CD-D80A-D0CF-BB82A860F899}"/>
              </a:ext>
            </a:extLst>
          </p:cNvPr>
          <p:cNvCxnSpPr/>
          <p:nvPr/>
        </p:nvCxnSpPr>
        <p:spPr>
          <a:xfrm>
            <a:off x="3820245" y="1043021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6CCCF832-FBE0-5769-AB8E-FEFD2BC9C4B4}"/>
              </a:ext>
            </a:extLst>
          </p:cNvPr>
          <p:cNvCxnSpPr>
            <a:cxnSpLocks/>
          </p:cNvCxnSpPr>
          <p:nvPr/>
        </p:nvCxnSpPr>
        <p:spPr>
          <a:xfrm flipV="1">
            <a:off x="5266514" y="2575386"/>
            <a:ext cx="0" cy="1015364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01096A3A-804F-3856-D3BE-44CC04DAC2AC}"/>
              </a:ext>
            </a:extLst>
          </p:cNvPr>
          <p:cNvCxnSpPr>
            <a:cxnSpLocks/>
          </p:cNvCxnSpPr>
          <p:nvPr/>
        </p:nvCxnSpPr>
        <p:spPr>
          <a:xfrm>
            <a:off x="7468514" y="230050"/>
            <a:ext cx="1000354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AFD503D6-8CDE-1A17-76F6-6C3351C1F46B}"/>
              </a:ext>
            </a:extLst>
          </p:cNvPr>
          <p:cNvCxnSpPr>
            <a:cxnSpLocks/>
          </p:cNvCxnSpPr>
          <p:nvPr/>
        </p:nvCxnSpPr>
        <p:spPr>
          <a:xfrm>
            <a:off x="3798299" y="250550"/>
            <a:ext cx="1000354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96141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68DA7-A46A-D005-0129-BD534BB92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croquis, diagramme, dessin, Plan&#10;&#10;Le contenu généré par l’IA peut être incorrect.">
            <a:extLst>
              <a:ext uri="{FF2B5EF4-FFF2-40B4-BE49-F238E27FC236}">
                <a16:creationId xmlns:a16="http://schemas.microsoft.com/office/drawing/2014/main" id="{00AC4E7C-0D8F-7784-CAAD-BFF355E7AA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30854" y="-1"/>
            <a:ext cx="5530292" cy="685800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64D5A73E-196A-1EC2-A982-EFDC2CF5358F}"/>
              </a:ext>
            </a:extLst>
          </p:cNvPr>
          <p:cNvSpPr txBox="1"/>
          <p:nvPr/>
        </p:nvSpPr>
        <p:spPr>
          <a:xfrm>
            <a:off x="210312" y="960120"/>
            <a:ext cx="2962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procède de même pour toutes les autres arêtes.</a:t>
            </a:r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7BF58312-1785-91DA-2685-3ED33BFE8711}"/>
              </a:ext>
            </a:extLst>
          </p:cNvPr>
          <p:cNvSpPr/>
          <p:nvPr/>
        </p:nvSpPr>
        <p:spPr>
          <a:xfrm>
            <a:off x="6357671" y="342900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062B4E3F-B1D3-CE8D-06B1-CFC50E729BE1}"/>
              </a:ext>
            </a:extLst>
          </p:cNvPr>
          <p:cNvCxnSpPr/>
          <p:nvPr/>
        </p:nvCxnSpPr>
        <p:spPr>
          <a:xfrm>
            <a:off x="3834384" y="621792"/>
            <a:ext cx="978408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53E6289A-67B7-6C0E-1C3F-010BC035A223}"/>
              </a:ext>
            </a:extLst>
          </p:cNvPr>
          <p:cNvCxnSpPr>
            <a:cxnSpLocks/>
          </p:cNvCxnSpPr>
          <p:nvPr/>
        </p:nvCxnSpPr>
        <p:spPr>
          <a:xfrm>
            <a:off x="6248400" y="2561844"/>
            <a:ext cx="15811" cy="102296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219EFEB5-1805-505A-4FF0-CFCF2669661B}"/>
              </a:ext>
            </a:extLst>
          </p:cNvPr>
          <p:cNvCxnSpPr/>
          <p:nvPr/>
        </p:nvCxnSpPr>
        <p:spPr>
          <a:xfrm>
            <a:off x="7490460" y="630936"/>
            <a:ext cx="978408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BD579243-76D3-052F-3BA7-65BA93628EEE}"/>
              </a:ext>
            </a:extLst>
          </p:cNvPr>
          <p:cNvCxnSpPr/>
          <p:nvPr/>
        </p:nvCxnSpPr>
        <p:spPr>
          <a:xfrm>
            <a:off x="3834384" y="1244727"/>
            <a:ext cx="978408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FBF45228-5EC4-5141-5362-445572C27342}"/>
              </a:ext>
            </a:extLst>
          </p:cNvPr>
          <p:cNvCxnSpPr/>
          <p:nvPr/>
        </p:nvCxnSpPr>
        <p:spPr>
          <a:xfrm>
            <a:off x="7499985" y="1213485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9D2795BE-E43E-D164-8470-A2C0CFD31DA7}"/>
              </a:ext>
            </a:extLst>
          </p:cNvPr>
          <p:cNvCxnSpPr>
            <a:cxnSpLocks/>
          </p:cNvCxnSpPr>
          <p:nvPr/>
        </p:nvCxnSpPr>
        <p:spPr>
          <a:xfrm>
            <a:off x="7493850" y="1847236"/>
            <a:ext cx="1000354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5EC57D06-3156-A8D4-7AC7-4B264BC561C8}"/>
              </a:ext>
            </a:extLst>
          </p:cNvPr>
          <p:cNvCxnSpPr>
            <a:cxnSpLocks/>
          </p:cNvCxnSpPr>
          <p:nvPr/>
        </p:nvCxnSpPr>
        <p:spPr>
          <a:xfrm>
            <a:off x="6680454" y="2603961"/>
            <a:ext cx="0" cy="901238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46ED7692-1105-AA8F-D627-4A3AAC71287B}"/>
              </a:ext>
            </a:extLst>
          </p:cNvPr>
          <p:cNvCxnSpPr/>
          <p:nvPr/>
        </p:nvCxnSpPr>
        <p:spPr>
          <a:xfrm>
            <a:off x="3848820" y="1841521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FF74B1B1-18CA-D3DD-B0B4-64AEF0A5D4A8}"/>
              </a:ext>
            </a:extLst>
          </p:cNvPr>
          <p:cNvCxnSpPr>
            <a:cxnSpLocks/>
          </p:cNvCxnSpPr>
          <p:nvPr/>
        </p:nvCxnSpPr>
        <p:spPr>
          <a:xfrm>
            <a:off x="5861304" y="2571750"/>
            <a:ext cx="0" cy="983218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A28B0717-5B5D-357F-20F8-0F5830928E4F}"/>
              </a:ext>
            </a:extLst>
          </p:cNvPr>
          <p:cNvCxnSpPr>
            <a:cxnSpLocks/>
          </p:cNvCxnSpPr>
          <p:nvPr/>
        </p:nvCxnSpPr>
        <p:spPr>
          <a:xfrm>
            <a:off x="7497584" y="1043021"/>
            <a:ext cx="1000354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DD4CC0FA-A4CE-824F-7BCB-454FD5B9FF90}"/>
              </a:ext>
            </a:extLst>
          </p:cNvPr>
          <p:cNvCxnSpPr/>
          <p:nvPr/>
        </p:nvCxnSpPr>
        <p:spPr>
          <a:xfrm>
            <a:off x="3820245" y="1043021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CE3D39B3-FA6F-D74D-034C-3905EB75912F}"/>
              </a:ext>
            </a:extLst>
          </p:cNvPr>
          <p:cNvCxnSpPr>
            <a:cxnSpLocks/>
          </p:cNvCxnSpPr>
          <p:nvPr/>
        </p:nvCxnSpPr>
        <p:spPr>
          <a:xfrm>
            <a:off x="3798299" y="621792"/>
            <a:ext cx="100035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0095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FBB6C-B9B4-CA7B-7B7B-07D0CA843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63E38F31-28C4-692C-3E27-F3E34A611062}"/>
              </a:ext>
            </a:extLst>
          </p:cNvPr>
          <p:cNvSpPr txBox="1"/>
          <p:nvPr/>
        </p:nvSpPr>
        <p:spPr>
          <a:xfrm>
            <a:off x="210312" y="960120"/>
            <a:ext cx="16946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Pour esquisser un rectangle capable, on utilise la droite à 45° pour projeter l’arête en bas de la vue dessus.</a:t>
            </a:r>
          </a:p>
          <a:p>
            <a:endParaRPr lang="fr-FR" dirty="0"/>
          </a:p>
        </p:txBody>
      </p:sp>
      <p:pic>
        <p:nvPicPr>
          <p:cNvPr id="16" name="Image 15" descr="Une image contenant croquis, dessin, diagramme, Dessin technique&#10;&#10;Le contenu généré par l’IA peut être incorrect.">
            <a:extLst>
              <a:ext uri="{FF2B5EF4-FFF2-40B4-BE49-F238E27FC236}">
                <a16:creationId xmlns:a16="http://schemas.microsoft.com/office/drawing/2014/main" id="{80A5CE49-B4AE-D4B5-BD13-784FA545F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16523" y="722926"/>
            <a:ext cx="7812344" cy="5620720"/>
          </a:xfrm>
          <a:prstGeom prst="rect">
            <a:avLst/>
          </a:prstGeom>
        </p:spPr>
      </p:pic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E4D2A738-C457-1971-1E0F-7AF708A7874A}"/>
              </a:ext>
            </a:extLst>
          </p:cNvPr>
          <p:cNvSpPr/>
          <p:nvPr/>
        </p:nvSpPr>
        <p:spPr>
          <a:xfrm rot="11524819">
            <a:off x="4017472" y="4232813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8AE7316-E172-6720-8A6D-18ECD3BB72A7}"/>
              </a:ext>
            </a:extLst>
          </p:cNvPr>
          <p:cNvCxnSpPr>
            <a:cxnSpLocks/>
          </p:cNvCxnSpPr>
          <p:nvPr/>
        </p:nvCxnSpPr>
        <p:spPr>
          <a:xfrm>
            <a:off x="9555212" y="722926"/>
            <a:ext cx="54560" cy="353002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428A5C7E-B6B4-8477-5327-C2ED2277D278}"/>
              </a:ext>
            </a:extLst>
          </p:cNvPr>
          <p:cNvCxnSpPr>
            <a:cxnSpLocks/>
          </p:cNvCxnSpPr>
          <p:nvPr/>
        </p:nvCxnSpPr>
        <p:spPr>
          <a:xfrm>
            <a:off x="7230313" y="4214846"/>
            <a:ext cx="2609012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510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C4C79-D3D9-020E-291B-6B1626870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DFA02A0A-E8E5-078D-22CA-5571CE7E050B}"/>
              </a:ext>
            </a:extLst>
          </p:cNvPr>
          <p:cNvSpPr txBox="1"/>
          <p:nvPr/>
        </p:nvSpPr>
        <p:spPr>
          <a:xfrm>
            <a:off x="210312" y="960120"/>
            <a:ext cx="169468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Pour esquisser un rectangle capable, on utilise la droite à 45° pour projeter l’arête en bas de la vue dessus.</a:t>
            </a:r>
          </a:p>
          <a:p>
            <a:endParaRPr lang="fr-FR" dirty="0"/>
          </a:p>
          <a:p>
            <a:r>
              <a:rPr lang="fr-FR" dirty="0"/>
              <a:t>On prolonge aussi l’arête supérieure de la vue de face.</a:t>
            </a:r>
          </a:p>
          <a:p>
            <a:endParaRPr lang="fr-FR" dirty="0"/>
          </a:p>
        </p:txBody>
      </p:sp>
      <p:pic>
        <p:nvPicPr>
          <p:cNvPr id="16" name="Image 15" descr="Une image contenant croquis, dessin, diagramme, Dessin technique&#10;&#10;Le contenu généré par l’IA peut être incorrect.">
            <a:extLst>
              <a:ext uri="{FF2B5EF4-FFF2-40B4-BE49-F238E27FC236}">
                <a16:creationId xmlns:a16="http://schemas.microsoft.com/office/drawing/2014/main" id="{52ED7431-8415-946C-2EBA-D0B116521E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16523" y="722926"/>
            <a:ext cx="7812344" cy="5620720"/>
          </a:xfrm>
          <a:prstGeom prst="rect">
            <a:avLst/>
          </a:prstGeom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F77770BC-24EA-68CF-EBCC-0323C7703CC2}"/>
              </a:ext>
            </a:extLst>
          </p:cNvPr>
          <p:cNvCxnSpPr>
            <a:cxnSpLocks/>
          </p:cNvCxnSpPr>
          <p:nvPr/>
        </p:nvCxnSpPr>
        <p:spPr>
          <a:xfrm>
            <a:off x="9555212" y="722926"/>
            <a:ext cx="54560" cy="353002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BEE141F6-3C89-1AC0-0157-E0F768D2EC8C}"/>
              </a:ext>
            </a:extLst>
          </p:cNvPr>
          <p:cNvCxnSpPr>
            <a:cxnSpLocks/>
          </p:cNvCxnSpPr>
          <p:nvPr/>
        </p:nvCxnSpPr>
        <p:spPr>
          <a:xfrm>
            <a:off x="7230313" y="4214846"/>
            <a:ext cx="2609012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97FA8088-CD17-877F-0D5A-19A7E56D1BEE}"/>
              </a:ext>
            </a:extLst>
          </p:cNvPr>
          <p:cNvCxnSpPr>
            <a:cxnSpLocks/>
          </p:cNvCxnSpPr>
          <p:nvPr/>
        </p:nvCxnSpPr>
        <p:spPr>
          <a:xfrm>
            <a:off x="7182688" y="857034"/>
            <a:ext cx="2609012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riangle rectangle 3">
            <a:extLst>
              <a:ext uri="{FF2B5EF4-FFF2-40B4-BE49-F238E27FC236}">
                <a16:creationId xmlns:a16="http://schemas.microsoft.com/office/drawing/2014/main" id="{5C75AFA2-41F1-D342-95CA-1E3CAFCA068D}"/>
              </a:ext>
            </a:extLst>
          </p:cNvPr>
          <p:cNvSpPr/>
          <p:nvPr/>
        </p:nvSpPr>
        <p:spPr>
          <a:xfrm rot="16015789">
            <a:off x="3289372" y="659882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0516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croquis, diagramme, dessin, Plan&#10;&#10;Le contenu généré par l’IA peut être incorrect.">
            <a:extLst>
              <a:ext uri="{FF2B5EF4-FFF2-40B4-BE49-F238E27FC236}">
                <a16:creationId xmlns:a16="http://schemas.microsoft.com/office/drawing/2014/main" id="{8D85AA7A-7C99-86FB-A4C4-1B62DBE3FB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30854" y="-1"/>
            <a:ext cx="5530292" cy="685800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81457D31-AE3E-7AE0-046B-4FFC2D56EC6C}"/>
              </a:ext>
            </a:extLst>
          </p:cNvPr>
          <p:cNvSpPr txBox="1"/>
          <p:nvPr/>
        </p:nvSpPr>
        <p:spPr>
          <a:xfrm>
            <a:off x="210312" y="960120"/>
            <a:ext cx="29626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Cet exercice est très facile, il suffit de faire le tour des arêtes de la vue de face et de les reporter sur les autres vues.</a:t>
            </a:r>
          </a:p>
          <a:p>
            <a:endParaRPr lang="fr-FR" dirty="0"/>
          </a:p>
          <a:p>
            <a:r>
              <a:rPr lang="fr-FR" dirty="0"/>
              <a:t>Exemple, l’arête qui est en contact avec ce repère</a:t>
            </a:r>
          </a:p>
          <a:p>
            <a:r>
              <a:rPr lang="fr-FR" dirty="0"/>
              <a:t>est déjà tracée à droite et à gauche car elle délimite la matière. </a:t>
            </a:r>
          </a:p>
          <a:p>
            <a:endParaRPr lang="fr-FR" dirty="0"/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4D31299E-1A06-5EBC-163D-FC0D69422212}"/>
              </a:ext>
            </a:extLst>
          </p:cNvPr>
          <p:cNvSpPr/>
          <p:nvPr/>
        </p:nvSpPr>
        <p:spPr>
          <a:xfrm>
            <a:off x="6263640" y="32004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iangle rectangle 7">
            <a:extLst>
              <a:ext uri="{FF2B5EF4-FFF2-40B4-BE49-F238E27FC236}">
                <a16:creationId xmlns:a16="http://schemas.microsoft.com/office/drawing/2014/main" id="{2B7504B2-0F0F-501A-252F-6D2ED205C194}"/>
              </a:ext>
            </a:extLst>
          </p:cNvPr>
          <p:cNvSpPr/>
          <p:nvPr/>
        </p:nvSpPr>
        <p:spPr>
          <a:xfrm>
            <a:off x="2685288" y="2973324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21C91714-1C11-5222-86BF-D0976297D5F7}"/>
              </a:ext>
            </a:extLst>
          </p:cNvPr>
          <p:cNvCxnSpPr/>
          <p:nvPr/>
        </p:nvCxnSpPr>
        <p:spPr>
          <a:xfrm>
            <a:off x="3813048" y="242316"/>
            <a:ext cx="978408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A8A3549B-64B7-97AB-7234-3BDD0C51F6A3}"/>
              </a:ext>
            </a:extLst>
          </p:cNvPr>
          <p:cNvCxnSpPr/>
          <p:nvPr/>
        </p:nvCxnSpPr>
        <p:spPr>
          <a:xfrm>
            <a:off x="7485888" y="224028"/>
            <a:ext cx="978408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567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19818-A9EA-41F6-6369-32E5A049A2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A5FA39A2-0902-B7A0-3F81-766E35DED70F}"/>
              </a:ext>
            </a:extLst>
          </p:cNvPr>
          <p:cNvSpPr txBox="1"/>
          <p:nvPr/>
        </p:nvSpPr>
        <p:spPr>
          <a:xfrm>
            <a:off x="210312" y="960120"/>
            <a:ext cx="16946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Pour esquisser un rectangle capable, on utilise la droite à 45° pour projeter l’arête en bas de la vue dessus.</a:t>
            </a:r>
          </a:p>
          <a:p>
            <a:endParaRPr lang="fr-FR" dirty="0"/>
          </a:p>
          <a:p>
            <a:r>
              <a:rPr lang="fr-FR" dirty="0"/>
              <a:t>On prolonge aussi l’arête supérieure de la vue de face.</a:t>
            </a:r>
          </a:p>
          <a:p>
            <a:endParaRPr lang="fr-FR" dirty="0"/>
          </a:p>
          <a:p>
            <a:r>
              <a:rPr lang="fr-FR" dirty="0"/>
              <a:t>On obtient les limites de la matière pour la vue de gauche.</a:t>
            </a:r>
          </a:p>
        </p:txBody>
      </p:sp>
      <p:pic>
        <p:nvPicPr>
          <p:cNvPr id="16" name="Image 15" descr="Une image contenant croquis, dessin, diagramme, Dessin technique&#10;&#10;Le contenu généré par l’IA peut être incorrect.">
            <a:extLst>
              <a:ext uri="{FF2B5EF4-FFF2-40B4-BE49-F238E27FC236}">
                <a16:creationId xmlns:a16="http://schemas.microsoft.com/office/drawing/2014/main" id="{F9CF72BB-7BC7-9C14-72EE-455300AEED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16523" y="722926"/>
            <a:ext cx="7812344" cy="5620720"/>
          </a:xfrm>
          <a:prstGeom prst="rect">
            <a:avLst/>
          </a:prstGeom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93EDE667-E819-CB41-16DC-530CB3B52823}"/>
              </a:ext>
            </a:extLst>
          </p:cNvPr>
          <p:cNvCxnSpPr>
            <a:cxnSpLocks/>
          </p:cNvCxnSpPr>
          <p:nvPr/>
        </p:nvCxnSpPr>
        <p:spPr>
          <a:xfrm flipH="1">
            <a:off x="9555212" y="857034"/>
            <a:ext cx="2073" cy="130041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59B18143-1535-D897-FE47-78C4DD2E976C}"/>
              </a:ext>
            </a:extLst>
          </p:cNvPr>
          <p:cNvCxnSpPr>
            <a:cxnSpLocks/>
          </p:cNvCxnSpPr>
          <p:nvPr/>
        </p:nvCxnSpPr>
        <p:spPr>
          <a:xfrm>
            <a:off x="7986641" y="857034"/>
            <a:ext cx="1568571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403D93C3-BE44-A7B9-7FEC-0C58799D1D6C}"/>
              </a:ext>
            </a:extLst>
          </p:cNvPr>
          <p:cNvCxnSpPr>
            <a:cxnSpLocks/>
          </p:cNvCxnSpPr>
          <p:nvPr/>
        </p:nvCxnSpPr>
        <p:spPr>
          <a:xfrm>
            <a:off x="7986641" y="2157446"/>
            <a:ext cx="1568571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89DF586F-50D3-6A11-FDF9-9D320C19D0D9}"/>
              </a:ext>
            </a:extLst>
          </p:cNvPr>
          <p:cNvCxnSpPr>
            <a:cxnSpLocks/>
          </p:cNvCxnSpPr>
          <p:nvPr/>
        </p:nvCxnSpPr>
        <p:spPr>
          <a:xfrm>
            <a:off x="7966541" y="857034"/>
            <a:ext cx="20100" cy="130041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0099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720078-DC71-4F2C-A758-166ED2551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F79F275B-7586-C661-FA26-4D36CC1F81A1}"/>
              </a:ext>
            </a:extLst>
          </p:cNvPr>
          <p:cNvSpPr txBox="1"/>
          <p:nvPr/>
        </p:nvSpPr>
        <p:spPr>
          <a:xfrm>
            <a:off x="210312" y="960120"/>
            <a:ext cx="16946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reprend le tour des arêtes de la vue de face.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16" name="Image 15" descr="Une image contenant croquis, dessin, diagramme, Dessin technique&#10;&#10;Le contenu généré par l’IA peut être incorrect.">
            <a:extLst>
              <a:ext uri="{FF2B5EF4-FFF2-40B4-BE49-F238E27FC236}">
                <a16:creationId xmlns:a16="http://schemas.microsoft.com/office/drawing/2014/main" id="{A4EF9E42-F961-CC65-3E18-A821826212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16523" y="722926"/>
            <a:ext cx="7812344" cy="5620720"/>
          </a:xfrm>
          <a:prstGeom prst="rect">
            <a:avLst/>
          </a:prstGeom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0F71BA0F-CA69-4E3C-27DD-0AA207815100}"/>
              </a:ext>
            </a:extLst>
          </p:cNvPr>
          <p:cNvCxnSpPr>
            <a:cxnSpLocks/>
          </p:cNvCxnSpPr>
          <p:nvPr/>
        </p:nvCxnSpPr>
        <p:spPr>
          <a:xfrm flipH="1">
            <a:off x="9555212" y="857034"/>
            <a:ext cx="2073" cy="1300412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52659282-3E8F-BF78-5C4F-970D803673FA}"/>
              </a:ext>
            </a:extLst>
          </p:cNvPr>
          <p:cNvCxnSpPr>
            <a:cxnSpLocks/>
          </p:cNvCxnSpPr>
          <p:nvPr/>
        </p:nvCxnSpPr>
        <p:spPr>
          <a:xfrm>
            <a:off x="7986641" y="857034"/>
            <a:ext cx="1568571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737E6F17-75F5-88AE-B408-2129C404E60E}"/>
              </a:ext>
            </a:extLst>
          </p:cNvPr>
          <p:cNvCxnSpPr>
            <a:cxnSpLocks/>
          </p:cNvCxnSpPr>
          <p:nvPr/>
        </p:nvCxnSpPr>
        <p:spPr>
          <a:xfrm>
            <a:off x="7986641" y="2157446"/>
            <a:ext cx="1568571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DA2ED12E-BE61-E3EF-35A2-DFB82056AAA4}"/>
              </a:ext>
            </a:extLst>
          </p:cNvPr>
          <p:cNvCxnSpPr>
            <a:cxnSpLocks/>
          </p:cNvCxnSpPr>
          <p:nvPr/>
        </p:nvCxnSpPr>
        <p:spPr>
          <a:xfrm>
            <a:off x="7966541" y="857034"/>
            <a:ext cx="20100" cy="1300412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riangle rectangle 1">
            <a:extLst>
              <a:ext uri="{FF2B5EF4-FFF2-40B4-BE49-F238E27FC236}">
                <a16:creationId xmlns:a16="http://schemas.microsoft.com/office/drawing/2014/main" id="{5C5FF123-0233-0E8C-95EB-95603B6C4FAB}"/>
              </a:ext>
            </a:extLst>
          </p:cNvPr>
          <p:cNvSpPr/>
          <p:nvPr/>
        </p:nvSpPr>
        <p:spPr>
          <a:xfrm rot="16015789">
            <a:off x="2538702" y="1411228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4FBFD384-66DE-DE97-D56A-A232D6C949B1}"/>
              </a:ext>
            </a:extLst>
          </p:cNvPr>
          <p:cNvCxnSpPr>
            <a:cxnSpLocks/>
          </p:cNvCxnSpPr>
          <p:nvPr/>
        </p:nvCxnSpPr>
        <p:spPr>
          <a:xfrm>
            <a:off x="2764306" y="1627307"/>
            <a:ext cx="6493994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riangle rectangle 9">
            <a:extLst>
              <a:ext uri="{FF2B5EF4-FFF2-40B4-BE49-F238E27FC236}">
                <a16:creationId xmlns:a16="http://schemas.microsoft.com/office/drawing/2014/main" id="{41767213-0D54-E3FA-8A6D-E65A3BDE7024}"/>
              </a:ext>
            </a:extLst>
          </p:cNvPr>
          <p:cNvSpPr/>
          <p:nvPr/>
        </p:nvSpPr>
        <p:spPr>
          <a:xfrm rot="16015789">
            <a:off x="2538702" y="2792354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rectangle 10">
            <a:extLst>
              <a:ext uri="{FF2B5EF4-FFF2-40B4-BE49-F238E27FC236}">
                <a16:creationId xmlns:a16="http://schemas.microsoft.com/office/drawing/2014/main" id="{1AD8E6C3-E52C-FC13-FEC9-C61B23B9D114}"/>
              </a:ext>
            </a:extLst>
          </p:cNvPr>
          <p:cNvSpPr/>
          <p:nvPr/>
        </p:nvSpPr>
        <p:spPr>
          <a:xfrm rot="10603529">
            <a:off x="2557429" y="3921570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12313E45-405F-9DF0-9322-7CB29651D9CC}"/>
              </a:ext>
            </a:extLst>
          </p:cNvPr>
          <p:cNvCxnSpPr>
            <a:cxnSpLocks/>
          </p:cNvCxnSpPr>
          <p:nvPr/>
        </p:nvCxnSpPr>
        <p:spPr>
          <a:xfrm>
            <a:off x="2792881" y="2987915"/>
            <a:ext cx="5693894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6DCB4A55-0780-012E-5120-FE53DA53F49A}"/>
              </a:ext>
            </a:extLst>
          </p:cNvPr>
          <p:cNvCxnSpPr>
            <a:cxnSpLocks/>
          </p:cNvCxnSpPr>
          <p:nvPr/>
        </p:nvCxnSpPr>
        <p:spPr>
          <a:xfrm>
            <a:off x="2792881" y="3878142"/>
            <a:ext cx="6579719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FC2C995E-2CEC-2A89-45C8-FDB7D5731AB6}"/>
              </a:ext>
            </a:extLst>
          </p:cNvPr>
          <p:cNvCxnSpPr>
            <a:cxnSpLocks/>
          </p:cNvCxnSpPr>
          <p:nvPr/>
        </p:nvCxnSpPr>
        <p:spPr>
          <a:xfrm>
            <a:off x="8353425" y="857034"/>
            <a:ext cx="0" cy="222906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23A63C6F-6F07-B452-413E-F9A0ED29CF99}"/>
              </a:ext>
            </a:extLst>
          </p:cNvPr>
          <p:cNvCxnSpPr>
            <a:cxnSpLocks/>
          </p:cNvCxnSpPr>
          <p:nvPr/>
        </p:nvCxnSpPr>
        <p:spPr>
          <a:xfrm>
            <a:off x="9248775" y="857034"/>
            <a:ext cx="0" cy="31605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17C81F02-83A3-16B3-8794-A002F24E36F7}"/>
              </a:ext>
            </a:extLst>
          </p:cNvPr>
          <p:cNvCxnSpPr>
            <a:cxnSpLocks/>
          </p:cNvCxnSpPr>
          <p:nvPr/>
        </p:nvCxnSpPr>
        <p:spPr>
          <a:xfrm>
            <a:off x="2792881" y="1627307"/>
            <a:ext cx="0" cy="222906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25107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FEBFB-9479-0EA4-1835-9F97A27F6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BB47DE37-757B-32A7-B316-1EF23202F206}"/>
              </a:ext>
            </a:extLst>
          </p:cNvPr>
          <p:cNvSpPr txBox="1"/>
          <p:nvPr/>
        </p:nvSpPr>
        <p:spPr>
          <a:xfrm>
            <a:off x="210312" y="960120"/>
            <a:ext cx="16946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reprend le tour des arêtes de la vue de face.</a:t>
            </a:r>
          </a:p>
          <a:p>
            <a:endParaRPr lang="fr-FR" dirty="0"/>
          </a:p>
        </p:txBody>
      </p:sp>
      <p:pic>
        <p:nvPicPr>
          <p:cNvPr id="16" name="Image 15" descr="Une image contenant croquis, dessin, diagramme, Dessin technique&#10;&#10;Le contenu généré par l’IA peut être incorrect.">
            <a:extLst>
              <a:ext uri="{FF2B5EF4-FFF2-40B4-BE49-F238E27FC236}">
                <a16:creationId xmlns:a16="http://schemas.microsoft.com/office/drawing/2014/main" id="{E9B96327-30BD-7641-13DC-E17C56D7B1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16523" y="722926"/>
            <a:ext cx="7812344" cy="5620720"/>
          </a:xfrm>
          <a:prstGeom prst="rect">
            <a:avLst/>
          </a:prstGeom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49623CD-B3CB-EE03-49D3-61D571500582}"/>
              </a:ext>
            </a:extLst>
          </p:cNvPr>
          <p:cNvCxnSpPr>
            <a:cxnSpLocks/>
          </p:cNvCxnSpPr>
          <p:nvPr/>
        </p:nvCxnSpPr>
        <p:spPr>
          <a:xfrm flipH="1">
            <a:off x="9555212" y="857034"/>
            <a:ext cx="2073" cy="1300412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51A2B752-A43D-C710-9BB4-320DB5E1CFF4}"/>
              </a:ext>
            </a:extLst>
          </p:cNvPr>
          <p:cNvCxnSpPr>
            <a:cxnSpLocks/>
          </p:cNvCxnSpPr>
          <p:nvPr/>
        </p:nvCxnSpPr>
        <p:spPr>
          <a:xfrm>
            <a:off x="7986641" y="857034"/>
            <a:ext cx="1568571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767F9E53-B4A9-339F-C344-43C3963E2102}"/>
              </a:ext>
            </a:extLst>
          </p:cNvPr>
          <p:cNvCxnSpPr>
            <a:cxnSpLocks/>
          </p:cNvCxnSpPr>
          <p:nvPr/>
        </p:nvCxnSpPr>
        <p:spPr>
          <a:xfrm>
            <a:off x="7986641" y="2157446"/>
            <a:ext cx="1568571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51885796-CA7C-89E3-698D-80D1668C1E7A}"/>
              </a:ext>
            </a:extLst>
          </p:cNvPr>
          <p:cNvCxnSpPr>
            <a:cxnSpLocks/>
          </p:cNvCxnSpPr>
          <p:nvPr/>
        </p:nvCxnSpPr>
        <p:spPr>
          <a:xfrm>
            <a:off x="7966541" y="857034"/>
            <a:ext cx="20100" cy="1300412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riangle rectangle 1">
            <a:extLst>
              <a:ext uri="{FF2B5EF4-FFF2-40B4-BE49-F238E27FC236}">
                <a16:creationId xmlns:a16="http://schemas.microsoft.com/office/drawing/2014/main" id="{8B638458-C659-204D-3E1D-5DF91F66C744}"/>
              </a:ext>
            </a:extLst>
          </p:cNvPr>
          <p:cNvSpPr/>
          <p:nvPr/>
        </p:nvSpPr>
        <p:spPr>
          <a:xfrm rot="16015789">
            <a:off x="4319876" y="3527792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ADA9C69A-FB0E-EE38-8D88-F0F291156C37}"/>
              </a:ext>
            </a:extLst>
          </p:cNvPr>
          <p:cNvCxnSpPr>
            <a:cxnSpLocks/>
          </p:cNvCxnSpPr>
          <p:nvPr/>
        </p:nvCxnSpPr>
        <p:spPr>
          <a:xfrm>
            <a:off x="8353425" y="1627307"/>
            <a:ext cx="904875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A7805378-3E12-6003-5AA1-BA496434A223}"/>
              </a:ext>
            </a:extLst>
          </p:cNvPr>
          <p:cNvCxnSpPr>
            <a:cxnSpLocks/>
          </p:cNvCxnSpPr>
          <p:nvPr/>
        </p:nvCxnSpPr>
        <p:spPr>
          <a:xfrm>
            <a:off x="8353425" y="857034"/>
            <a:ext cx="0" cy="1300412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703BE735-AEFB-F6B7-31A6-1279060D5295}"/>
              </a:ext>
            </a:extLst>
          </p:cNvPr>
          <p:cNvCxnSpPr>
            <a:cxnSpLocks/>
          </p:cNvCxnSpPr>
          <p:nvPr/>
        </p:nvCxnSpPr>
        <p:spPr>
          <a:xfrm>
            <a:off x="9248775" y="857034"/>
            <a:ext cx="0" cy="1300412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3F733A17-22DE-E8A1-F452-1A7AC793BE5F}"/>
              </a:ext>
            </a:extLst>
          </p:cNvPr>
          <p:cNvCxnSpPr>
            <a:cxnSpLocks/>
          </p:cNvCxnSpPr>
          <p:nvPr/>
        </p:nvCxnSpPr>
        <p:spPr>
          <a:xfrm>
            <a:off x="3516781" y="3000375"/>
            <a:ext cx="0" cy="881096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1B7A9B9-1D70-7469-5D26-015B10CAB988}"/>
              </a:ext>
            </a:extLst>
          </p:cNvPr>
          <p:cNvCxnSpPr>
            <a:cxnSpLocks/>
          </p:cNvCxnSpPr>
          <p:nvPr/>
        </p:nvCxnSpPr>
        <p:spPr>
          <a:xfrm>
            <a:off x="4648200" y="894182"/>
            <a:ext cx="0" cy="1263264"/>
          </a:xfrm>
          <a:prstGeom prst="line">
            <a:avLst/>
          </a:prstGeom>
          <a:ln w="285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CC9064A9-F395-B917-74D8-3378BC7F1883}"/>
              </a:ext>
            </a:extLst>
          </p:cNvPr>
          <p:cNvCxnSpPr>
            <a:cxnSpLocks/>
          </p:cNvCxnSpPr>
          <p:nvPr/>
        </p:nvCxnSpPr>
        <p:spPr>
          <a:xfrm>
            <a:off x="5020748" y="3783438"/>
            <a:ext cx="4228027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841A838E-ED9E-12B2-32AD-ACFD8A281160}"/>
              </a:ext>
            </a:extLst>
          </p:cNvPr>
          <p:cNvCxnSpPr>
            <a:cxnSpLocks/>
          </p:cNvCxnSpPr>
          <p:nvPr/>
        </p:nvCxnSpPr>
        <p:spPr>
          <a:xfrm>
            <a:off x="5020748" y="3069063"/>
            <a:ext cx="3523177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BB9680A5-EF60-2630-A96A-D0A8F844C63D}"/>
              </a:ext>
            </a:extLst>
          </p:cNvPr>
          <p:cNvCxnSpPr>
            <a:cxnSpLocks/>
          </p:cNvCxnSpPr>
          <p:nvPr/>
        </p:nvCxnSpPr>
        <p:spPr>
          <a:xfrm>
            <a:off x="8448675" y="2157446"/>
            <a:ext cx="0" cy="99734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B3279956-0720-79FC-BAE6-8CE80EE3DE1A}"/>
              </a:ext>
            </a:extLst>
          </p:cNvPr>
          <p:cNvCxnSpPr>
            <a:cxnSpLocks/>
          </p:cNvCxnSpPr>
          <p:nvPr/>
        </p:nvCxnSpPr>
        <p:spPr>
          <a:xfrm>
            <a:off x="9153525" y="2157446"/>
            <a:ext cx="0" cy="1770225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65940B99-E629-2E62-05C0-67878CEFB70D}"/>
              </a:ext>
            </a:extLst>
          </p:cNvPr>
          <p:cNvCxnSpPr>
            <a:cxnSpLocks/>
          </p:cNvCxnSpPr>
          <p:nvPr/>
        </p:nvCxnSpPr>
        <p:spPr>
          <a:xfrm>
            <a:off x="8448675" y="884657"/>
            <a:ext cx="0" cy="1263264"/>
          </a:xfrm>
          <a:prstGeom prst="line">
            <a:avLst/>
          </a:prstGeom>
          <a:ln w="285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71615353-F5E7-2033-71E9-203857325EAA}"/>
              </a:ext>
            </a:extLst>
          </p:cNvPr>
          <p:cNvCxnSpPr>
            <a:cxnSpLocks/>
          </p:cNvCxnSpPr>
          <p:nvPr/>
        </p:nvCxnSpPr>
        <p:spPr>
          <a:xfrm>
            <a:off x="9153525" y="865607"/>
            <a:ext cx="0" cy="1263264"/>
          </a:xfrm>
          <a:prstGeom prst="line">
            <a:avLst/>
          </a:prstGeom>
          <a:ln w="285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DCFABA7F-D274-A325-094D-16B2EC9049FB}"/>
              </a:ext>
            </a:extLst>
          </p:cNvPr>
          <p:cNvCxnSpPr>
            <a:cxnSpLocks/>
          </p:cNvCxnSpPr>
          <p:nvPr/>
        </p:nvCxnSpPr>
        <p:spPr>
          <a:xfrm>
            <a:off x="4992173" y="2157446"/>
            <a:ext cx="0" cy="99734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1AEBAFD0-5A99-10F5-56A0-677E00046784}"/>
              </a:ext>
            </a:extLst>
          </p:cNvPr>
          <p:cNvCxnSpPr>
            <a:cxnSpLocks/>
          </p:cNvCxnSpPr>
          <p:nvPr/>
        </p:nvCxnSpPr>
        <p:spPr>
          <a:xfrm>
            <a:off x="4983721" y="722926"/>
            <a:ext cx="0" cy="1714522"/>
          </a:xfrm>
          <a:prstGeom prst="line">
            <a:avLst/>
          </a:prstGeom>
          <a:ln w="28575">
            <a:solidFill>
              <a:schemeClr val="accent1"/>
            </a:solidFill>
            <a:prstDash val="lg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87492C12-1DD2-CB58-58AD-9DF47A4D82CC}"/>
              </a:ext>
            </a:extLst>
          </p:cNvPr>
          <p:cNvCxnSpPr>
            <a:cxnSpLocks/>
          </p:cNvCxnSpPr>
          <p:nvPr/>
        </p:nvCxnSpPr>
        <p:spPr>
          <a:xfrm>
            <a:off x="8784196" y="722926"/>
            <a:ext cx="0" cy="1848824"/>
          </a:xfrm>
          <a:prstGeom prst="line">
            <a:avLst/>
          </a:prstGeom>
          <a:ln w="28575">
            <a:solidFill>
              <a:schemeClr val="accent1"/>
            </a:solidFill>
            <a:prstDash val="lg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36143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DB7318-69C7-2831-2C8D-4CB3173BB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5" descr="Une image contenant croquis, dessin, diagramme, Dessin technique&#10;&#10;Le contenu généré par l’IA peut être incorrect.">
            <a:extLst>
              <a:ext uri="{FF2B5EF4-FFF2-40B4-BE49-F238E27FC236}">
                <a16:creationId xmlns:a16="http://schemas.microsoft.com/office/drawing/2014/main" id="{43C635FF-7AAB-5835-0033-5FBA6E370E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16523" y="722926"/>
            <a:ext cx="7812344" cy="5620720"/>
          </a:xfrm>
          <a:prstGeom prst="rect">
            <a:avLst/>
          </a:prstGeom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0E6CECAD-7B2C-C4A2-DA6D-A8F326713824}"/>
              </a:ext>
            </a:extLst>
          </p:cNvPr>
          <p:cNvCxnSpPr>
            <a:cxnSpLocks/>
          </p:cNvCxnSpPr>
          <p:nvPr/>
        </p:nvCxnSpPr>
        <p:spPr>
          <a:xfrm flipH="1">
            <a:off x="9555212" y="857034"/>
            <a:ext cx="2073" cy="1300412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0E48B121-EBBB-7608-4634-E31A70F7E6BC}"/>
              </a:ext>
            </a:extLst>
          </p:cNvPr>
          <p:cNvCxnSpPr>
            <a:cxnSpLocks/>
          </p:cNvCxnSpPr>
          <p:nvPr/>
        </p:nvCxnSpPr>
        <p:spPr>
          <a:xfrm>
            <a:off x="7986641" y="857034"/>
            <a:ext cx="1568571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AEF2EB6A-8935-30F3-C440-C31B516A4AEC}"/>
              </a:ext>
            </a:extLst>
          </p:cNvPr>
          <p:cNvCxnSpPr>
            <a:cxnSpLocks/>
          </p:cNvCxnSpPr>
          <p:nvPr/>
        </p:nvCxnSpPr>
        <p:spPr>
          <a:xfrm>
            <a:off x="7986641" y="2157446"/>
            <a:ext cx="1568571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E00DEDD3-04D9-0A26-5C56-E9A3348CC03B}"/>
              </a:ext>
            </a:extLst>
          </p:cNvPr>
          <p:cNvCxnSpPr>
            <a:cxnSpLocks/>
          </p:cNvCxnSpPr>
          <p:nvPr/>
        </p:nvCxnSpPr>
        <p:spPr>
          <a:xfrm>
            <a:off x="7966541" y="857034"/>
            <a:ext cx="20100" cy="1300412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9FBAE29B-F1FB-E39E-AC4B-90EEA5C7486F}"/>
              </a:ext>
            </a:extLst>
          </p:cNvPr>
          <p:cNvCxnSpPr>
            <a:cxnSpLocks/>
          </p:cNvCxnSpPr>
          <p:nvPr/>
        </p:nvCxnSpPr>
        <p:spPr>
          <a:xfrm>
            <a:off x="8353425" y="1627307"/>
            <a:ext cx="904875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75688A14-7DD7-0D57-8B4B-277391FF20BC}"/>
              </a:ext>
            </a:extLst>
          </p:cNvPr>
          <p:cNvCxnSpPr>
            <a:cxnSpLocks/>
          </p:cNvCxnSpPr>
          <p:nvPr/>
        </p:nvCxnSpPr>
        <p:spPr>
          <a:xfrm>
            <a:off x="8353425" y="857034"/>
            <a:ext cx="0" cy="1300412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540C2EFE-761B-423F-E2C4-7FBEEFE47307}"/>
              </a:ext>
            </a:extLst>
          </p:cNvPr>
          <p:cNvCxnSpPr>
            <a:cxnSpLocks/>
          </p:cNvCxnSpPr>
          <p:nvPr/>
        </p:nvCxnSpPr>
        <p:spPr>
          <a:xfrm>
            <a:off x="9248775" y="857034"/>
            <a:ext cx="0" cy="1300412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CBF8D466-A46B-750E-D129-2285C8806506}"/>
              </a:ext>
            </a:extLst>
          </p:cNvPr>
          <p:cNvCxnSpPr>
            <a:cxnSpLocks/>
          </p:cNvCxnSpPr>
          <p:nvPr/>
        </p:nvCxnSpPr>
        <p:spPr>
          <a:xfrm>
            <a:off x="3516781" y="3000375"/>
            <a:ext cx="0" cy="881096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B61B155-5B4D-3B80-1742-038AC3C33399}"/>
              </a:ext>
            </a:extLst>
          </p:cNvPr>
          <p:cNvCxnSpPr>
            <a:cxnSpLocks/>
          </p:cNvCxnSpPr>
          <p:nvPr/>
        </p:nvCxnSpPr>
        <p:spPr>
          <a:xfrm>
            <a:off x="4648200" y="894182"/>
            <a:ext cx="0" cy="1263264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38D0736B-D3F0-1A29-2792-DC5D7526FAD1}"/>
              </a:ext>
            </a:extLst>
          </p:cNvPr>
          <p:cNvCxnSpPr>
            <a:cxnSpLocks/>
          </p:cNvCxnSpPr>
          <p:nvPr/>
        </p:nvCxnSpPr>
        <p:spPr>
          <a:xfrm>
            <a:off x="8448675" y="884657"/>
            <a:ext cx="0" cy="1263264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E4E4CF4D-FF6F-07EA-DED0-8CBDBD3245DA}"/>
              </a:ext>
            </a:extLst>
          </p:cNvPr>
          <p:cNvCxnSpPr>
            <a:cxnSpLocks/>
          </p:cNvCxnSpPr>
          <p:nvPr/>
        </p:nvCxnSpPr>
        <p:spPr>
          <a:xfrm>
            <a:off x="9153525" y="865607"/>
            <a:ext cx="0" cy="1263264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6425E89B-FF07-6234-6FA5-F4D8F7F17C79}"/>
              </a:ext>
            </a:extLst>
          </p:cNvPr>
          <p:cNvCxnSpPr>
            <a:cxnSpLocks/>
          </p:cNvCxnSpPr>
          <p:nvPr/>
        </p:nvCxnSpPr>
        <p:spPr>
          <a:xfrm>
            <a:off x="4983721" y="722926"/>
            <a:ext cx="0" cy="1714522"/>
          </a:xfrm>
          <a:prstGeom prst="line">
            <a:avLst/>
          </a:prstGeom>
          <a:ln w="9525">
            <a:solidFill>
              <a:srgbClr val="828282"/>
            </a:solidFill>
            <a:prstDash val="lg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8D5BC9B8-AEE1-3FA6-A6C8-D52849DD4D7E}"/>
              </a:ext>
            </a:extLst>
          </p:cNvPr>
          <p:cNvCxnSpPr>
            <a:cxnSpLocks/>
          </p:cNvCxnSpPr>
          <p:nvPr/>
        </p:nvCxnSpPr>
        <p:spPr>
          <a:xfrm>
            <a:off x="8784196" y="722926"/>
            <a:ext cx="0" cy="1848824"/>
          </a:xfrm>
          <a:prstGeom prst="line">
            <a:avLst/>
          </a:prstGeom>
          <a:ln w="9525">
            <a:solidFill>
              <a:srgbClr val="828282"/>
            </a:solidFill>
            <a:prstDash val="lg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91ECDA35-7D73-093D-69E9-42CCD374F449}"/>
              </a:ext>
            </a:extLst>
          </p:cNvPr>
          <p:cNvCxnSpPr>
            <a:cxnSpLocks/>
          </p:cNvCxnSpPr>
          <p:nvPr/>
        </p:nvCxnSpPr>
        <p:spPr>
          <a:xfrm>
            <a:off x="2800350" y="3871946"/>
            <a:ext cx="75453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66391627-0B2D-C084-C453-F9BEFF11B27F}"/>
              </a:ext>
            </a:extLst>
          </p:cNvPr>
          <p:cNvCxnSpPr>
            <a:cxnSpLocks/>
          </p:cNvCxnSpPr>
          <p:nvPr/>
        </p:nvCxnSpPr>
        <p:spPr>
          <a:xfrm flipV="1">
            <a:off x="2790825" y="884657"/>
            <a:ext cx="725956" cy="75697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7AC6D3D0-27CA-0648-AE7E-E5B5576A1F83}"/>
              </a:ext>
            </a:extLst>
          </p:cNvPr>
          <p:cNvCxnSpPr>
            <a:cxnSpLocks/>
          </p:cNvCxnSpPr>
          <p:nvPr/>
        </p:nvCxnSpPr>
        <p:spPr>
          <a:xfrm flipH="1" flipV="1">
            <a:off x="9239251" y="857034"/>
            <a:ext cx="19563" cy="76170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E4EDCF17-C834-654A-3907-FC255C3B753F}"/>
              </a:ext>
            </a:extLst>
          </p:cNvPr>
          <p:cNvCxnSpPr>
            <a:cxnSpLocks/>
          </p:cNvCxnSpPr>
          <p:nvPr/>
        </p:nvCxnSpPr>
        <p:spPr>
          <a:xfrm flipV="1">
            <a:off x="3516781" y="3000375"/>
            <a:ext cx="0" cy="871571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81279A96-C9B0-C093-7BFC-EADB3382FB8B}"/>
              </a:ext>
            </a:extLst>
          </p:cNvPr>
          <p:cNvCxnSpPr>
            <a:cxnSpLocks/>
          </p:cNvCxnSpPr>
          <p:nvPr/>
        </p:nvCxnSpPr>
        <p:spPr>
          <a:xfrm flipH="1">
            <a:off x="8355481" y="857034"/>
            <a:ext cx="893294" cy="8573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0208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3365B3-F23B-1281-A5D1-C9F68AAF2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croquis, diagramme, dessin, Plan&#10;&#10;Le contenu généré par l’IA peut être incorrect.">
            <a:extLst>
              <a:ext uri="{FF2B5EF4-FFF2-40B4-BE49-F238E27FC236}">
                <a16:creationId xmlns:a16="http://schemas.microsoft.com/office/drawing/2014/main" id="{C19BA1A9-1343-4662-5A68-B5F317D8E3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30854" y="-1"/>
            <a:ext cx="5530292" cy="685800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19ED1DC2-9E91-5A09-6D56-D0526A24BF1B}"/>
              </a:ext>
            </a:extLst>
          </p:cNvPr>
          <p:cNvSpPr txBox="1"/>
          <p:nvPr/>
        </p:nvSpPr>
        <p:spPr>
          <a:xfrm>
            <a:off x="210312" y="960120"/>
            <a:ext cx="296265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Cet exercice est très facile, il suffit de faire le tour des arêtes de la vue de face et de les reporter sur les autres vues.</a:t>
            </a:r>
          </a:p>
          <a:p>
            <a:endParaRPr lang="fr-FR" dirty="0"/>
          </a:p>
          <a:p>
            <a:r>
              <a:rPr lang="fr-FR" dirty="0"/>
              <a:t>Exemple, l’arête qui est en contact avec ce repère</a:t>
            </a:r>
          </a:p>
          <a:p>
            <a:r>
              <a:rPr lang="fr-FR" dirty="0"/>
              <a:t>est déjà tracée à droite et à gauche car elle délimite la matière. </a:t>
            </a:r>
          </a:p>
          <a:p>
            <a:endParaRPr lang="fr-FR" dirty="0"/>
          </a:p>
          <a:p>
            <a:r>
              <a:rPr lang="fr-FR" dirty="0"/>
              <a:t>Elle n’est pas représentée sur la vue de dessus qui est en dessous. C’est l’arête qui devait être tracée en rouge.</a:t>
            </a:r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D86662FD-6DF9-54C6-EEC6-1B2C5A78D152}"/>
              </a:ext>
            </a:extLst>
          </p:cNvPr>
          <p:cNvSpPr/>
          <p:nvPr/>
        </p:nvSpPr>
        <p:spPr>
          <a:xfrm>
            <a:off x="6263640" y="32004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iangle rectangle 7">
            <a:extLst>
              <a:ext uri="{FF2B5EF4-FFF2-40B4-BE49-F238E27FC236}">
                <a16:creationId xmlns:a16="http://schemas.microsoft.com/office/drawing/2014/main" id="{1D18B0EE-79E5-1C3F-EE3C-3D62C8854DAE}"/>
              </a:ext>
            </a:extLst>
          </p:cNvPr>
          <p:cNvSpPr/>
          <p:nvPr/>
        </p:nvSpPr>
        <p:spPr>
          <a:xfrm>
            <a:off x="2685288" y="2973324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429CB78-CA25-E856-99FB-2A533C7CC88C}"/>
              </a:ext>
            </a:extLst>
          </p:cNvPr>
          <p:cNvCxnSpPr/>
          <p:nvPr/>
        </p:nvCxnSpPr>
        <p:spPr>
          <a:xfrm>
            <a:off x="3813048" y="242316"/>
            <a:ext cx="978408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B4BDD315-EC2F-8FCD-9106-6CD5AFC5363E}"/>
              </a:ext>
            </a:extLst>
          </p:cNvPr>
          <p:cNvCxnSpPr/>
          <p:nvPr/>
        </p:nvCxnSpPr>
        <p:spPr>
          <a:xfrm>
            <a:off x="7485888" y="224028"/>
            <a:ext cx="978408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C75C9D9A-6243-2465-EE8C-CA63C626AF69}"/>
              </a:ext>
            </a:extLst>
          </p:cNvPr>
          <p:cNvCxnSpPr>
            <a:cxnSpLocks/>
          </p:cNvCxnSpPr>
          <p:nvPr/>
        </p:nvCxnSpPr>
        <p:spPr>
          <a:xfrm>
            <a:off x="6248400" y="2561844"/>
            <a:ext cx="15240" cy="986028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5239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FE14CF-9E68-F87F-9830-F9506B618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croquis, diagramme, dessin, Plan&#10;&#10;Le contenu généré par l’IA peut être incorrect.">
            <a:extLst>
              <a:ext uri="{FF2B5EF4-FFF2-40B4-BE49-F238E27FC236}">
                <a16:creationId xmlns:a16="http://schemas.microsoft.com/office/drawing/2014/main" id="{5D1A28D6-89F7-06A0-6AEB-1BA5CC5971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30854" y="-1"/>
            <a:ext cx="5530292" cy="685800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68C7BAD0-D738-1FB2-9EFF-F966C3966537}"/>
              </a:ext>
            </a:extLst>
          </p:cNvPr>
          <p:cNvSpPr txBox="1"/>
          <p:nvPr/>
        </p:nvSpPr>
        <p:spPr>
          <a:xfrm>
            <a:off x="210312" y="960120"/>
            <a:ext cx="29626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L’arête qui est en contact avec ce repère</a:t>
            </a:r>
          </a:p>
          <a:p>
            <a:r>
              <a:rPr lang="fr-FR" dirty="0"/>
              <a:t>est à tracer sur la vue de droite qui est à gauche en trait plein car on voit l’arête.</a:t>
            </a:r>
          </a:p>
          <a:p>
            <a:endParaRPr lang="fr-FR" dirty="0"/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4C513A28-7506-9F7B-E96D-25D41BBC42B8}"/>
              </a:ext>
            </a:extLst>
          </p:cNvPr>
          <p:cNvSpPr/>
          <p:nvPr/>
        </p:nvSpPr>
        <p:spPr>
          <a:xfrm>
            <a:off x="6281928" y="416052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iangle rectangle 7">
            <a:extLst>
              <a:ext uri="{FF2B5EF4-FFF2-40B4-BE49-F238E27FC236}">
                <a16:creationId xmlns:a16="http://schemas.microsoft.com/office/drawing/2014/main" id="{B9C0BADC-AEE0-8250-9DE1-E2EE921EA78B}"/>
              </a:ext>
            </a:extLst>
          </p:cNvPr>
          <p:cNvSpPr/>
          <p:nvPr/>
        </p:nvSpPr>
        <p:spPr>
          <a:xfrm>
            <a:off x="1807464" y="1309116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02C133AC-1EC4-6ECD-1AF0-E50FC64C55EB}"/>
              </a:ext>
            </a:extLst>
          </p:cNvPr>
          <p:cNvCxnSpPr/>
          <p:nvPr/>
        </p:nvCxnSpPr>
        <p:spPr>
          <a:xfrm>
            <a:off x="3834384" y="621792"/>
            <a:ext cx="978408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200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D7C3C6-1B71-F398-7182-654C90366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croquis, diagramme, dessin, Plan&#10;&#10;Le contenu généré par l’IA peut être incorrect.">
            <a:extLst>
              <a:ext uri="{FF2B5EF4-FFF2-40B4-BE49-F238E27FC236}">
                <a16:creationId xmlns:a16="http://schemas.microsoft.com/office/drawing/2014/main" id="{4AB2EB9A-C820-69C5-2C92-8C908D4AFC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30854" y="-1"/>
            <a:ext cx="5530292" cy="685800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8610E87A-0E2F-5183-943D-3AEC833F7605}"/>
              </a:ext>
            </a:extLst>
          </p:cNvPr>
          <p:cNvSpPr txBox="1"/>
          <p:nvPr/>
        </p:nvSpPr>
        <p:spPr>
          <a:xfrm>
            <a:off x="210312" y="960120"/>
            <a:ext cx="296265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L’arête qui est en contact avec ce repère</a:t>
            </a:r>
          </a:p>
          <a:p>
            <a:r>
              <a:rPr lang="fr-FR" dirty="0"/>
              <a:t>est à tracer sur la vue de droite qui est à gauche en trait plein car on voit l’arête.</a:t>
            </a:r>
          </a:p>
          <a:p>
            <a:endParaRPr lang="fr-FR" dirty="0"/>
          </a:p>
          <a:p>
            <a:r>
              <a:rPr lang="fr-FR" dirty="0"/>
              <a:t>Sur la vue de gauche, qui est à droite, on ne voit pas l’arête, le trait est en pointillé. </a:t>
            </a:r>
          </a:p>
          <a:p>
            <a:endParaRPr lang="fr-FR" dirty="0"/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CD498646-1601-FF4C-3A00-64A86524B4C3}"/>
              </a:ext>
            </a:extLst>
          </p:cNvPr>
          <p:cNvSpPr/>
          <p:nvPr/>
        </p:nvSpPr>
        <p:spPr>
          <a:xfrm>
            <a:off x="6281928" y="416052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iangle rectangle 7">
            <a:extLst>
              <a:ext uri="{FF2B5EF4-FFF2-40B4-BE49-F238E27FC236}">
                <a16:creationId xmlns:a16="http://schemas.microsoft.com/office/drawing/2014/main" id="{AC3B8E94-1CB1-8F4A-572D-3C80ECBAF02F}"/>
              </a:ext>
            </a:extLst>
          </p:cNvPr>
          <p:cNvSpPr/>
          <p:nvPr/>
        </p:nvSpPr>
        <p:spPr>
          <a:xfrm>
            <a:off x="1807464" y="1309116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DBEBBFCA-7702-88F5-1FB4-4D03B5E4D43A}"/>
              </a:ext>
            </a:extLst>
          </p:cNvPr>
          <p:cNvCxnSpPr/>
          <p:nvPr/>
        </p:nvCxnSpPr>
        <p:spPr>
          <a:xfrm>
            <a:off x="3834384" y="621792"/>
            <a:ext cx="978408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795CA9AB-9EAD-25A8-5D56-91D5ECFF21E4}"/>
              </a:ext>
            </a:extLst>
          </p:cNvPr>
          <p:cNvCxnSpPr/>
          <p:nvPr/>
        </p:nvCxnSpPr>
        <p:spPr>
          <a:xfrm>
            <a:off x="7490460" y="630936"/>
            <a:ext cx="978408" cy="0"/>
          </a:xfrm>
          <a:prstGeom prst="line">
            <a:avLst/>
          </a:prstGeom>
          <a:ln w="285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5413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34F9D-7C18-BC71-1D38-4DE76F0AB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croquis, diagramme, dessin, Plan&#10;&#10;Le contenu généré par l’IA peut être incorrect.">
            <a:extLst>
              <a:ext uri="{FF2B5EF4-FFF2-40B4-BE49-F238E27FC236}">
                <a16:creationId xmlns:a16="http://schemas.microsoft.com/office/drawing/2014/main" id="{CE8A942F-AA9E-E4F3-1562-DE7C0C2D6F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30854" y="-1"/>
            <a:ext cx="5530292" cy="685800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9DBA3B10-829C-645D-62B2-2A7908F3E0FA}"/>
              </a:ext>
            </a:extLst>
          </p:cNvPr>
          <p:cNvSpPr txBox="1"/>
          <p:nvPr/>
        </p:nvSpPr>
        <p:spPr>
          <a:xfrm>
            <a:off x="210312" y="960120"/>
            <a:ext cx="29626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L’arête qui est en contact avec ce repère</a:t>
            </a:r>
          </a:p>
          <a:p>
            <a:r>
              <a:rPr lang="fr-FR" dirty="0"/>
              <a:t>est à tracer sur la vue de droite qui est à gauche en trait plein car on voit l’arête.</a:t>
            </a:r>
          </a:p>
          <a:p>
            <a:endParaRPr lang="fr-FR" dirty="0"/>
          </a:p>
          <a:p>
            <a:r>
              <a:rPr lang="fr-FR" dirty="0"/>
              <a:t>Sur la vue de gauche, qui est à droite, on ne voit pas l’arête, le trait est en pointillé. </a:t>
            </a:r>
          </a:p>
          <a:p>
            <a:endParaRPr lang="fr-FR" dirty="0"/>
          </a:p>
          <a:p>
            <a:r>
              <a:rPr lang="fr-FR" dirty="0"/>
              <a:t>Sur la vue de dessus, elle est confondue avec l’arête précédente.</a:t>
            </a:r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499D7CBF-8FA6-FC1E-A9A0-9F4F31B09D77}"/>
              </a:ext>
            </a:extLst>
          </p:cNvPr>
          <p:cNvSpPr/>
          <p:nvPr/>
        </p:nvSpPr>
        <p:spPr>
          <a:xfrm>
            <a:off x="6281928" y="416052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iangle rectangle 7">
            <a:extLst>
              <a:ext uri="{FF2B5EF4-FFF2-40B4-BE49-F238E27FC236}">
                <a16:creationId xmlns:a16="http://schemas.microsoft.com/office/drawing/2014/main" id="{BC93357D-957C-F85F-57C2-DEF7F2984B98}"/>
              </a:ext>
            </a:extLst>
          </p:cNvPr>
          <p:cNvSpPr/>
          <p:nvPr/>
        </p:nvSpPr>
        <p:spPr>
          <a:xfrm>
            <a:off x="1807464" y="1309116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D211AF6-097F-7DFF-56B4-722ED6046786}"/>
              </a:ext>
            </a:extLst>
          </p:cNvPr>
          <p:cNvCxnSpPr/>
          <p:nvPr/>
        </p:nvCxnSpPr>
        <p:spPr>
          <a:xfrm>
            <a:off x="3834384" y="621792"/>
            <a:ext cx="978408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51EE585E-E7BF-9D44-5926-D01AA36BDEA5}"/>
              </a:ext>
            </a:extLst>
          </p:cNvPr>
          <p:cNvCxnSpPr>
            <a:cxnSpLocks/>
          </p:cNvCxnSpPr>
          <p:nvPr/>
        </p:nvCxnSpPr>
        <p:spPr>
          <a:xfrm>
            <a:off x="6248400" y="2561844"/>
            <a:ext cx="15240" cy="986028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FAF71D56-04A6-383B-534B-9407366F12FF}"/>
              </a:ext>
            </a:extLst>
          </p:cNvPr>
          <p:cNvCxnSpPr/>
          <p:nvPr/>
        </p:nvCxnSpPr>
        <p:spPr>
          <a:xfrm>
            <a:off x="7490460" y="630936"/>
            <a:ext cx="978408" cy="0"/>
          </a:xfrm>
          <a:prstGeom prst="line">
            <a:avLst/>
          </a:prstGeom>
          <a:ln w="285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9885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0D3C2-99EA-DE7D-F50D-B59143F98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croquis, diagramme, dessin, Plan&#10;&#10;Le contenu généré par l’IA peut être incorrect.">
            <a:extLst>
              <a:ext uri="{FF2B5EF4-FFF2-40B4-BE49-F238E27FC236}">
                <a16:creationId xmlns:a16="http://schemas.microsoft.com/office/drawing/2014/main" id="{F3B7784F-8723-ED7A-33DA-348C802A74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30854" y="-1"/>
            <a:ext cx="5530292" cy="685800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258F4853-7B79-CE3E-970F-EE6FEFDBFFAE}"/>
              </a:ext>
            </a:extLst>
          </p:cNvPr>
          <p:cNvSpPr txBox="1"/>
          <p:nvPr/>
        </p:nvSpPr>
        <p:spPr>
          <a:xfrm>
            <a:off x="210312" y="960120"/>
            <a:ext cx="296265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L’arête qui est en contact avec ce repère</a:t>
            </a:r>
          </a:p>
          <a:p>
            <a:r>
              <a:rPr lang="fr-FR" dirty="0"/>
              <a:t>est à tracer sur la vue de droite en trait plein, elle est confondue avec l’arête précédente.</a:t>
            </a:r>
          </a:p>
          <a:p>
            <a:endParaRPr lang="fr-FR" dirty="0"/>
          </a:p>
          <a:p>
            <a:r>
              <a:rPr lang="fr-FR" dirty="0"/>
              <a:t>Idem sur la vue de gauche.</a:t>
            </a:r>
          </a:p>
          <a:p>
            <a:endParaRPr lang="fr-FR" dirty="0"/>
          </a:p>
          <a:p>
            <a:r>
              <a:rPr lang="fr-FR" dirty="0"/>
              <a:t>Sur la vue de dessus, elle délimite la matière.</a:t>
            </a:r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125DC990-5570-5445-A6DE-211F82E4C096}"/>
              </a:ext>
            </a:extLst>
          </p:cNvPr>
          <p:cNvSpPr/>
          <p:nvPr/>
        </p:nvSpPr>
        <p:spPr>
          <a:xfrm>
            <a:off x="7086600" y="429768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iangle rectangle 7">
            <a:extLst>
              <a:ext uri="{FF2B5EF4-FFF2-40B4-BE49-F238E27FC236}">
                <a16:creationId xmlns:a16="http://schemas.microsoft.com/office/drawing/2014/main" id="{C25C6485-A0D4-7C99-70FC-D477B6625614}"/>
              </a:ext>
            </a:extLst>
          </p:cNvPr>
          <p:cNvSpPr/>
          <p:nvPr/>
        </p:nvSpPr>
        <p:spPr>
          <a:xfrm>
            <a:off x="1807464" y="1309116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19264BAD-063B-4B85-7BCE-99CF4935370E}"/>
              </a:ext>
            </a:extLst>
          </p:cNvPr>
          <p:cNvCxnSpPr/>
          <p:nvPr/>
        </p:nvCxnSpPr>
        <p:spPr>
          <a:xfrm>
            <a:off x="3834384" y="621792"/>
            <a:ext cx="978408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FB90934E-C7CB-D34A-A903-29FCB8BC6C1B}"/>
              </a:ext>
            </a:extLst>
          </p:cNvPr>
          <p:cNvCxnSpPr>
            <a:cxnSpLocks/>
          </p:cNvCxnSpPr>
          <p:nvPr/>
        </p:nvCxnSpPr>
        <p:spPr>
          <a:xfrm>
            <a:off x="6248400" y="2561844"/>
            <a:ext cx="15811" cy="1022968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A68D0138-F437-87B3-15FA-269C16343C93}"/>
              </a:ext>
            </a:extLst>
          </p:cNvPr>
          <p:cNvCxnSpPr/>
          <p:nvPr/>
        </p:nvCxnSpPr>
        <p:spPr>
          <a:xfrm>
            <a:off x="7490460" y="630936"/>
            <a:ext cx="978408" cy="0"/>
          </a:xfrm>
          <a:prstGeom prst="line">
            <a:avLst/>
          </a:prstGeom>
          <a:ln w="285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2DA2E245-4F13-20BE-E284-E2EAECDF3590}"/>
              </a:ext>
            </a:extLst>
          </p:cNvPr>
          <p:cNvCxnSpPr>
            <a:cxnSpLocks/>
          </p:cNvCxnSpPr>
          <p:nvPr/>
        </p:nvCxnSpPr>
        <p:spPr>
          <a:xfrm>
            <a:off x="7071360" y="2561844"/>
            <a:ext cx="15240" cy="986028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7144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3F0EC-D728-B11C-AD51-C8DC90EF3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croquis, diagramme, dessin, Plan&#10;&#10;Le contenu généré par l’IA peut être incorrect.">
            <a:extLst>
              <a:ext uri="{FF2B5EF4-FFF2-40B4-BE49-F238E27FC236}">
                <a16:creationId xmlns:a16="http://schemas.microsoft.com/office/drawing/2014/main" id="{8A73C739-D677-F70C-788B-ED4A34232D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30854" y="-1"/>
            <a:ext cx="5530292" cy="685800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29997C15-98DE-773F-7057-7627F4EAE7B0}"/>
              </a:ext>
            </a:extLst>
          </p:cNvPr>
          <p:cNvSpPr txBox="1"/>
          <p:nvPr/>
        </p:nvSpPr>
        <p:spPr>
          <a:xfrm>
            <a:off x="210312" y="960120"/>
            <a:ext cx="29626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L’arête qui est en contact avec ce repère</a:t>
            </a:r>
          </a:p>
          <a:p>
            <a:r>
              <a:rPr lang="fr-FR" dirty="0"/>
              <a:t>est à tracer sur la vue de droite en trait plein car elle est visible.</a:t>
            </a:r>
          </a:p>
          <a:p>
            <a:endParaRPr lang="fr-FR" dirty="0"/>
          </a:p>
          <a:p>
            <a:r>
              <a:rPr lang="fr-FR" dirty="0"/>
              <a:t>Sur la vue de gauche, on ne voit pas l’arête, le trait est en pointillé. </a:t>
            </a:r>
          </a:p>
          <a:p>
            <a:endParaRPr lang="fr-FR" dirty="0"/>
          </a:p>
          <a:p>
            <a:r>
              <a:rPr lang="fr-FR" dirty="0"/>
              <a:t>Sur la vue de dessus, elle délimite la matière et est confondue avec l’arête précédente.</a:t>
            </a:r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B12D1811-2C15-22FF-A488-96CFF7693115}"/>
              </a:ext>
            </a:extLst>
          </p:cNvPr>
          <p:cNvSpPr/>
          <p:nvPr/>
        </p:nvSpPr>
        <p:spPr>
          <a:xfrm rot="4745135">
            <a:off x="7114625" y="1229928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iangle rectangle 7">
            <a:extLst>
              <a:ext uri="{FF2B5EF4-FFF2-40B4-BE49-F238E27FC236}">
                <a16:creationId xmlns:a16="http://schemas.microsoft.com/office/drawing/2014/main" id="{B97A4707-E572-1FF4-F070-8A4AAB106B58}"/>
              </a:ext>
            </a:extLst>
          </p:cNvPr>
          <p:cNvSpPr/>
          <p:nvPr/>
        </p:nvSpPr>
        <p:spPr>
          <a:xfrm>
            <a:off x="1807464" y="1309116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54868EDE-22FC-8248-9228-62310B31902B}"/>
              </a:ext>
            </a:extLst>
          </p:cNvPr>
          <p:cNvCxnSpPr/>
          <p:nvPr/>
        </p:nvCxnSpPr>
        <p:spPr>
          <a:xfrm>
            <a:off x="3834384" y="621792"/>
            <a:ext cx="978408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59D1E733-9FA2-DD07-005D-9875DC1FA04B}"/>
              </a:ext>
            </a:extLst>
          </p:cNvPr>
          <p:cNvCxnSpPr>
            <a:cxnSpLocks/>
          </p:cNvCxnSpPr>
          <p:nvPr/>
        </p:nvCxnSpPr>
        <p:spPr>
          <a:xfrm>
            <a:off x="6248400" y="2561844"/>
            <a:ext cx="15811" cy="1022968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47107416-5BE2-EC2A-309B-4CFD6E4F4812}"/>
              </a:ext>
            </a:extLst>
          </p:cNvPr>
          <p:cNvCxnSpPr/>
          <p:nvPr/>
        </p:nvCxnSpPr>
        <p:spPr>
          <a:xfrm>
            <a:off x="7490460" y="630936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4050F541-CA80-368B-1389-C3B89628D5C1}"/>
              </a:ext>
            </a:extLst>
          </p:cNvPr>
          <p:cNvCxnSpPr>
            <a:cxnSpLocks/>
          </p:cNvCxnSpPr>
          <p:nvPr/>
        </p:nvCxnSpPr>
        <p:spPr>
          <a:xfrm>
            <a:off x="3820934" y="1242060"/>
            <a:ext cx="1000354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8007C543-EA40-0844-8EEA-E9518B37AAF1}"/>
              </a:ext>
            </a:extLst>
          </p:cNvPr>
          <p:cNvCxnSpPr/>
          <p:nvPr/>
        </p:nvCxnSpPr>
        <p:spPr>
          <a:xfrm>
            <a:off x="7490460" y="1213485"/>
            <a:ext cx="978408" cy="0"/>
          </a:xfrm>
          <a:prstGeom prst="line">
            <a:avLst/>
          </a:prstGeom>
          <a:ln w="285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1126C393-D47D-FC8D-9C02-5271ADAD5630}"/>
              </a:ext>
            </a:extLst>
          </p:cNvPr>
          <p:cNvCxnSpPr>
            <a:cxnSpLocks/>
          </p:cNvCxnSpPr>
          <p:nvPr/>
        </p:nvCxnSpPr>
        <p:spPr>
          <a:xfrm>
            <a:off x="7071360" y="2561844"/>
            <a:ext cx="15240" cy="986028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9632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1015FF-04B9-F3A1-1EBA-BE3F4A145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croquis, diagramme, dessin, Plan&#10;&#10;Le contenu généré par l’IA peut être incorrect.">
            <a:extLst>
              <a:ext uri="{FF2B5EF4-FFF2-40B4-BE49-F238E27FC236}">
                <a16:creationId xmlns:a16="http://schemas.microsoft.com/office/drawing/2014/main" id="{F963A7F3-4606-82F9-45B7-89BEFDDDD3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30854" y="-1"/>
            <a:ext cx="5530292" cy="685800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9DFA3387-F26D-D1E8-952A-520F61FA79BF}"/>
              </a:ext>
            </a:extLst>
          </p:cNvPr>
          <p:cNvSpPr txBox="1"/>
          <p:nvPr/>
        </p:nvSpPr>
        <p:spPr>
          <a:xfrm>
            <a:off x="210312" y="960120"/>
            <a:ext cx="29626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L’arête qui est en contact avec ce repère</a:t>
            </a:r>
          </a:p>
          <a:p>
            <a:r>
              <a:rPr lang="fr-FR" dirty="0"/>
              <a:t>est confondue avec le dernier tracé sur les vues de gauche et droite.</a:t>
            </a:r>
          </a:p>
          <a:p>
            <a:endParaRPr lang="fr-FR" dirty="0"/>
          </a:p>
          <a:p>
            <a:r>
              <a:rPr lang="fr-FR" dirty="0"/>
              <a:t>Sur la vue de dessus, elle n’est pas visible, donc en pointillée.</a:t>
            </a:r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9A7E899B-C39C-BC58-3172-10D2489797C1}"/>
              </a:ext>
            </a:extLst>
          </p:cNvPr>
          <p:cNvSpPr/>
          <p:nvPr/>
        </p:nvSpPr>
        <p:spPr>
          <a:xfrm rot="5400000">
            <a:off x="6745205" y="1309116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iangle rectangle 7">
            <a:extLst>
              <a:ext uri="{FF2B5EF4-FFF2-40B4-BE49-F238E27FC236}">
                <a16:creationId xmlns:a16="http://schemas.microsoft.com/office/drawing/2014/main" id="{183F0DCE-4F2D-A98C-D0A8-A4A56C8BADE8}"/>
              </a:ext>
            </a:extLst>
          </p:cNvPr>
          <p:cNvSpPr/>
          <p:nvPr/>
        </p:nvSpPr>
        <p:spPr>
          <a:xfrm>
            <a:off x="1807464" y="1309116"/>
            <a:ext cx="192024" cy="1920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DBE8C0B-F563-01F9-6DAF-C6646FF109E3}"/>
              </a:ext>
            </a:extLst>
          </p:cNvPr>
          <p:cNvCxnSpPr/>
          <p:nvPr/>
        </p:nvCxnSpPr>
        <p:spPr>
          <a:xfrm>
            <a:off x="3834384" y="621792"/>
            <a:ext cx="978408" cy="0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B9F55EB5-7359-586C-7754-60EED16ECCF7}"/>
              </a:ext>
            </a:extLst>
          </p:cNvPr>
          <p:cNvCxnSpPr>
            <a:cxnSpLocks/>
          </p:cNvCxnSpPr>
          <p:nvPr/>
        </p:nvCxnSpPr>
        <p:spPr>
          <a:xfrm>
            <a:off x="6248400" y="2561844"/>
            <a:ext cx="15811" cy="1022968"/>
          </a:xfrm>
          <a:prstGeom prst="line">
            <a:avLst/>
          </a:prstGeom>
          <a:ln w="28575">
            <a:solidFill>
              <a:srgbClr val="8282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928618FE-4D62-EBAB-30E5-F2312275FFB8}"/>
              </a:ext>
            </a:extLst>
          </p:cNvPr>
          <p:cNvCxnSpPr/>
          <p:nvPr/>
        </p:nvCxnSpPr>
        <p:spPr>
          <a:xfrm>
            <a:off x="7490460" y="630936"/>
            <a:ext cx="978408" cy="0"/>
          </a:xfrm>
          <a:prstGeom prst="line">
            <a:avLst/>
          </a:prstGeom>
          <a:ln w="28575">
            <a:solidFill>
              <a:srgbClr val="82828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15922859-0B7D-D693-8772-C8EFAC02B993}"/>
              </a:ext>
            </a:extLst>
          </p:cNvPr>
          <p:cNvCxnSpPr>
            <a:cxnSpLocks/>
          </p:cNvCxnSpPr>
          <p:nvPr/>
        </p:nvCxnSpPr>
        <p:spPr>
          <a:xfrm>
            <a:off x="3820934" y="1242060"/>
            <a:ext cx="1000354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170BD2E6-362E-ECD6-350E-4C9776A06339}"/>
              </a:ext>
            </a:extLst>
          </p:cNvPr>
          <p:cNvCxnSpPr/>
          <p:nvPr/>
        </p:nvCxnSpPr>
        <p:spPr>
          <a:xfrm>
            <a:off x="7490460" y="1213485"/>
            <a:ext cx="978408" cy="0"/>
          </a:xfrm>
          <a:prstGeom prst="line">
            <a:avLst/>
          </a:prstGeom>
          <a:ln w="285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5FE62D9F-2E9A-9E30-A917-80F0D74541B0}"/>
              </a:ext>
            </a:extLst>
          </p:cNvPr>
          <p:cNvCxnSpPr>
            <a:cxnSpLocks/>
          </p:cNvCxnSpPr>
          <p:nvPr/>
        </p:nvCxnSpPr>
        <p:spPr>
          <a:xfrm>
            <a:off x="6680454" y="2590800"/>
            <a:ext cx="0" cy="983218"/>
          </a:xfrm>
          <a:prstGeom prst="line">
            <a:avLst/>
          </a:prstGeom>
          <a:ln w="285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4833379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622</Words>
  <Application>Microsoft Office PowerPoint</Application>
  <PresentationFormat>Grand écran</PresentationFormat>
  <Paragraphs>58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6" baseType="lpstr">
      <vt:lpstr>Arial</vt:lpstr>
      <vt:lpstr>Bierstadt</vt:lpstr>
      <vt:lpstr>GestaltVTI</vt:lpstr>
      <vt:lpstr>Dessiner en 2D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Dominique FICHOT</dc:creator>
  <cp:lastModifiedBy>Dominique FICHOT</cp:lastModifiedBy>
  <cp:revision>3</cp:revision>
  <dcterms:created xsi:type="dcterms:W3CDTF">2025-09-17T07:34:02Z</dcterms:created>
  <dcterms:modified xsi:type="dcterms:W3CDTF">2025-09-17T09:54:50Z</dcterms:modified>
</cp:coreProperties>
</file>