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6" r:id="rId9"/>
    <p:sldId id="268" r:id="rId10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61" autoAdjust="0"/>
  </p:normalViewPr>
  <p:slideViewPr>
    <p:cSldViewPr>
      <p:cViewPr>
        <p:scale>
          <a:sx n="110" d="100"/>
          <a:sy n="110" d="100"/>
        </p:scale>
        <p:origin x="-132" y="19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8487ED-5B43-4D83-94C6-7E7FA9D72CB4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EF878-2555-4EBF-9F50-FCB6398A759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EF878-2555-4EBF-9F50-FCB6398A759F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EF878-2555-4EBF-9F50-FCB6398A759F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7116D-71C5-4E96-906C-287E7CFB1820}" type="datetimeFigureOut">
              <a:rPr lang="fr-FR" smtClean="0"/>
              <a:pPr/>
              <a:t>14/04/2011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51526-77A6-4E6B-A424-C3285D20D4C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331640" y="1587564"/>
            <a:ext cx="6552728" cy="3785652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6000" b="1" dirty="0" smtClean="0"/>
              <a:t>Diagramme </a:t>
            </a:r>
            <a:r>
              <a:rPr lang="fr-FR" sz="6000" b="1" dirty="0" err="1" smtClean="0"/>
              <a:t>SysML</a:t>
            </a:r>
            <a:endParaRPr lang="fr-FR" sz="6000" b="1" dirty="0" smtClean="0"/>
          </a:p>
          <a:p>
            <a:pPr algn="ctr"/>
            <a:endParaRPr lang="fr-FR" sz="6000" b="1" dirty="0"/>
          </a:p>
          <a:p>
            <a:pPr algn="ctr"/>
            <a:r>
              <a:rPr lang="fr-FR" sz="6000" b="1" dirty="0" smtClean="0"/>
              <a:t>Pompe A Chaleur P.A.C.</a:t>
            </a:r>
            <a:endParaRPr lang="fr-FR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95536" y="179348"/>
            <a:ext cx="8352928" cy="36933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Diagramme de définition de blocs (contexte)</a:t>
            </a:r>
            <a:endParaRPr lang="fr-FR" b="1" dirty="0"/>
          </a:p>
        </p:txBody>
      </p:sp>
      <p:grpSp>
        <p:nvGrpSpPr>
          <p:cNvPr id="12" name="Groupe 11"/>
          <p:cNvGrpSpPr/>
          <p:nvPr/>
        </p:nvGrpSpPr>
        <p:grpSpPr>
          <a:xfrm>
            <a:off x="1619672" y="1916832"/>
            <a:ext cx="144016" cy="288032"/>
            <a:chOff x="3059832" y="1772816"/>
            <a:chExt cx="144016" cy="288032"/>
          </a:xfrm>
        </p:grpSpPr>
        <p:sp>
          <p:nvSpPr>
            <p:cNvPr id="10" name="Triangle isocèle 9"/>
            <p:cNvSpPr/>
            <p:nvPr/>
          </p:nvSpPr>
          <p:spPr>
            <a:xfrm>
              <a:off x="3059832" y="1772816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Triangle isocèle 10"/>
            <p:cNvSpPr/>
            <p:nvPr/>
          </p:nvSpPr>
          <p:spPr>
            <a:xfrm flipV="1">
              <a:off x="3059832" y="1916832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2699792" y="1628800"/>
            <a:ext cx="288032" cy="144016"/>
            <a:chOff x="7740352" y="1844824"/>
            <a:chExt cx="288032" cy="144016"/>
          </a:xfrm>
        </p:grpSpPr>
        <p:sp>
          <p:nvSpPr>
            <p:cNvPr id="16" name="Triangle isocèle 15"/>
            <p:cNvSpPr/>
            <p:nvPr/>
          </p:nvSpPr>
          <p:spPr>
            <a:xfrm rot="5400000">
              <a:off x="7884368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Triangle isocèle 16"/>
            <p:cNvSpPr/>
            <p:nvPr/>
          </p:nvSpPr>
          <p:spPr>
            <a:xfrm rot="5400000" flipV="1">
              <a:off x="7740352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611560" y="1340768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« </a:t>
            </a:r>
            <a:r>
              <a:rPr lang="fr-FR" sz="1200" dirty="0" err="1" smtClean="0">
                <a:solidFill>
                  <a:schemeClr val="tx1"/>
                </a:solidFill>
              </a:rPr>
              <a:t>external</a:t>
            </a:r>
            <a:r>
              <a:rPr lang="fr-FR" sz="1200" dirty="0" smtClean="0">
                <a:solidFill>
                  <a:schemeClr val="tx1"/>
                </a:solidFill>
              </a:rPr>
              <a:t> »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Environnement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804248" y="1124744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chemeClr val="tx1"/>
                </a:solidFill>
              </a:rPr>
              <a:t>Contexte de la PAC</a:t>
            </a:r>
            <a:endParaRPr lang="fr-FR" sz="1400" dirty="0">
              <a:solidFill>
                <a:schemeClr val="tx1"/>
              </a:solidFill>
            </a:endParaRPr>
          </a:p>
        </p:txBody>
      </p:sp>
      <p:grpSp>
        <p:nvGrpSpPr>
          <p:cNvPr id="22" name="Groupe 21"/>
          <p:cNvGrpSpPr/>
          <p:nvPr/>
        </p:nvGrpSpPr>
        <p:grpSpPr>
          <a:xfrm>
            <a:off x="6516216" y="1124744"/>
            <a:ext cx="288032" cy="144016"/>
            <a:chOff x="7812360" y="1844824"/>
            <a:chExt cx="288032" cy="144016"/>
          </a:xfrm>
        </p:grpSpPr>
        <p:sp>
          <p:nvSpPr>
            <p:cNvPr id="23" name="Triangle isocèle 22"/>
            <p:cNvSpPr/>
            <p:nvPr/>
          </p:nvSpPr>
          <p:spPr>
            <a:xfrm rot="5400000">
              <a:off x="7956376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Triangle isocèle 23"/>
            <p:cNvSpPr/>
            <p:nvPr/>
          </p:nvSpPr>
          <p:spPr>
            <a:xfrm rot="5400000" flipV="1">
              <a:off x="7812360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5" name="Groupe 24"/>
          <p:cNvGrpSpPr/>
          <p:nvPr/>
        </p:nvGrpSpPr>
        <p:grpSpPr>
          <a:xfrm>
            <a:off x="6516216" y="1484784"/>
            <a:ext cx="288032" cy="144016"/>
            <a:chOff x="7812360" y="1844824"/>
            <a:chExt cx="288032" cy="144016"/>
          </a:xfrm>
        </p:grpSpPr>
        <p:sp>
          <p:nvSpPr>
            <p:cNvPr id="26" name="Triangle isocèle 25"/>
            <p:cNvSpPr/>
            <p:nvPr/>
          </p:nvSpPr>
          <p:spPr>
            <a:xfrm rot="5400000">
              <a:off x="7956376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Triangle isocèle 26"/>
            <p:cNvSpPr/>
            <p:nvPr/>
          </p:nvSpPr>
          <p:spPr>
            <a:xfrm rot="5400000" flipV="1">
              <a:off x="7812360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9" name="Connecteur droit 28"/>
          <p:cNvCxnSpPr>
            <a:stCxn id="27" idx="0"/>
          </p:cNvCxnSpPr>
          <p:nvPr/>
        </p:nvCxnSpPr>
        <p:spPr>
          <a:xfrm rot="10800000">
            <a:off x="5292080" y="1556792"/>
            <a:ext cx="122413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 rot="5400000">
            <a:off x="4968044" y="1880828"/>
            <a:ext cx="64807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0" name="Groupe 49"/>
          <p:cNvGrpSpPr/>
          <p:nvPr/>
        </p:nvGrpSpPr>
        <p:grpSpPr>
          <a:xfrm>
            <a:off x="5148064" y="2204864"/>
            <a:ext cx="288032" cy="652640"/>
            <a:chOff x="5148064" y="2492896"/>
            <a:chExt cx="288032" cy="652640"/>
          </a:xfrm>
        </p:grpSpPr>
        <p:sp>
          <p:nvSpPr>
            <p:cNvPr id="33" name="Ellipse 32"/>
            <p:cNvSpPr/>
            <p:nvPr/>
          </p:nvSpPr>
          <p:spPr>
            <a:xfrm>
              <a:off x="5183497" y="2492896"/>
              <a:ext cx="216024" cy="21602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9" name="Connecteur droit 38"/>
            <p:cNvCxnSpPr/>
            <p:nvPr/>
          </p:nvCxnSpPr>
          <p:spPr>
            <a:xfrm rot="5400000">
              <a:off x="5148064" y="2852936"/>
              <a:ext cx="28803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Connecteur droit 41"/>
            <p:cNvCxnSpPr/>
            <p:nvPr/>
          </p:nvCxnSpPr>
          <p:spPr>
            <a:xfrm>
              <a:off x="5148064" y="2852936"/>
              <a:ext cx="288032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Connecteur droit 44"/>
            <p:cNvCxnSpPr/>
            <p:nvPr/>
          </p:nvCxnSpPr>
          <p:spPr>
            <a:xfrm rot="16200000" flipH="1">
              <a:off x="5285687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Connecteur droit 48"/>
            <p:cNvCxnSpPr/>
            <p:nvPr/>
          </p:nvCxnSpPr>
          <p:spPr>
            <a:xfrm rot="5400000">
              <a:off x="5141671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2" name="Rectangle 51"/>
          <p:cNvSpPr/>
          <p:nvPr/>
        </p:nvSpPr>
        <p:spPr>
          <a:xfrm>
            <a:off x="611560" y="3789040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« </a:t>
            </a:r>
            <a:r>
              <a:rPr lang="fr-FR" sz="1200" dirty="0" err="1" smtClean="0">
                <a:solidFill>
                  <a:schemeClr val="tx1"/>
                </a:solidFill>
              </a:rPr>
              <a:t>external</a:t>
            </a:r>
            <a:r>
              <a:rPr lang="fr-FR" sz="1200" dirty="0" smtClean="0">
                <a:solidFill>
                  <a:schemeClr val="tx1"/>
                </a:solidFill>
              </a:rPr>
              <a:t> »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Condition climatique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11560" y="4293096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Température de l’air extérieure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131840" y="3789040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« </a:t>
            </a:r>
            <a:r>
              <a:rPr lang="fr-FR" sz="1200" dirty="0" err="1" smtClean="0">
                <a:solidFill>
                  <a:schemeClr val="tx1"/>
                </a:solidFill>
              </a:rPr>
              <a:t>external</a:t>
            </a:r>
            <a:r>
              <a:rPr lang="fr-FR" sz="1200" dirty="0" smtClean="0">
                <a:solidFill>
                  <a:schemeClr val="tx1"/>
                </a:solidFill>
              </a:rPr>
              <a:t> »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Energie électrique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131840" y="4293096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Alimentation 230V 50 Hz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66" name="Connecteur droit 65"/>
          <p:cNvCxnSpPr>
            <a:stCxn id="11" idx="0"/>
          </p:cNvCxnSpPr>
          <p:nvPr/>
        </p:nvCxnSpPr>
        <p:spPr>
          <a:xfrm rot="5400000">
            <a:off x="935596" y="2960948"/>
            <a:ext cx="151216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necteur droit 67"/>
          <p:cNvCxnSpPr/>
          <p:nvPr/>
        </p:nvCxnSpPr>
        <p:spPr>
          <a:xfrm rot="5400000">
            <a:off x="3167845" y="2744925"/>
            <a:ext cx="2088231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Connecteur droit 69"/>
          <p:cNvCxnSpPr/>
          <p:nvPr/>
        </p:nvCxnSpPr>
        <p:spPr>
          <a:xfrm rot="10800000">
            <a:off x="2987824" y="1700808"/>
            <a:ext cx="122413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2" name="Groupe 71"/>
          <p:cNvGrpSpPr/>
          <p:nvPr/>
        </p:nvGrpSpPr>
        <p:grpSpPr>
          <a:xfrm>
            <a:off x="7812360" y="1628800"/>
            <a:ext cx="144016" cy="288032"/>
            <a:chOff x="3059832" y="1772816"/>
            <a:chExt cx="144016" cy="288032"/>
          </a:xfrm>
        </p:grpSpPr>
        <p:sp>
          <p:nvSpPr>
            <p:cNvPr id="73" name="Triangle isocèle 72"/>
            <p:cNvSpPr/>
            <p:nvPr/>
          </p:nvSpPr>
          <p:spPr>
            <a:xfrm>
              <a:off x="3059832" y="1772816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4" name="Triangle isocèle 73"/>
            <p:cNvSpPr/>
            <p:nvPr/>
          </p:nvSpPr>
          <p:spPr>
            <a:xfrm flipV="1">
              <a:off x="3059832" y="1916832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75" name="Connecteur droit 74"/>
          <p:cNvCxnSpPr>
            <a:stCxn id="74" idx="0"/>
            <a:endCxn id="76" idx="0"/>
          </p:cNvCxnSpPr>
          <p:nvPr/>
        </p:nvCxnSpPr>
        <p:spPr>
          <a:xfrm rot="5400000">
            <a:off x="6930262" y="2834934"/>
            <a:ext cx="1872208" cy="36004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6804248" y="3789040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P.A.C AIR/EAU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804248" y="4293096"/>
            <a:ext cx="2088232" cy="86409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Contexte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Assurer le confort en respectant la maîtrise de l’énergie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804248" y="5157192"/>
            <a:ext cx="2088232" cy="21602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Propriété du gaz  frigorigène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79" name="Connecteur droit 78"/>
          <p:cNvCxnSpPr/>
          <p:nvPr/>
        </p:nvCxnSpPr>
        <p:spPr>
          <a:xfrm rot="5400000">
            <a:off x="1619672" y="1268760"/>
            <a:ext cx="14401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Connecteur droit 82"/>
          <p:cNvCxnSpPr/>
          <p:nvPr/>
        </p:nvCxnSpPr>
        <p:spPr>
          <a:xfrm rot="10800000">
            <a:off x="1691680" y="1196752"/>
            <a:ext cx="482453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6804248" y="5373216"/>
            <a:ext cx="2088232" cy="21602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Références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804248" y="5589240"/>
            <a:ext cx="2088232" cy="21602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Values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804248" y="5805264"/>
            <a:ext cx="2088232" cy="86409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Raccorder, paramétrer, mettre en service et assurer l’exploitation ainsi que la maintenance de la PAC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131840" y="4725144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Apport calorifique extérieur (</a:t>
            </a:r>
            <a:r>
              <a:rPr lang="fr-FR" sz="1200" dirty="0" err="1" smtClean="0">
                <a:solidFill>
                  <a:schemeClr val="tx1"/>
                </a:solidFill>
              </a:rPr>
              <a:t>elec</a:t>
            </a:r>
            <a:r>
              <a:rPr lang="fr-FR" sz="1200" dirty="0" smtClean="0">
                <a:solidFill>
                  <a:schemeClr val="tx1"/>
                </a:solidFill>
              </a:rPr>
              <a:t>, gaz,…) </a:t>
            </a:r>
            <a:endParaRPr lang="fr-FR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95536" y="179348"/>
            <a:ext cx="8352928" cy="36933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Diagramme des exigences</a:t>
            </a:r>
            <a:endParaRPr lang="fr-FR" b="1" dirty="0"/>
          </a:p>
        </p:txBody>
      </p:sp>
      <p:sp>
        <p:nvSpPr>
          <p:cNvPr id="5" name="Organigramme : Ou 4"/>
          <p:cNvSpPr/>
          <p:nvPr/>
        </p:nvSpPr>
        <p:spPr>
          <a:xfrm>
            <a:off x="3347864" y="2708920"/>
            <a:ext cx="144016" cy="144016"/>
          </a:xfrm>
          <a:prstGeom prst="flowChartOr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51520" y="1124744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Commander le compresseur.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1628800"/>
            <a:ext cx="2088232" cy="136815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b="1" dirty="0" smtClean="0">
                <a:solidFill>
                  <a:schemeClr val="tx1"/>
                </a:solidFill>
              </a:rPr>
              <a:t>Id « 1.1 »</a:t>
            </a:r>
          </a:p>
          <a:p>
            <a:r>
              <a:rPr lang="fr-FR" sz="1200" dirty="0" err="1" smtClean="0">
                <a:solidFill>
                  <a:schemeClr val="tx1"/>
                </a:solidFill>
              </a:rPr>
              <a:t>Text</a:t>
            </a:r>
            <a:r>
              <a:rPr lang="fr-FR" sz="1200" dirty="0" smtClean="0">
                <a:solidFill>
                  <a:schemeClr val="tx1"/>
                </a:solidFill>
              </a:rPr>
              <a:t>  = «  le cycle de fonctionnement du compresseur doit  fonctionner si le COP est supérieur à 1 »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91880" y="1916832"/>
            <a:ext cx="2088232" cy="6480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Chauffer et refroidir un bâtiment avec le meilleur rendement énergétique 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91880" y="2564904"/>
            <a:ext cx="2088232" cy="122413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b="1" dirty="0" smtClean="0">
                <a:solidFill>
                  <a:schemeClr val="tx1"/>
                </a:solidFill>
              </a:rPr>
              <a:t>Id « 1  »</a:t>
            </a:r>
          </a:p>
          <a:p>
            <a:r>
              <a:rPr lang="fr-FR" sz="1200" dirty="0" err="1" smtClean="0">
                <a:solidFill>
                  <a:schemeClr val="tx1"/>
                </a:solidFill>
              </a:rPr>
              <a:t>Text</a:t>
            </a:r>
            <a:r>
              <a:rPr lang="fr-FR" sz="1200" dirty="0" smtClean="0">
                <a:solidFill>
                  <a:schemeClr val="tx1"/>
                </a:solidFill>
              </a:rPr>
              <a:t> = «le système PAC doit récupérer le maximum de calorie contenu dans l’air extérieur ou dans le bâtiment »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10" name="Organigramme : Ou 9"/>
          <p:cNvSpPr/>
          <p:nvPr/>
        </p:nvSpPr>
        <p:spPr>
          <a:xfrm>
            <a:off x="3347864" y="3429000"/>
            <a:ext cx="144016" cy="144016"/>
          </a:xfrm>
          <a:prstGeom prst="flowChartOr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Ou 10"/>
          <p:cNvSpPr/>
          <p:nvPr/>
        </p:nvSpPr>
        <p:spPr>
          <a:xfrm>
            <a:off x="5580112" y="2708920"/>
            <a:ext cx="144016" cy="144016"/>
          </a:xfrm>
          <a:prstGeom prst="flowChartOr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6804248" y="1196752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Commander la vanne 4 voies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804248" y="1700808"/>
            <a:ext cx="2088232" cy="136815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b="1" dirty="0" smtClean="0">
                <a:solidFill>
                  <a:schemeClr val="tx1"/>
                </a:solidFill>
              </a:rPr>
              <a:t>Id « 1.2 »</a:t>
            </a:r>
          </a:p>
          <a:p>
            <a:r>
              <a:rPr lang="fr-FR" sz="1200" dirty="0" err="1" smtClean="0">
                <a:solidFill>
                  <a:schemeClr val="tx1"/>
                </a:solidFill>
              </a:rPr>
              <a:t>Text</a:t>
            </a:r>
            <a:r>
              <a:rPr lang="fr-FR" sz="1200" dirty="0" smtClean="0">
                <a:solidFill>
                  <a:schemeClr val="tx1"/>
                </a:solidFill>
              </a:rPr>
              <a:t>  = « la commande de la PAC est réalisée en fonction du mode de fonctionnement (chauffage ou refroidissement)»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804248" y="3429000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Commander un système énergétique annexe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804248" y="3933056"/>
            <a:ext cx="2088232" cy="180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b="1" dirty="0" smtClean="0">
                <a:solidFill>
                  <a:schemeClr val="tx1"/>
                </a:solidFill>
              </a:rPr>
              <a:t>Id « 1.4 »</a:t>
            </a:r>
          </a:p>
          <a:p>
            <a:r>
              <a:rPr lang="fr-FR" sz="1200" dirty="0" err="1" smtClean="0">
                <a:solidFill>
                  <a:schemeClr val="tx1"/>
                </a:solidFill>
              </a:rPr>
              <a:t>Text</a:t>
            </a:r>
            <a:r>
              <a:rPr lang="fr-FR" sz="1200" dirty="0" smtClean="0">
                <a:solidFill>
                  <a:schemeClr val="tx1"/>
                </a:solidFill>
              </a:rPr>
              <a:t>  = «Si la PAC n’est pas capable de fournir la totalité des besoins énergétique d’une habitation, elle demande à un système énergétique annexe de prendre le relais ( fioul, gaz, </a:t>
            </a:r>
            <a:r>
              <a:rPr lang="fr-FR" sz="1200" dirty="0" err="1" smtClean="0">
                <a:solidFill>
                  <a:schemeClr val="tx1"/>
                </a:solidFill>
              </a:rPr>
              <a:t>e!ec</a:t>
            </a:r>
            <a:r>
              <a:rPr lang="fr-FR" sz="1200" dirty="0" smtClean="0">
                <a:solidFill>
                  <a:schemeClr val="tx1"/>
                </a:solidFill>
              </a:rPr>
              <a:t>...)»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39" name="Connecteur droit 38"/>
          <p:cNvCxnSpPr>
            <a:endCxn id="55" idx="5"/>
          </p:cNvCxnSpPr>
          <p:nvPr/>
        </p:nvCxnSpPr>
        <p:spPr>
          <a:xfrm rot="10800000">
            <a:off x="5703038" y="3623934"/>
            <a:ext cx="1029203" cy="7771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251520" y="3933056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Commander la vanne 3 voies départ émetteur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51520" y="4437112"/>
            <a:ext cx="2088232" cy="136815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b="1" dirty="0" smtClean="0">
                <a:solidFill>
                  <a:schemeClr val="tx1"/>
                </a:solidFill>
              </a:rPr>
              <a:t>Id « 1.3 »</a:t>
            </a:r>
          </a:p>
          <a:p>
            <a:r>
              <a:rPr lang="fr-FR" sz="1200" dirty="0" err="1" smtClean="0">
                <a:solidFill>
                  <a:schemeClr val="tx1"/>
                </a:solidFill>
              </a:rPr>
              <a:t>Text</a:t>
            </a:r>
            <a:r>
              <a:rPr lang="fr-FR" sz="1200" dirty="0" smtClean="0">
                <a:solidFill>
                  <a:schemeClr val="tx1"/>
                </a:solidFill>
              </a:rPr>
              <a:t>  = «  la régulation de la PAC pilote la vanne 3 voie dans l’objectif d’avoir des cycles longs de fonctionnement du compresseur»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27" name="Connecteur droit 26"/>
          <p:cNvCxnSpPr>
            <a:stCxn id="32" idx="1"/>
            <a:endCxn id="11" idx="6"/>
          </p:cNvCxnSpPr>
          <p:nvPr/>
        </p:nvCxnSpPr>
        <p:spPr>
          <a:xfrm rot="10800000" flipV="1">
            <a:off x="5724128" y="2384884"/>
            <a:ext cx="1080120" cy="3960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29"/>
          <p:cNvCxnSpPr>
            <a:stCxn id="5" idx="2"/>
            <a:endCxn id="7" idx="3"/>
          </p:cNvCxnSpPr>
          <p:nvPr/>
        </p:nvCxnSpPr>
        <p:spPr>
          <a:xfrm rot="10800000">
            <a:off x="2339752" y="2312876"/>
            <a:ext cx="1008112" cy="4680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Connecteur droit 37"/>
          <p:cNvCxnSpPr>
            <a:stCxn id="10" idx="3"/>
            <a:endCxn id="26" idx="3"/>
          </p:cNvCxnSpPr>
          <p:nvPr/>
        </p:nvCxnSpPr>
        <p:spPr>
          <a:xfrm rot="5400000">
            <a:off x="2069723" y="3821955"/>
            <a:ext cx="1569263" cy="10292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Organigramme : Ou 54"/>
          <p:cNvSpPr/>
          <p:nvPr/>
        </p:nvSpPr>
        <p:spPr>
          <a:xfrm>
            <a:off x="5580112" y="3501008"/>
            <a:ext cx="144016" cy="144016"/>
          </a:xfrm>
          <a:prstGeom prst="flowChartOr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Organigramme : Ou 56"/>
          <p:cNvSpPr/>
          <p:nvPr/>
        </p:nvSpPr>
        <p:spPr>
          <a:xfrm>
            <a:off x="4461892" y="3789040"/>
            <a:ext cx="144016" cy="144016"/>
          </a:xfrm>
          <a:prstGeom prst="flowChartOr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/>
          <p:cNvSpPr/>
          <p:nvPr/>
        </p:nvSpPr>
        <p:spPr>
          <a:xfrm>
            <a:off x="3491880" y="4077072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Commander le </a:t>
            </a:r>
            <a:r>
              <a:rPr lang="fr-FR" sz="1200" dirty="0" err="1" smtClean="0">
                <a:solidFill>
                  <a:schemeClr val="tx1"/>
                </a:solidFill>
              </a:rPr>
              <a:t>circulateur</a:t>
            </a:r>
            <a:r>
              <a:rPr lang="fr-FR" sz="1200" dirty="0" smtClean="0">
                <a:solidFill>
                  <a:schemeClr val="tx1"/>
                </a:solidFill>
              </a:rPr>
              <a:t> départ PAC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491880" y="4581128"/>
            <a:ext cx="2088232" cy="180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200" b="1" dirty="0" smtClean="0">
                <a:solidFill>
                  <a:schemeClr val="tx1"/>
                </a:solidFill>
              </a:rPr>
              <a:t>Id « 1.5 »</a:t>
            </a:r>
          </a:p>
          <a:p>
            <a:r>
              <a:rPr lang="fr-FR" sz="1200" dirty="0" err="1" smtClean="0">
                <a:solidFill>
                  <a:schemeClr val="tx1"/>
                </a:solidFill>
              </a:rPr>
              <a:t>Text</a:t>
            </a:r>
            <a:r>
              <a:rPr lang="fr-FR" sz="1200" dirty="0" smtClean="0">
                <a:solidFill>
                  <a:schemeClr val="tx1"/>
                </a:solidFill>
              </a:rPr>
              <a:t>  = «La régulation doit obligatoirement commander le </a:t>
            </a:r>
            <a:r>
              <a:rPr lang="fr-FR" sz="1200" dirty="0" err="1" smtClean="0">
                <a:solidFill>
                  <a:schemeClr val="tx1"/>
                </a:solidFill>
              </a:rPr>
              <a:t>circulateur</a:t>
            </a:r>
            <a:r>
              <a:rPr lang="fr-FR" sz="1200" dirty="0" smtClean="0">
                <a:solidFill>
                  <a:schemeClr val="tx1"/>
                </a:solidFill>
              </a:rPr>
              <a:t> avant, pendant et </a:t>
            </a:r>
            <a:r>
              <a:rPr lang="fr-FR" sz="1200" dirty="0" smtClean="0">
                <a:solidFill>
                  <a:schemeClr val="tx1"/>
                </a:solidFill>
              </a:rPr>
              <a:t>après chaque </a:t>
            </a:r>
            <a:r>
              <a:rPr lang="fr-FR" sz="1200" dirty="0" smtClean="0">
                <a:solidFill>
                  <a:schemeClr val="tx1"/>
                </a:solidFill>
              </a:rPr>
              <a:t>cycle de fonctionnement du compresseur »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61" name="Connecteur droit 60"/>
          <p:cNvCxnSpPr>
            <a:stCxn id="58" idx="0"/>
            <a:endCxn id="57" idx="4"/>
          </p:cNvCxnSpPr>
          <p:nvPr/>
        </p:nvCxnSpPr>
        <p:spPr>
          <a:xfrm rot="16200000" flipV="1">
            <a:off x="4462940" y="4004016"/>
            <a:ext cx="144016" cy="20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95536" y="179348"/>
            <a:ext cx="8352928" cy="36933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Diagramme des cas d’utilisations</a:t>
            </a:r>
            <a:endParaRPr lang="fr-FR" b="1" dirty="0"/>
          </a:p>
        </p:txBody>
      </p:sp>
      <p:grpSp>
        <p:nvGrpSpPr>
          <p:cNvPr id="4" name="Groupe 3"/>
          <p:cNvGrpSpPr/>
          <p:nvPr/>
        </p:nvGrpSpPr>
        <p:grpSpPr>
          <a:xfrm>
            <a:off x="4355976" y="836712"/>
            <a:ext cx="288032" cy="652640"/>
            <a:chOff x="5148064" y="2492896"/>
            <a:chExt cx="288032" cy="652640"/>
          </a:xfrm>
        </p:grpSpPr>
        <p:sp>
          <p:nvSpPr>
            <p:cNvPr id="5" name="Ellipse 4"/>
            <p:cNvSpPr/>
            <p:nvPr/>
          </p:nvSpPr>
          <p:spPr>
            <a:xfrm>
              <a:off x="5183497" y="2492896"/>
              <a:ext cx="216024" cy="21602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" name="Connecteur droit 5"/>
            <p:cNvCxnSpPr/>
            <p:nvPr/>
          </p:nvCxnSpPr>
          <p:spPr>
            <a:xfrm rot="5400000">
              <a:off x="5148064" y="2852936"/>
              <a:ext cx="28803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Connecteur droit 6"/>
            <p:cNvCxnSpPr/>
            <p:nvPr/>
          </p:nvCxnSpPr>
          <p:spPr>
            <a:xfrm>
              <a:off x="5148064" y="2852936"/>
              <a:ext cx="288032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Connecteur droit 7"/>
            <p:cNvCxnSpPr/>
            <p:nvPr/>
          </p:nvCxnSpPr>
          <p:spPr>
            <a:xfrm rot="16200000" flipH="1">
              <a:off x="5285687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5400000">
              <a:off x="5141671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ZoneTexte 9"/>
          <p:cNvSpPr txBox="1"/>
          <p:nvPr/>
        </p:nvSpPr>
        <p:spPr>
          <a:xfrm>
            <a:off x="4067944" y="1556792"/>
            <a:ext cx="814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utilisateur</a:t>
            </a:r>
            <a:endParaRPr lang="fr-FR" sz="1200" dirty="0"/>
          </a:p>
        </p:txBody>
      </p:sp>
      <p:cxnSp>
        <p:nvCxnSpPr>
          <p:cNvPr id="12" name="Connecteur droit 11"/>
          <p:cNvCxnSpPr/>
          <p:nvPr/>
        </p:nvCxnSpPr>
        <p:spPr>
          <a:xfrm flipV="1">
            <a:off x="4932040" y="1196752"/>
            <a:ext cx="1050099" cy="9829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Ellipse 14"/>
          <p:cNvSpPr/>
          <p:nvPr/>
        </p:nvSpPr>
        <p:spPr>
          <a:xfrm>
            <a:off x="6012160" y="764704"/>
            <a:ext cx="2520280" cy="86409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/>
          <p:cNvSpPr txBox="1"/>
          <p:nvPr/>
        </p:nvSpPr>
        <p:spPr>
          <a:xfrm>
            <a:off x="6432333" y="862961"/>
            <a:ext cx="182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Avoir du confort dans un</a:t>
            </a:r>
          </a:p>
          <a:p>
            <a:pPr algn="ctr"/>
            <a:r>
              <a:rPr lang="fr-FR" sz="1200" b="1" dirty="0" smtClean="0"/>
              <a:t>bâtiment en économisant</a:t>
            </a:r>
          </a:p>
          <a:p>
            <a:pPr algn="ctr"/>
            <a:r>
              <a:rPr lang="fr-FR" sz="1200" b="1" dirty="0" smtClean="0"/>
              <a:t>de l’énergie</a:t>
            </a:r>
            <a:endParaRPr lang="fr-FR" sz="1400" b="1" dirty="0"/>
          </a:p>
        </p:txBody>
      </p:sp>
      <p:sp>
        <p:nvSpPr>
          <p:cNvPr id="18" name="Ellipse 17"/>
          <p:cNvSpPr/>
          <p:nvPr/>
        </p:nvSpPr>
        <p:spPr>
          <a:xfrm>
            <a:off x="3275856" y="2564904"/>
            <a:ext cx="2520280" cy="86409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/>
          <p:cNvSpPr txBox="1"/>
          <p:nvPr/>
        </p:nvSpPr>
        <p:spPr>
          <a:xfrm>
            <a:off x="3895477" y="2751311"/>
            <a:ext cx="13791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Gérer</a:t>
            </a:r>
          </a:p>
          <a:p>
            <a:pPr algn="ctr"/>
            <a:r>
              <a:rPr lang="fr-FR" sz="1200" b="1" dirty="0" smtClean="0"/>
              <a:t>le refroidissement </a:t>
            </a:r>
            <a:endParaRPr lang="fr-FR" sz="1400" b="1" dirty="0"/>
          </a:p>
        </p:txBody>
      </p:sp>
      <p:sp>
        <p:nvSpPr>
          <p:cNvPr id="20" name="Ellipse 19"/>
          <p:cNvSpPr/>
          <p:nvPr/>
        </p:nvSpPr>
        <p:spPr>
          <a:xfrm>
            <a:off x="3275856" y="3645024"/>
            <a:ext cx="2520280" cy="86409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/>
          <p:cNvSpPr txBox="1"/>
          <p:nvPr/>
        </p:nvSpPr>
        <p:spPr>
          <a:xfrm>
            <a:off x="4129230" y="3743281"/>
            <a:ext cx="959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Gérer</a:t>
            </a:r>
          </a:p>
          <a:p>
            <a:pPr algn="ctr"/>
            <a:r>
              <a:rPr lang="fr-FR" sz="1200" b="1" dirty="0" smtClean="0"/>
              <a:t>le chauffage</a:t>
            </a:r>
            <a:endParaRPr lang="fr-FR" sz="1400" b="1" dirty="0"/>
          </a:p>
        </p:txBody>
      </p:sp>
      <p:sp>
        <p:nvSpPr>
          <p:cNvPr id="24" name="Ellipse 23"/>
          <p:cNvSpPr/>
          <p:nvPr/>
        </p:nvSpPr>
        <p:spPr>
          <a:xfrm>
            <a:off x="3275856" y="4653136"/>
            <a:ext cx="2520280" cy="86409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2699792" y="2204864"/>
            <a:ext cx="3744416" cy="4509120"/>
          </a:xfrm>
          <a:prstGeom prst="rect">
            <a:avLst/>
          </a:prstGeom>
          <a:noFill/>
          <a:ln w="12700"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/>
          <p:cNvSpPr txBox="1"/>
          <p:nvPr/>
        </p:nvSpPr>
        <p:spPr>
          <a:xfrm>
            <a:off x="3950195" y="2204864"/>
            <a:ext cx="11202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smtClean="0"/>
              <a:t>Concept PAC</a:t>
            </a:r>
            <a:endParaRPr lang="fr-FR" sz="1400" b="1" dirty="0"/>
          </a:p>
        </p:txBody>
      </p:sp>
      <p:sp>
        <p:nvSpPr>
          <p:cNvPr id="29" name="ZoneTexte 28"/>
          <p:cNvSpPr txBox="1"/>
          <p:nvPr/>
        </p:nvSpPr>
        <p:spPr>
          <a:xfrm>
            <a:off x="2538654" y="1844824"/>
            <a:ext cx="4121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V.C : Modèle de la PAC : Utilisation d’une PAC air/eau réversible </a:t>
            </a:r>
            <a:endParaRPr lang="fr-FR" sz="1200" dirty="0"/>
          </a:p>
        </p:txBody>
      </p:sp>
      <p:grpSp>
        <p:nvGrpSpPr>
          <p:cNvPr id="30" name="Groupe 29"/>
          <p:cNvGrpSpPr/>
          <p:nvPr/>
        </p:nvGrpSpPr>
        <p:grpSpPr>
          <a:xfrm>
            <a:off x="1115616" y="4149080"/>
            <a:ext cx="288032" cy="652640"/>
            <a:chOff x="5148064" y="2492896"/>
            <a:chExt cx="288032" cy="652640"/>
          </a:xfrm>
        </p:grpSpPr>
        <p:sp>
          <p:nvSpPr>
            <p:cNvPr id="31" name="Ellipse 30"/>
            <p:cNvSpPr/>
            <p:nvPr/>
          </p:nvSpPr>
          <p:spPr>
            <a:xfrm>
              <a:off x="5183497" y="2492896"/>
              <a:ext cx="216024" cy="21602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2" name="Connecteur droit 31"/>
            <p:cNvCxnSpPr/>
            <p:nvPr/>
          </p:nvCxnSpPr>
          <p:spPr>
            <a:xfrm rot="5400000">
              <a:off x="5148064" y="2852936"/>
              <a:ext cx="28803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Connecteur droit 32"/>
            <p:cNvCxnSpPr/>
            <p:nvPr/>
          </p:nvCxnSpPr>
          <p:spPr>
            <a:xfrm>
              <a:off x="5148064" y="2852936"/>
              <a:ext cx="288032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 rot="16200000" flipH="1">
              <a:off x="5285687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 rot="5400000">
              <a:off x="5141671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" name="Ellipse 35"/>
          <p:cNvSpPr/>
          <p:nvPr/>
        </p:nvSpPr>
        <p:spPr>
          <a:xfrm>
            <a:off x="6948264" y="3645024"/>
            <a:ext cx="1944216" cy="86409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ZoneTexte 36"/>
          <p:cNvSpPr txBox="1"/>
          <p:nvPr/>
        </p:nvSpPr>
        <p:spPr>
          <a:xfrm>
            <a:off x="7396122" y="3861048"/>
            <a:ext cx="1094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Les conditions</a:t>
            </a:r>
          </a:p>
          <a:p>
            <a:pPr algn="ctr"/>
            <a:r>
              <a:rPr lang="fr-FR" sz="1200" b="1" dirty="0" smtClean="0"/>
              <a:t>climatiques</a:t>
            </a:r>
            <a:endParaRPr lang="fr-FR" sz="1400" b="1" dirty="0"/>
          </a:p>
        </p:txBody>
      </p:sp>
      <p:cxnSp>
        <p:nvCxnSpPr>
          <p:cNvPr id="39" name="Connecteur droit 38"/>
          <p:cNvCxnSpPr>
            <a:stCxn id="36" idx="1"/>
            <a:endCxn id="18" idx="6"/>
          </p:cNvCxnSpPr>
          <p:nvPr/>
        </p:nvCxnSpPr>
        <p:spPr>
          <a:xfrm rot="16200000" flipV="1">
            <a:off x="6127254" y="2665834"/>
            <a:ext cx="774616" cy="14368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Connecteur droit 41"/>
          <p:cNvCxnSpPr>
            <a:stCxn id="36" idx="2"/>
            <a:endCxn id="20" idx="6"/>
          </p:cNvCxnSpPr>
          <p:nvPr/>
        </p:nvCxnSpPr>
        <p:spPr>
          <a:xfrm rot="10800000">
            <a:off x="5796136" y="4077072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Connecteur droit 44"/>
          <p:cNvCxnSpPr>
            <a:stCxn id="36" idx="3"/>
          </p:cNvCxnSpPr>
          <p:nvPr/>
        </p:nvCxnSpPr>
        <p:spPr>
          <a:xfrm rot="5400000">
            <a:off x="6163258" y="4015454"/>
            <a:ext cx="702608" cy="14368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Connecteur droit 47"/>
          <p:cNvCxnSpPr>
            <a:stCxn id="18" idx="2"/>
          </p:cNvCxnSpPr>
          <p:nvPr/>
        </p:nvCxnSpPr>
        <p:spPr>
          <a:xfrm rot="10800000" flipV="1">
            <a:off x="1547664" y="2996952"/>
            <a:ext cx="1728192" cy="11521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Connecteur droit 52"/>
          <p:cNvCxnSpPr>
            <a:stCxn id="55" idx="2"/>
          </p:cNvCxnSpPr>
          <p:nvPr/>
        </p:nvCxnSpPr>
        <p:spPr>
          <a:xfrm rot="10800000">
            <a:off x="1547664" y="4797152"/>
            <a:ext cx="1800200" cy="13681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Connecteur droit 55"/>
          <p:cNvCxnSpPr>
            <a:stCxn id="20" idx="2"/>
          </p:cNvCxnSpPr>
          <p:nvPr/>
        </p:nvCxnSpPr>
        <p:spPr>
          <a:xfrm rot="10800000" flipV="1">
            <a:off x="1619672" y="4077072"/>
            <a:ext cx="1656184" cy="28803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6" name="Groupe 65"/>
          <p:cNvGrpSpPr/>
          <p:nvPr/>
        </p:nvGrpSpPr>
        <p:grpSpPr>
          <a:xfrm>
            <a:off x="7812360" y="2780928"/>
            <a:ext cx="288032" cy="652640"/>
            <a:chOff x="5148064" y="2492896"/>
            <a:chExt cx="288032" cy="652640"/>
          </a:xfrm>
        </p:grpSpPr>
        <p:sp>
          <p:nvSpPr>
            <p:cNvPr id="67" name="Ellipse 66"/>
            <p:cNvSpPr/>
            <p:nvPr/>
          </p:nvSpPr>
          <p:spPr>
            <a:xfrm>
              <a:off x="5183497" y="2492896"/>
              <a:ext cx="216024" cy="21602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8" name="Connecteur droit 67"/>
            <p:cNvCxnSpPr/>
            <p:nvPr/>
          </p:nvCxnSpPr>
          <p:spPr>
            <a:xfrm rot="5400000">
              <a:off x="5148064" y="2852936"/>
              <a:ext cx="28803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Connecteur droit 68"/>
            <p:cNvCxnSpPr/>
            <p:nvPr/>
          </p:nvCxnSpPr>
          <p:spPr>
            <a:xfrm>
              <a:off x="5148064" y="2852936"/>
              <a:ext cx="288032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Connecteur droit 69"/>
            <p:cNvCxnSpPr/>
            <p:nvPr/>
          </p:nvCxnSpPr>
          <p:spPr>
            <a:xfrm rot="16200000" flipH="1">
              <a:off x="5285687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Connecteur droit 70"/>
            <p:cNvCxnSpPr/>
            <p:nvPr/>
          </p:nvCxnSpPr>
          <p:spPr>
            <a:xfrm rot="5400000">
              <a:off x="5141671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9" name="ZoneTexte 48"/>
          <p:cNvSpPr txBox="1"/>
          <p:nvPr/>
        </p:nvSpPr>
        <p:spPr>
          <a:xfrm>
            <a:off x="4239211" y="4869160"/>
            <a:ext cx="761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Gérer</a:t>
            </a:r>
          </a:p>
          <a:p>
            <a:pPr algn="ctr"/>
            <a:r>
              <a:rPr lang="fr-FR" sz="1200" b="1" dirty="0" smtClean="0"/>
              <a:t>la relève </a:t>
            </a:r>
            <a:endParaRPr lang="fr-FR" sz="1400" b="1" dirty="0"/>
          </a:p>
        </p:txBody>
      </p:sp>
      <p:sp>
        <p:nvSpPr>
          <p:cNvPr id="55" name="Ellipse 54"/>
          <p:cNvSpPr/>
          <p:nvPr/>
        </p:nvSpPr>
        <p:spPr>
          <a:xfrm>
            <a:off x="3347864" y="5733256"/>
            <a:ext cx="2520280" cy="864096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ZoneTexte 56"/>
          <p:cNvSpPr txBox="1"/>
          <p:nvPr/>
        </p:nvSpPr>
        <p:spPr>
          <a:xfrm>
            <a:off x="3588724" y="5924996"/>
            <a:ext cx="21515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Adapter les lois de commande </a:t>
            </a:r>
          </a:p>
          <a:p>
            <a:pPr algn="ctr"/>
            <a:r>
              <a:rPr lang="fr-FR" sz="1200" b="1" dirty="0" smtClean="0"/>
              <a:t>en fonction des émetteurs</a:t>
            </a:r>
            <a:endParaRPr lang="fr-FR" sz="1400" b="1" dirty="0"/>
          </a:p>
        </p:txBody>
      </p:sp>
      <p:cxnSp>
        <p:nvCxnSpPr>
          <p:cNvPr id="58" name="Connecteur droit 57"/>
          <p:cNvCxnSpPr>
            <a:stCxn id="24" idx="2"/>
          </p:cNvCxnSpPr>
          <p:nvPr/>
        </p:nvCxnSpPr>
        <p:spPr>
          <a:xfrm rot="10800000">
            <a:off x="1619672" y="4581128"/>
            <a:ext cx="1656184" cy="50405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95536" y="179348"/>
            <a:ext cx="8352928" cy="36933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Diagramme des cas d’utilisations</a:t>
            </a:r>
            <a:endParaRPr lang="fr-FR" b="1" dirty="0"/>
          </a:p>
        </p:txBody>
      </p:sp>
      <p:grpSp>
        <p:nvGrpSpPr>
          <p:cNvPr id="3" name="Groupe 2"/>
          <p:cNvGrpSpPr/>
          <p:nvPr/>
        </p:nvGrpSpPr>
        <p:grpSpPr>
          <a:xfrm>
            <a:off x="769106" y="836712"/>
            <a:ext cx="288032" cy="652640"/>
            <a:chOff x="5148064" y="2492896"/>
            <a:chExt cx="288032" cy="652640"/>
          </a:xfrm>
        </p:grpSpPr>
        <p:sp>
          <p:nvSpPr>
            <p:cNvPr id="4" name="Ellipse 3"/>
            <p:cNvSpPr/>
            <p:nvPr/>
          </p:nvSpPr>
          <p:spPr>
            <a:xfrm>
              <a:off x="5183497" y="2492896"/>
              <a:ext cx="216024" cy="21602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" name="Connecteur droit 4"/>
            <p:cNvCxnSpPr/>
            <p:nvPr/>
          </p:nvCxnSpPr>
          <p:spPr>
            <a:xfrm rot="5400000">
              <a:off x="5148064" y="2852936"/>
              <a:ext cx="28803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Connecteur droit 5"/>
            <p:cNvCxnSpPr/>
            <p:nvPr/>
          </p:nvCxnSpPr>
          <p:spPr>
            <a:xfrm>
              <a:off x="5148064" y="2852936"/>
              <a:ext cx="288032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Connecteur droit 6"/>
            <p:cNvCxnSpPr/>
            <p:nvPr/>
          </p:nvCxnSpPr>
          <p:spPr>
            <a:xfrm rot="16200000" flipH="1">
              <a:off x="5285687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Connecteur droit 7"/>
            <p:cNvCxnSpPr/>
            <p:nvPr/>
          </p:nvCxnSpPr>
          <p:spPr>
            <a:xfrm rot="5400000">
              <a:off x="5141671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ZoneTexte 8"/>
          <p:cNvSpPr txBox="1"/>
          <p:nvPr/>
        </p:nvSpPr>
        <p:spPr>
          <a:xfrm>
            <a:off x="356828" y="1556792"/>
            <a:ext cx="1152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/>
              <a:t>Utilisateur</a:t>
            </a:r>
          </a:p>
          <a:p>
            <a:pPr algn="ctr"/>
            <a:r>
              <a:rPr lang="fr-FR" sz="1200" dirty="0" smtClean="0"/>
              <a:t>En mode chaud</a:t>
            </a:r>
            <a:endParaRPr lang="fr-FR" sz="1200" dirty="0"/>
          </a:p>
        </p:txBody>
      </p:sp>
      <p:grpSp>
        <p:nvGrpSpPr>
          <p:cNvPr id="10" name="Groupe 9"/>
          <p:cNvGrpSpPr/>
          <p:nvPr/>
        </p:nvGrpSpPr>
        <p:grpSpPr>
          <a:xfrm>
            <a:off x="769106" y="5190291"/>
            <a:ext cx="288032" cy="652640"/>
            <a:chOff x="5148064" y="2492896"/>
            <a:chExt cx="288032" cy="652640"/>
          </a:xfrm>
        </p:grpSpPr>
        <p:sp>
          <p:nvSpPr>
            <p:cNvPr id="11" name="Ellipse 10"/>
            <p:cNvSpPr/>
            <p:nvPr/>
          </p:nvSpPr>
          <p:spPr>
            <a:xfrm>
              <a:off x="5183497" y="2492896"/>
              <a:ext cx="216024" cy="21602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2" name="Connecteur droit 11"/>
            <p:cNvCxnSpPr/>
            <p:nvPr/>
          </p:nvCxnSpPr>
          <p:spPr>
            <a:xfrm rot="5400000">
              <a:off x="5148064" y="2852936"/>
              <a:ext cx="28803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5148064" y="2852936"/>
              <a:ext cx="288032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16200000" flipH="1">
              <a:off x="5285687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 rot="5400000">
              <a:off x="5141671" y="3003345"/>
              <a:ext cx="148584" cy="135798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" name="ZoneTexte 15"/>
          <p:cNvSpPr txBox="1"/>
          <p:nvPr/>
        </p:nvSpPr>
        <p:spPr>
          <a:xfrm>
            <a:off x="399757" y="5910371"/>
            <a:ext cx="10670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/>
              <a:t>Utilisateur</a:t>
            </a:r>
          </a:p>
          <a:p>
            <a:pPr algn="ctr"/>
            <a:r>
              <a:rPr lang="fr-FR" sz="1200" dirty="0" smtClean="0"/>
              <a:t>En mode froid</a:t>
            </a:r>
            <a:endParaRPr lang="fr-FR" sz="1200" dirty="0"/>
          </a:p>
        </p:txBody>
      </p:sp>
      <p:cxnSp>
        <p:nvCxnSpPr>
          <p:cNvPr id="18" name="Connecteur droit avec flèche 17"/>
          <p:cNvCxnSpPr/>
          <p:nvPr/>
        </p:nvCxnSpPr>
        <p:spPr>
          <a:xfrm rot="5400000" flipH="1" flipV="1">
            <a:off x="324322" y="4365104"/>
            <a:ext cx="11521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 rot="5400000">
            <a:off x="396330" y="2564904"/>
            <a:ext cx="10081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323528" y="3284984"/>
            <a:ext cx="1157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Utilisateur</a:t>
            </a:r>
            <a:endParaRPr lang="fr-FR" dirty="0"/>
          </a:p>
        </p:txBody>
      </p:sp>
      <p:sp>
        <p:nvSpPr>
          <p:cNvPr id="26" name="Ellipse 25"/>
          <p:cNvSpPr/>
          <p:nvPr/>
        </p:nvSpPr>
        <p:spPr>
          <a:xfrm>
            <a:off x="2267744" y="3140968"/>
            <a:ext cx="1728192" cy="72008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Avoir du confort dans un bâtiment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30" name="Connecteur droit avec flèche 29"/>
          <p:cNvCxnSpPr>
            <a:endCxn id="26" idx="4"/>
          </p:cNvCxnSpPr>
          <p:nvPr/>
        </p:nvCxnSpPr>
        <p:spPr>
          <a:xfrm flipV="1">
            <a:off x="1187624" y="3861048"/>
            <a:ext cx="1944216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Ellipse 27"/>
          <p:cNvSpPr/>
          <p:nvPr/>
        </p:nvSpPr>
        <p:spPr>
          <a:xfrm>
            <a:off x="1475656" y="4365104"/>
            <a:ext cx="1728192" cy="72008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Confort été 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34" name="Connecteur droit avec flèche 33"/>
          <p:cNvCxnSpPr>
            <a:endCxn id="26" idx="0"/>
          </p:cNvCxnSpPr>
          <p:nvPr/>
        </p:nvCxnSpPr>
        <p:spPr>
          <a:xfrm rot="16200000" flipH="1">
            <a:off x="1223628" y="1232756"/>
            <a:ext cx="1944216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Ellipse 26"/>
          <p:cNvSpPr/>
          <p:nvPr/>
        </p:nvSpPr>
        <p:spPr>
          <a:xfrm>
            <a:off x="1475656" y="1988840"/>
            <a:ext cx="1728192" cy="72008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Confort hiver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5004048" y="3140968"/>
            <a:ext cx="1728192" cy="72008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Relève de PAC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004048" y="980728"/>
            <a:ext cx="1728192" cy="10081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Conditions climatiques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(température de l’air extérieure)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41" name="Connecteur droit avec flèche 40"/>
          <p:cNvCxnSpPr>
            <a:stCxn id="39" idx="1"/>
            <a:endCxn id="27" idx="7"/>
          </p:cNvCxnSpPr>
          <p:nvPr/>
        </p:nvCxnSpPr>
        <p:spPr>
          <a:xfrm rot="10800000" flipV="1">
            <a:off x="2950760" y="1484783"/>
            <a:ext cx="2053288" cy="609509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7812360" y="3140968"/>
            <a:ext cx="1008112" cy="72008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Energies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45" name="Connecteur droit 44"/>
          <p:cNvCxnSpPr>
            <a:stCxn id="27" idx="6"/>
          </p:cNvCxnSpPr>
          <p:nvPr/>
        </p:nvCxnSpPr>
        <p:spPr>
          <a:xfrm>
            <a:off x="3203848" y="2348880"/>
            <a:ext cx="51125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Connecteur droit 48"/>
          <p:cNvCxnSpPr>
            <a:stCxn id="43" idx="0"/>
          </p:cNvCxnSpPr>
          <p:nvPr/>
        </p:nvCxnSpPr>
        <p:spPr>
          <a:xfrm rot="5400000" flipH="1" flipV="1">
            <a:off x="7920372" y="2744924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Connecteur droit 54"/>
          <p:cNvCxnSpPr>
            <a:stCxn id="28" idx="4"/>
          </p:cNvCxnSpPr>
          <p:nvPr/>
        </p:nvCxnSpPr>
        <p:spPr>
          <a:xfrm rot="5400000">
            <a:off x="1727684" y="5697252"/>
            <a:ext cx="12241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Connecteur droit 57"/>
          <p:cNvCxnSpPr>
            <a:stCxn id="43" idx="2"/>
          </p:cNvCxnSpPr>
          <p:nvPr/>
        </p:nvCxnSpPr>
        <p:spPr>
          <a:xfrm rot="5400000">
            <a:off x="7092280" y="5085184"/>
            <a:ext cx="24482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necteur droit 60"/>
          <p:cNvCxnSpPr/>
          <p:nvPr/>
        </p:nvCxnSpPr>
        <p:spPr>
          <a:xfrm rot="10800000">
            <a:off x="2339752" y="6309320"/>
            <a:ext cx="59766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necteur droit avec flèche 64"/>
          <p:cNvCxnSpPr/>
          <p:nvPr/>
        </p:nvCxnSpPr>
        <p:spPr>
          <a:xfrm>
            <a:off x="3995936" y="3501008"/>
            <a:ext cx="1008111" cy="1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>
            <a:stCxn id="43" idx="1"/>
            <a:endCxn id="38" idx="6"/>
          </p:cNvCxnSpPr>
          <p:nvPr/>
        </p:nvCxnSpPr>
        <p:spPr>
          <a:xfrm rot="10800000">
            <a:off x="6732240" y="3501008"/>
            <a:ext cx="1080120" cy="1588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ZoneTexte 35"/>
          <p:cNvSpPr txBox="1"/>
          <p:nvPr/>
        </p:nvSpPr>
        <p:spPr>
          <a:xfrm>
            <a:off x="4067944" y="3254787"/>
            <a:ext cx="8435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smtClean="0"/>
              <a:t>« </a:t>
            </a:r>
            <a:r>
              <a:rPr lang="fr-FR" sz="1000" dirty="0" err="1" smtClean="0"/>
              <a:t>extented</a:t>
            </a:r>
            <a:r>
              <a:rPr lang="fr-FR" sz="1000" dirty="0" smtClean="0"/>
              <a:t> »</a:t>
            </a:r>
            <a:endParaRPr lang="fr-FR" sz="1000" dirty="0"/>
          </a:p>
        </p:txBody>
      </p:sp>
      <p:sp>
        <p:nvSpPr>
          <p:cNvPr id="44" name="Rectangle 43"/>
          <p:cNvSpPr/>
          <p:nvPr/>
        </p:nvSpPr>
        <p:spPr>
          <a:xfrm>
            <a:off x="5004048" y="4979731"/>
            <a:ext cx="1728192" cy="10081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Conditions d’ambiance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(température intérieur du bâtiment)</a:t>
            </a:r>
            <a:endParaRPr lang="fr-FR" sz="1200" dirty="0">
              <a:solidFill>
                <a:schemeClr val="tx1"/>
              </a:solidFill>
            </a:endParaRPr>
          </a:p>
        </p:txBody>
      </p:sp>
      <p:cxnSp>
        <p:nvCxnSpPr>
          <p:cNvPr id="46" name="Connecteur droit avec flèche 45"/>
          <p:cNvCxnSpPr>
            <a:stCxn id="44" idx="1"/>
            <a:endCxn id="28" idx="5"/>
          </p:cNvCxnSpPr>
          <p:nvPr/>
        </p:nvCxnSpPr>
        <p:spPr>
          <a:xfrm rot="10800000">
            <a:off x="2950760" y="4979731"/>
            <a:ext cx="2053288" cy="504056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95536" y="179348"/>
            <a:ext cx="8352928" cy="36933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Diagramme de définition de blocs (système)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3491880" y="1412776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system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PAC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91880" y="1916832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 err="1" smtClean="0">
                <a:solidFill>
                  <a:schemeClr val="tx1"/>
                </a:solidFill>
              </a:rPr>
              <a:t>Properties</a:t>
            </a:r>
            <a:endParaRPr lang="fr-FR" sz="1000" dirty="0" smtClean="0">
              <a:solidFill>
                <a:schemeClr val="tx1"/>
              </a:solidFill>
            </a:endParaRPr>
          </a:p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Type de gaz frigorigène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91880" y="2420888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Values</a:t>
            </a:r>
          </a:p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…….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91880" y="2924944"/>
            <a:ext cx="2088232" cy="10801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 err="1" smtClean="0">
                <a:solidFill>
                  <a:schemeClr val="tx1"/>
                </a:solidFill>
              </a:rPr>
              <a:t>Constraints</a:t>
            </a:r>
            <a:endParaRPr lang="fr-FR" sz="1000" dirty="0" smtClean="0">
              <a:solidFill>
                <a:schemeClr val="tx1"/>
              </a:solidFill>
            </a:endParaRP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Assurer le confort dans un bâtiment quelque soit la saison.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1520" y="3717032"/>
            <a:ext cx="2088232" cy="3600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« block »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Assurer le besoin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51520" y="4221088"/>
            <a:ext cx="2088232" cy="6480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00" dirty="0" smtClean="0">
                <a:solidFill>
                  <a:schemeClr val="tx1"/>
                </a:solidFill>
              </a:rPr>
              <a:t> 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» </a:t>
            </a:r>
            <a:r>
              <a:rPr lang="fr-FR" sz="1200" dirty="0" smtClean="0">
                <a:solidFill>
                  <a:schemeClr val="tx1"/>
                </a:solidFill>
              </a:rPr>
              <a:t>Cmd  système énergétique annexe (fioul, gaz, batterie </a:t>
            </a:r>
            <a:r>
              <a:rPr lang="fr-FR" sz="1200" dirty="0" err="1" smtClean="0">
                <a:solidFill>
                  <a:schemeClr val="tx1"/>
                </a:solidFill>
              </a:rPr>
              <a:t>elec</a:t>
            </a:r>
            <a:r>
              <a:rPr lang="fr-FR" sz="1200" dirty="0" smtClean="0">
                <a:solidFill>
                  <a:schemeClr val="tx1"/>
                </a:solidFill>
              </a:rPr>
              <a:t>,…)</a:t>
            </a:r>
          </a:p>
          <a:p>
            <a:r>
              <a:rPr lang="fr-FR" sz="1000" dirty="0" smtClean="0">
                <a:solidFill>
                  <a:schemeClr val="tx1"/>
                </a:solidFill>
              </a:rPr>
              <a:t> </a:t>
            </a:r>
            <a:endParaRPr lang="fr-FR" sz="1200" dirty="0" smtClean="0">
              <a:solidFill>
                <a:schemeClr val="tx1"/>
              </a:solidFill>
            </a:endParaRPr>
          </a:p>
        </p:txBody>
      </p:sp>
      <p:grpSp>
        <p:nvGrpSpPr>
          <p:cNvPr id="16" name="Groupe 15"/>
          <p:cNvGrpSpPr/>
          <p:nvPr/>
        </p:nvGrpSpPr>
        <p:grpSpPr>
          <a:xfrm>
            <a:off x="4461892" y="4005064"/>
            <a:ext cx="144016" cy="288032"/>
            <a:chOff x="3059832" y="1772816"/>
            <a:chExt cx="144016" cy="288032"/>
          </a:xfrm>
        </p:grpSpPr>
        <p:sp>
          <p:nvSpPr>
            <p:cNvPr id="17" name="Triangle isocèle 16"/>
            <p:cNvSpPr/>
            <p:nvPr/>
          </p:nvSpPr>
          <p:spPr>
            <a:xfrm>
              <a:off x="3059832" y="1772816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Triangle isocèle 17"/>
            <p:cNvSpPr/>
            <p:nvPr/>
          </p:nvSpPr>
          <p:spPr>
            <a:xfrm flipV="1">
              <a:off x="3059832" y="1916832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4" name="Rectangle 43"/>
          <p:cNvSpPr/>
          <p:nvPr/>
        </p:nvSpPr>
        <p:spPr>
          <a:xfrm>
            <a:off x="6732240" y="1844824"/>
            <a:ext cx="2088232" cy="3600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« block »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Chauffer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732240" y="2204864"/>
            <a:ext cx="2088232" cy="1440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 smtClean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732240" y="2348880"/>
            <a:ext cx="2088232" cy="93610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00" dirty="0" smtClean="0">
                <a:solidFill>
                  <a:schemeClr val="tx1"/>
                </a:solidFill>
              </a:rPr>
              <a:t>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</a:t>
            </a:r>
            <a:r>
              <a:rPr lang="fr-FR" sz="1200" dirty="0" smtClean="0">
                <a:solidFill>
                  <a:schemeClr val="tx1"/>
                </a:solidFill>
              </a:rPr>
              <a:t>» les émetteurs</a:t>
            </a:r>
          </a:p>
          <a:p>
            <a:r>
              <a:rPr lang="fr-FR" sz="1000" dirty="0" smtClean="0">
                <a:solidFill>
                  <a:schemeClr val="tx1"/>
                </a:solidFill>
              </a:rPr>
              <a:t>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» </a:t>
            </a:r>
            <a:r>
              <a:rPr lang="fr-FR" sz="1200" dirty="0" smtClean="0">
                <a:solidFill>
                  <a:schemeClr val="tx1"/>
                </a:solidFill>
              </a:rPr>
              <a:t> les consignes</a:t>
            </a:r>
          </a:p>
          <a:p>
            <a:r>
              <a:rPr lang="fr-FR" sz="1200" dirty="0" smtClean="0">
                <a:solidFill>
                  <a:schemeClr val="tx1"/>
                </a:solidFill>
              </a:rPr>
              <a:t>« </a:t>
            </a:r>
            <a:r>
              <a:rPr lang="fr-FR" sz="1200" dirty="0" err="1" smtClean="0">
                <a:solidFill>
                  <a:schemeClr val="tx1"/>
                </a:solidFill>
              </a:rPr>
              <a:t>flowport</a:t>
            </a:r>
            <a:r>
              <a:rPr lang="fr-FR" sz="1200" dirty="0" smtClean="0">
                <a:solidFill>
                  <a:schemeClr val="tx1"/>
                </a:solidFill>
              </a:rPr>
              <a:t> » les apports    énergétiques extérieure</a:t>
            </a:r>
          </a:p>
        </p:txBody>
      </p:sp>
      <p:cxnSp>
        <p:nvCxnSpPr>
          <p:cNvPr id="64" name="Connecteur droit 63"/>
          <p:cNvCxnSpPr/>
          <p:nvPr/>
        </p:nvCxnSpPr>
        <p:spPr>
          <a:xfrm rot="5400000">
            <a:off x="7632340" y="1736812"/>
            <a:ext cx="2160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Connecteur droit 69"/>
          <p:cNvCxnSpPr/>
          <p:nvPr/>
        </p:nvCxnSpPr>
        <p:spPr>
          <a:xfrm rot="10800000">
            <a:off x="5580112" y="1628800"/>
            <a:ext cx="21602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5" name="Groupe 74"/>
          <p:cNvGrpSpPr/>
          <p:nvPr/>
        </p:nvGrpSpPr>
        <p:grpSpPr>
          <a:xfrm>
            <a:off x="5580112" y="1556792"/>
            <a:ext cx="288032" cy="144016"/>
            <a:chOff x="7740352" y="1844824"/>
            <a:chExt cx="288032" cy="144016"/>
          </a:xfrm>
        </p:grpSpPr>
        <p:sp>
          <p:nvSpPr>
            <p:cNvPr id="76" name="Triangle isocèle 75"/>
            <p:cNvSpPr/>
            <p:nvPr/>
          </p:nvSpPr>
          <p:spPr>
            <a:xfrm rot="5400000">
              <a:off x="7884368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7" name="Triangle isocèle 76"/>
            <p:cNvSpPr/>
            <p:nvPr/>
          </p:nvSpPr>
          <p:spPr>
            <a:xfrm rot="5400000" flipV="1">
              <a:off x="7740352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78" name="Rectangle 77"/>
          <p:cNvSpPr/>
          <p:nvPr/>
        </p:nvSpPr>
        <p:spPr>
          <a:xfrm>
            <a:off x="6804248" y="3717032"/>
            <a:ext cx="2088232" cy="3600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« block »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Refroidir</a:t>
            </a:r>
          </a:p>
        </p:txBody>
      </p:sp>
      <p:sp>
        <p:nvSpPr>
          <p:cNvPr id="79" name="Rectangle 78"/>
          <p:cNvSpPr/>
          <p:nvPr/>
        </p:nvSpPr>
        <p:spPr>
          <a:xfrm>
            <a:off x="6804248" y="4077072"/>
            <a:ext cx="2088232" cy="1440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 smtClean="0">
              <a:solidFill>
                <a:schemeClr val="tx1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6804248" y="4221088"/>
            <a:ext cx="2088232" cy="6480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00" dirty="0" smtClean="0">
                <a:solidFill>
                  <a:schemeClr val="tx1"/>
                </a:solidFill>
              </a:rPr>
              <a:t>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» </a:t>
            </a:r>
            <a:r>
              <a:rPr lang="fr-FR" sz="1200" dirty="0" smtClean="0">
                <a:solidFill>
                  <a:schemeClr val="tx1"/>
                </a:solidFill>
              </a:rPr>
              <a:t>les émetteurs</a:t>
            </a:r>
          </a:p>
          <a:p>
            <a:r>
              <a:rPr lang="fr-FR" sz="1000" dirty="0" smtClean="0">
                <a:solidFill>
                  <a:schemeClr val="tx1"/>
                </a:solidFill>
              </a:rPr>
              <a:t>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» </a:t>
            </a:r>
            <a:r>
              <a:rPr lang="fr-FR" sz="1200" dirty="0" smtClean="0">
                <a:solidFill>
                  <a:schemeClr val="tx1"/>
                </a:solidFill>
              </a:rPr>
              <a:t> les conditions d’ambiance</a:t>
            </a:r>
          </a:p>
        </p:txBody>
      </p:sp>
      <p:cxnSp>
        <p:nvCxnSpPr>
          <p:cNvPr id="81" name="Connecteur droit 80"/>
          <p:cNvCxnSpPr/>
          <p:nvPr/>
        </p:nvCxnSpPr>
        <p:spPr>
          <a:xfrm rot="5400000">
            <a:off x="7704348" y="3609020"/>
            <a:ext cx="2160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Connecteur droit 81"/>
          <p:cNvCxnSpPr/>
          <p:nvPr/>
        </p:nvCxnSpPr>
        <p:spPr>
          <a:xfrm rot="10800000">
            <a:off x="5724128" y="3501008"/>
            <a:ext cx="20882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3" name="Groupe 82"/>
          <p:cNvGrpSpPr/>
          <p:nvPr/>
        </p:nvGrpSpPr>
        <p:grpSpPr>
          <a:xfrm>
            <a:off x="5580112" y="3429000"/>
            <a:ext cx="288032" cy="144016"/>
            <a:chOff x="7740352" y="1844824"/>
            <a:chExt cx="288032" cy="144016"/>
          </a:xfrm>
        </p:grpSpPr>
        <p:sp>
          <p:nvSpPr>
            <p:cNvPr id="84" name="Triangle isocèle 83"/>
            <p:cNvSpPr/>
            <p:nvPr/>
          </p:nvSpPr>
          <p:spPr>
            <a:xfrm rot="5400000">
              <a:off x="7884368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5" name="Triangle isocèle 84"/>
            <p:cNvSpPr/>
            <p:nvPr/>
          </p:nvSpPr>
          <p:spPr>
            <a:xfrm rot="5400000" flipV="1">
              <a:off x="7740352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94" name="Groupe 93"/>
          <p:cNvGrpSpPr/>
          <p:nvPr/>
        </p:nvGrpSpPr>
        <p:grpSpPr>
          <a:xfrm>
            <a:off x="3203848" y="1556792"/>
            <a:ext cx="288032" cy="144016"/>
            <a:chOff x="7740352" y="1844824"/>
            <a:chExt cx="288032" cy="144016"/>
          </a:xfrm>
        </p:grpSpPr>
        <p:sp>
          <p:nvSpPr>
            <p:cNvPr id="95" name="Triangle isocèle 94"/>
            <p:cNvSpPr/>
            <p:nvPr/>
          </p:nvSpPr>
          <p:spPr>
            <a:xfrm rot="5400000">
              <a:off x="7884368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6" name="Triangle isocèle 95"/>
            <p:cNvSpPr/>
            <p:nvPr/>
          </p:nvSpPr>
          <p:spPr>
            <a:xfrm rot="5400000" flipV="1">
              <a:off x="7740352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97" name="Connecteur droit 96"/>
          <p:cNvCxnSpPr/>
          <p:nvPr/>
        </p:nvCxnSpPr>
        <p:spPr>
          <a:xfrm rot="10800000">
            <a:off x="1259632" y="1628801"/>
            <a:ext cx="2232248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Connecteur droit 97"/>
          <p:cNvCxnSpPr/>
          <p:nvPr/>
        </p:nvCxnSpPr>
        <p:spPr>
          <a:xfrm rot="5400000">
            <a:off x="1151620" y="1736812"/>
            <a:ext cx="2160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9" name="Rectangle 98"/>
          <p:cNvSpPr/>
          <p:nvPr/>
        </p:nvSpPr>
        <p:spPr>
          <a:xfrm>
            <a:off x="251520" y="1844824"/>
            <a:ext cx="2088232" cy="3600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« block »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Sécuriser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251520" y="2204864"/>
            <a:ext cx="2088232" cy="1440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 smtClean="0">
              <a:solidFill>
                <a:schemeClr val="tx1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51520" y="2348880"/>
            <a:ext cx="2088232" cy="50405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00" dirty="0" smtClean="0">
                <a:solidFill>
                  <a:schemeClr val="tx1"/>
                </a:solidFill>
              </a:rPr>
              <a:t> 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»</a:t>
            </a:r>
            <a:r>
              <a:rPr lang="fr-FR" sz="1200" dirty="0" smtClean="0">
                <a:solidFill>
                  <a:schemeClr val="tx1"/>
                </a:solidFill>
              </a:rPr>
              <a:t>  Etat des capteurs HP-BP</a:t>
            </a:r>
          </a:p>
          <a:p>
            <a:endParaRPr lang="fr-FR" sz="1200" dirty="0" smtClean="0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51520" y="4077072"/>
            <a:ext cx="2088232" cy="1440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 smtClean="0">
              <a:solidFill>
                <a:schemeClr val="tx1"/>
              </a:solidFill>
            </a:endParaRPr>
          </a:p>
        </p:txBody>
      </p:sp>
      <p:grpSp>
        <p:nvGrpSpPr>
          <p:cNvPr id="39" name="Groupe 38"/>
          <p:cNvGrpSpPr/>
          <p:nvPr/>
        </p:nvGrpSpPr>
        <p:grpSpPr>
          <a:xfrm>
            <a:off x="3203848" y="3429000"/>
            <a:ext cx="288032" cy="144016"/>
            <a:chOff x="7740352" y="1844824"/>
            <a:chExt cx="288032" cy="144016"/>
          </a:xfrm>
        </p:grpSpPr>
        <p:sp>
          <p:nvSpPr>
            <p:cNvPr id="40" name="Triangle isocèle 39"/>
            <p:cNvSpPr/>
            <p:nvPr/>
          </p:nvSpPr>
          <p:spPr>
            <a:xfrm rot="5400000">
              <a:off x="7884368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Triangle isocèle 40"/>
            <p:cNvSpPr/>
            <p:nvPr/>
          </p:nvSpPr>
          <p:spPr>
            <a:xfrm rot="5400000" flipV="1">
              <a:off x="7740352" y="1844824"/>
              <a:ext cx="144016" cy="144016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43" name="Connecteur droit 42"/>
          <p:cNvCxnSpPr/>
          <p:nvPr/>
        </p:nvCxnSpPr>
        <p:spPr>
          <a:xfrm rot="5400000">
            <a:off x="1151620" y="3609020"/>
            <a:ext cx="2160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Connecteur droit 46"/>
          <p:cNvCxnSpPr/>
          <p:nvPr/>
        </p:nvCxnSpPr>
        <p:spPr>
          <a:xfrm rot="10800000">
            <a:off x="1259633" y="3501008"/>
            <a:ext cx="20882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3491880" y="4509120"/>
            <a:ext cx="2088232" cy="3600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 smtClean="0">
                <a:solidFill>
                  <a:schemeClr val="tx1"/>
                </a:solidFill>
              </a:rPr>
              <a:t>« block »</a:t>
            </a:r>
          </a:p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Réguler, contrôler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491880" y="5013176"/>
            <a:ext cx="2088232" cy="119675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00" dirty="0" smtClean="0">
                <a:solidFill>
                  <a:schemeClr val="tx1"/>
                </a:solidFill>
              </a:rPr>
              <a:t> 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» </a:t>
            </a:r>
            <a:r>
              <a:rPr lang="fr-FR" sz="1200" dirty="0" smtClean="0">
                <a:solidFill>
                  <a:schemeClr val="tx1"/>
                </a:solidFill>
              </a:rPr>
              <a:t>Cmd  Compresseur</a:t>
            </a:r>
          </a:p>
          <a:p>
            <a:r>
              <a:rPr lang="fr-FR" sz="1000" dirty="0" smtClean="0">
                <a:solidFill>
                  <a:schemeClr val="tx1"/>
                </a:solidFill>
              </a:rPr>
              <a:t> 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» </a:t>
            </a:r>
            <a:r>
              <a:rPr lang="fr-FR" sz="1200" dirty="0" smtClean="0">
                <a:solidFill>
                  <a:schemeClr val="tx1"/>
                </a:solidFill>
              </a:rPr>
              <a:t>Cmd  V4V</a:t>
            </a:r>
          </a:p>
          <a:p>
            <a:r>
              <a:rPr lang="fr-FR" sz="1000" dirty="0" smtClean="0">
                <a:solidFill>
                  <a:schemeClr val="tx1"/>
                </a:solidFill>
              </a:rPr>
              <a:t> 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</a:t>
            </a:r>
            <a:r>
              <a:rPr lang="fr-FR" sz="1200" dirty="0" smtClean="0">
                <a:solidFill>
                  <a:schemeClr val="tx1"/>
                </a:solidFill>
              </a:rPr>
              <a:t>» Cmd  V3V</a:t>
            </a:r>
          </a:p>
          <a:p>
            <a:r>
              <a:rPr lang="fr-FR" sz="1000" dirty="0" smtClean="0">
                <a:solidFill>
                  <a:schemeClr val="tx1"/>
                </a:solidFill>
              </a:rPr>
              <a:t> 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» </a:t>
            </a:r>
            <a:r>
              <a:rPr lang="fr-FR" sz="1200" dirty="0" smtClean="0">
                <a:solidFill>
                  <a:schemeClr val="tx1"/>
                </a:solidFill>
              </a:rPr>
              <a:t>Cmd  </a:t>
            </a:r>
            <a:r>
              <a:rPr lang="fr-FR" sz="1200" dirty="0" err="1" smtClean="0">
                <a:solidFill>
                  <a:schemeClr val="tx1"/>
                </a:solidFill>
              </a:rPr>
              <a:t>Circulateur</a:t>
            </a:r>
            <a:endParaRPr lang="fr-FR" sz="1200" dirty="0" smtClean="0">
              <a:solidFill>
                <a:schemeClr val="tx1"/>
              </a:solidFill>
            </a:endParaRPr>
          </a:p>
          <a:p>
            <a:r>
              <a:rPr lang="fr-FR" sz="1000" dirty="0" smtClean="0">
                <a:solidFill>
                  <a:schemeClr val="tx1"/>
                </a:solidFill>
              </a:rPr>
              <a:t>« </a:t>
            </a:r>
            <a:r>
              <a:rPr lang="fr-FR" sz="1000" dirty="0" err="1" smtClean="0">
                <a:solidFill>
                  <a:schemeClr val="tx1"/>
                </a:solidFill>
              </a:rPr>
              <a:t>flowport</a:t>
            </a:r>
            <a:r>
              <a:rPr lang="fr-FR" sz="1000" dirty="0" smtClean="0">
                <a:solidFill>
                  <a:schemeClr val="tx1"/>
                </a:solidFill>
              </a:rPr>
              <a:t> » </a:t>
            </a:r>
            <a:r>
              <a:rPr lang="fr-FR" sz="1200" dirty="0" smtClean="0">
                <a:solidFill>
                  <a:schemeClr val="tx1"/>
                </a:solidFill>
              </a:rPr>
              <a:t>Cmd  Sécurité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491880" y="4869160"/>
            <a:ext cx="2088232" cy="1440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 dirty="0" smtClean="0">
              <a:solidFill>
                <a:schemeClr val="tx1"/>
              </a:solidFill>
            </a:endParaRPr>
          </a:p>
        </p:txBody>
      </p:sp>
      <p:cxnSp>
        <p:nvCxnSpPr>
          <p:cNvPr id="51" name="Connecteur droit 50"/>
          <p:cNvCxnSpPr/>
          <p:nvPr/>
        </p:nvCxnSpPr>
        <p:spPr>
          <a:xfrm rot="5400000">
            <a:off x="4425888" y="4401108"/>
            <a:ext cx="2160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95536" y="179348"/>
            <a:ext cx="8352928" cy="36933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Diagramme des blocs internes : Partie électrique</a:t>
            </a:r>
            <a:endParaRPr lang="fr-FR" b="1" dirty="0"/>
          </a:p>
        </p:txBody>
      </p:sp>
      <p:sp>
        <p:nvSpPr>
          <p:cNvPr id="5" name="Rectangle 4"/>
          <p:cNvSpPr/>
          <p:nvPr/>
        </p:nvSpPr>
        <p:spPr>
          <a:xfrm>
            <a:off x="971600" y="1268760"/>
            <a:ext cx="7200800" cy="48245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" name="Groupe 9"/>
          <p:cNvGrpSpPr/>
          <p:nvPr/>
        </p:nvGrpSpPr>
        <p:grpSpPr>
          <a:xfrm>
            <a:off x="971600" y="1700808"/>
            <a:ext cx="360040" cy="144016"/>
            <a:chOff x="4499992" y="2636912"/>
            <a:chExt cx="360040" cy="144016"/>
          </a:xfrm>
        </p:grpSpPr>
        <p:sp>
          <p:nvSpPr>
            <p:cNvPr id="11" name="Rectangle 10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2" name="Connecteur droit avec flèche 11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Groupe 12"/>
          <p:cNvGrpSpPr/>
          <p:nvPr/>
        </p:nvGrpSpPr>
        <p:grpSpPr>
          <a:xfrm>
            <a:off x="971600" y="4291955"/>
            <a:ext cx="360040" cy="144016"/>
            <a:chOff x="4499992" y="2636912"/>
            <a:chExt cx="360040" cy="144016"/>
          </a:xfrm>
        </p:grpSpPr>
        <p:sp>
          <p:nvSpPr>
            <p:cNvPr id="14" name="Rectangle 13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" name="Connecteur droit avec flèche 14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" name="ZoneTexte 15"/>
          <p:cNvSpPr txBox="1"/>
          <p:nvPr/>
        </p:nvSpPr>
        <p:spPr>
          <a:xfrm>
            <a:off x="0" y="3851523"/>
            <a:ext cx="936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Les grandeurs</a:t>
            </a:r>
          </a:p>
          <a:p>
            <a:pPr algn="ctr"/>
            <a:r>
              <a:rPr lang="fr-FR" sz="1200" dirty="0" smtClean="0"/>
              <a:t>physiques dans</a:t>
            </a:r>
          </a:p>
          <a:p>
            <a:pPr algn="ctr"/>
            <a:r>
              <a:rPr lang="fr-FR" sz="1200" dirty="0" smtClean="0"/>
              <a:t>le bâtiment</a:t>
            </a:r>
            <a:endParaRPr lang="fr-FR" sz="1200" dirty="0"/>
          </a:p>
        </p:txBody>
      </p:sp>
      <p:sp>
        <p:nvSpPr>
          <p:cNvPr id="17" name="ZoneTexte 16"/>
          <p:cNvSpPr txBox="1"/>
          <p:nvPr/>
        </p:nvSpPr>
        <p:spPr>
          <a:xfrm>
            <a:off x="-887" y="1148551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Les consignes</a:t>
            </a:r>
          </a:p>
          <a:p>
            <a:pPr algn="ctr"/>
            <a:r>
              <a:rPr lang="fr-FR" sz="1200" dirty="0" smtClean="0"/>
              <a:t>en</a:t>
            </a:r>
          </a:p>
          <a:p>
            <a:pPr algn="ctr"/>
            <a:r>
              <a:rPr lang="fr-FR" sz="1200" dirty="0" smtClean="0"/>
              <a:t>fonction</a:t>
            </a:r>
          </a:p>
          <a:p>
            <a:pPr algn="ctr"/>
            <a:r>
              <a:rPr lang="fr-FR" sz="1200" dirty="0" smtClean="0"/>
              <a:t>des scénarios</a:t>
            </a:r>
            <a:endParaRPr lang="fr-FR" sz="1200" dirty="0"/>
          </a:p>
        </p:txBody>
      </p:sp>
      <p:grpSp>
        <p:nvGrpSpPr>
          <p:cNvPr id="18" name="Groupe 17"/>
          <p:cNvGrpSpPr/>
          <p:nvPr/>
        </p:nvGrpSpPr>
        <p:grpSpPr>
          <a:xfrm>
            <a:off x="971600" y="2879537"/>
            <a:ext cx="360040" cy="144016"/>
            <a:chOff x="4499992" y="2636912"/>
            <a:chExt cx="360040" cy="144016"/>
          </a:xfrm>
        </p:grpSpPr>
        <p:sp>
          <p:nvSpPr>
            <p:cNvPr id="19" name="Rectangle 18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0" name="Connecteur droit avec flèche 19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ZoneTexte 20"/>
          <p:cNvSpPr txBox="1"/>
          <p:nvPr/>
        </p:nvSpPr>
        <p:spPr>
          <a:xfrm>
            <a:off x="0" y="2439938"/>
            <a:ext cx="936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Les grandeurs</a:t>
            </a:r>
          </a:p>
          <a:p>
            <a:pPr algn="ctr"/>
            <a:r>
              <a:rPr lang="fr-FR" sz="1200" dirty="0" smtClean="0"/>
              <a:t>Physiques</a:t>
            </a:r>
          </a:p>
          <a:p>
            <a:pPr algn="ctr"/>
            <a:r>
              <a:rPr lang="fr-FR" sz="1200" dirty="0" smtClean="0"/>
              <a:t>à l’extérieur</a:t>
            </a:r>
          </a:p>
          <a:p>
            <a:pPr algn="ctr"/>
            <a:r>
              <a:rPr lang="fr-FR" sz="1200" dirty="0" smtClean="0"/>
              <a:t>le bâtiment</a:t>
            </a:r>
            <a:endParaRPr lang="fr-FR" sz="1200" dirty="0"/>
          </a:p>
        </p:txBody>
      </p:sp>
      <p:grpSp>
        <p:nvGrpSpPr>
          <p:cNvPr id="22" name="Groupe 21"/>
          <p:cNvGrpSpPr/>
          <p:nvPr/>
        </p:nvGrpSpPr>
        <p:grpSpPr>
          <a:xfrm>
            <a:off x="4355976" y="2996952"/>
            <a:ext cx="360040" cy="144016"/>
            <a:chOff x="4499992" y="2636912"/>
            <a:chExt cx="360040" cy="144016"/>
          </a:xfrm>
        </p:grpSpPr>
        <p:sp>
          <p:nvSpPr>
            <p:cNvPr id="23" name="Rectangle 22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4" name="Connecteur droit avec flèche 23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5" name="Groupe 24"/>
          <p:cNvGrpSpPr/>
          <p:nvPr/>
        </p:nvGrpSpPr>
        <p:grpSpPr>
          <a:xfrm>
            <a:off x="4355976" y="3429000"/>
            <a:ext cx="360040" cy="144016"/>
            <a:chOff x="4499992" y="2636912"/>
            <a:chExt cx="360040" cy="144016"/>
          </a:xfrm>
        </p:grpSpPr>
        <p:sp>
          <p:nvSpPr>
            <p:cNvPr id="26" name="Rectangle 25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7" name="Connecteur droit avec flèche 26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Groupe 27"/>
          <p:cNvGrpSpPr/>
          <p:nvPr/>
        </p:nvGrpSpPr>
        <p:grpSpPr>
          <a:xfrm>
            <a:off x="4355976" y="3789040"/>
            <a:ext cx="360040" cy="144016"/>
            <a:chOff x="4499992" y="2636912"/>
            <a:chExt cx="360040" cy="144016"/>
          </a:xfrm>
        </p:grpSpPr>
        <p:sp>
          <p:nvSpPr>
            <p:cNvPr id="29" name="Rectangle 28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0" name="Connecteur droit avec flèche 29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Rectangle 33"/>
          <p:cNvSpPr/>
          <p:nvPr/>
        </p:nvSpPr>
        <p:spPr>
          <a:xfrm>
            <a:off x="4355976" y="2996952"/>
            <a:ext cx="1656184" cy="129614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5" name="Groupe 34"/>
          <p:cNvGrpSpPr/>
          <p:nvPr/>
        </p:nvGrpSpPr>
        <p:grpSpPr>
          <a:xfrm>
            <a:off x="5652120" y="3717032"/>
            <a:ext cx="360040" cy="144016"/>
            <a:chOff x="4499992" y="2636912"/>
            <a:chExt cx="360040" cy="144016"/>
          </a:xfrm>
        </p:grpSpPr>
        <p:sp>
          <p:nvSpPr>
            <p:cNvPr id="36" name="Rectangle 35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" name="Connecteur droit avec flèche 36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8" name="ZoneTexte 37"/>
          <p:cNvSpPr txBox="1"/>
          <p:nvPr/>
        </p:nvSpPr>
        <p:spPr>
          <a:xfrm>
            <a:off x="4788024" y="3471391"/>
            <a:ext cx="881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Régulateur</a:t>
            </a:r>
          </a:p>
          <a:p>
            <a:pPr algn="ctr"/>
            <a:r>
              <a:rPr lang="fr-FR" sz="1200" b="1" dirty="0" smtClean="0"/>
              <a:t>CVC</a:t>
            </a:r>
            <a:endParaRPr lang="fr-FR" sz="1200" b="1" dirty="0"/>
          </a:p>
        </p:txBody>
      </p:sp>
      <p:sp>
        <p:nvSpPr>
          <p:cNvPr id="52" name="ZoneTexte 51"/>
          <p:cNvSpPr txBox="1"/>
          <p:nvPr/>
        </p:nvSpPr>
        <p:spPr>
          <a:xfrm>
            <a:off x="8207896" y="1700808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err="1" smtClean="0"/>
              <a:t>Circulateur</a:t>
            </a:r>
            <a:endParaRPr lang="fr-FR" sz="1200" dirty="0" smtClean="0"/>
          </a:p>
        </p:txBody>
      </p:sp>
      <p:sp>
        <p:nvSpPr>
          <p:cNvPr id="53" name="Rectangle 52"/>
          <p:cNvSpPr/>
          <p:nvPr/>
        </p:nvSpPr>
        <p:spPr>
          <a:xfrm>
            <a:off x="1619672" y="2647578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4" name="Groupe 53"/>
          <p:cNvGrpSpPr/>
          <p:nvPr/>
        </p:nvGrpSpPr>
        <p:grpSpPr>
          <a:xfrm>
            <a:off x="1619672" y="2905160"/>
            <a:ext cx="360040" cy="144016"/>
            <a:chOff x="4499992" y="2636912"/>
            <a:chExt cx="360040" cy="144016"/>
          </a:xfrm>
        </p:grpSpPr>
        <p:sp>
          <p:nvSpPr>
            <p:cNvPr id="55" name="Rectangle 54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6" name="Connecteur droit avec flèche 55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7" name="Groupe 56"/>
          <p:cNvGrpSpPr/>
          <p:nvPr/>
        </p:nvGrpSpPr>
        <p:grpSpPr>
          <a:xfrm>
            <a:off x="2915816" y="2913544"/>
            <a:ext cx="360040" cy="144016"/>
            <a:chOff x="4499992" y="2636912"/>
            <a:chExt cx="360040" cy="144016"/>
          </a:xfrm>
        </p:grpSpPr>
        <p:sp>
          <p:nvSpPr>
            <p:cNvPr id="58" name="Rectangle 57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9" name="Connecteur droit avec flèche 58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" name="ZoneTexte 59"/>
          <p:cNvSpPr txBox="1"/>
          <p:nvPr/>
        </p:nvSpPr>
        <p:spPr>
          <a:xfrm>
            <a:off x="1979712" y="2761977"/>
            <a:ext cx="9889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Capteur</a:t>
            </a:r>
          </a:p>
          <a:p>
            <a:pPr algn="ctr"/>
            <a:r>
              <a:rPr lang="fr-FR" sz="1200" b="1" dirty="0" smtClean="0"/>
              <a:t>température</a:t>
            </a:r>
            <a:endParaRPr lang="fr-FR" sz="1200" b="1" dirty="0"/>
          </a:p>
        </p:txBody>
      </p:sp>
      <p:sp>
        <p:nvSpPr>
          <p:cNvPr id="78" name="Rectangle 77"/>
          <p:cNvSpPr/>
          <p:nvPr/>
        </p:nvSpPr>
        <p:spPr>
          <a:xfrm>
            <a:off x="1619672" y="4067547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9" name="Groupe 78"/>
          <p:cNvGrpSpPr/>
          <p:nvPr/>
        </p:nvGrpSpPr>
        <p:grpSpPr>
          <a:xfrm>
            <a:off x="1619672" y="4283571"/>
            <a:ext cx="360040" cy="144016"/>
            <a:chOff x="4499992" y="2636912"/>
            <a:chExt cx="360040" cy="144016"/>
          </a:xfrm>
        </p:grpSpPr>
        <p:sp>
          <p:nvSpPr>
            <p:cNvPr id="80" name="Rectangle 79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1" name="Connecteur droit avec flèche 80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2" name="Groupe 81"/>
          <p:cNvGrpSpPr/>
          <p:nvPr/>
        </p:nvGrpSpPr>
        <p:grpSpPr>
          <a:xfrm>
            <a:off x="2915816" y="4283571"/>
            <a:ext cx="360040" cy="144016"/>
            <a:chOff x="4499992" y="2636912"/>
            <a:chExt cx="360040" cy="144016"/>
          </a:xfrm>
        </p:grpSpPr>
        <p:sp>
          <p:nvSpPr>
            <p:cNvPr id="83" name="Rectangle 82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4" name="Connecteur droit avec flèche 83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5" name="ZoneTexte 84"/>
          <p:cNvSpPr txBox="1"/>
          <p:nvPr/>
        </p:nvSpPr>
        <p:spPr>
          <a:xfrm>
            <a:off x="1964854" y="4147939"/>
            <a:ext cx="9889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Capteur</a:t>
            </a:r>
          </a:p>
          <a:p>
            <a:pPr algn="ctr"/>
            <a:r>
              <a:rPr lang="fr-FR" sz="1200" b="1" dirty="0" smtClean="0"/>
              <a:t>température</a:t>
            </a:r>
            <a:endParaRPr lang="fr-FR" sz="1200" b="1" dirty="0"/>
          </a:p>
        </p:txBody>
      </p:sp>
      <p:sp>
        <p:nvSpPr>
          <p:cNvPr id="124" name="Rectangle 123"/>
          <p:cNvSpPr/>
          <p:nvPr/>
        </p:nvSpPr>
        <p:spPr>
          <a:xfrm>
            <a:off x="1619672" y="1476400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6" name="ZoneTexte 125"/>
          <p:cNvSpPr txBox="1"/>
          <p:nvPr/>
        </p:nvSpPr>
        <p:spPr>
          <a:xfrm>
            <a:off x="1853300" y="1484784"/>
            <a:ext cx="1256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Choix du </a:t>
            </a:r>
          </a:p>
          <a:p>
            <a:pPr algn="ctr"/>
            <a:r>
              <a:rPr lang="fr-FR" sz="1200" b="1" dirty="0" smtClean="0"/>
              <a:t>mode</a:t>
            </a:r>
          </a:p>
          <a:p>
            <a:pPr algn="ctr"/>
            <a:r>
              <a:rPr lang="fr-FR" sz="1200" b="1" dirty="0" smtClean="0"/>
              <a:t>et de la consigne</a:t>
            </a:r>
            <a:endParaRPr lang="fr-FR" sz="1200" b="1" dirty="0"/>
          </a:p>
        </p:txBody>
      </p:sp>
      <p:grpSp>
        <p:nvGrpSpPr>
          <p:cNvPr id="134" name="Groupe 133"/>
          <p:cNvGrpSpPr/>
          <p:nvPr/>
        </p:nvGrpSpPr>
        <p:grpSpPr>
          <a:xfrm>
            <a:off x="2915816" y="1700808"/>
            <a:ext cx="360040" cy="144016"/>
            <a:chOff x="4499992" y="2636912"/>
            <a:chExt cx="360040" cy="144016"/>
          </a:xfrm>
        </p:grpSpPr>
        <p:sp>
          <p:nvSpPr>
            <p:cNvPr id="135" name="Rectangle 134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6" name="Connecteur droit avec flèche 135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0" name="Rectangle 169"/>
          <p:cNvSpPr/>
          <p:nvPr/>
        </p:nvSpPr>
        <p:spPr>
          <a:xfrm>
            <a:off x="1619672" y="5229200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71" name="Groupe 170"/>
          <p:cNvGrpSpPr/>
          <p:nvPr/>
        </p:nvGrpSpPr>
        <p:grpSpPr>
          <a:xfrm>
            <a:off x="1619672" y="5445224"/>
            <a:ext cx="360040" cy="144016"/>
            <a:chOff x="4499992" y="2636912"/>
            <a:chExt cx="360040" cy="144016"/>
          </a:xfrm>
        </p:grpSpPr>
        <p:sp>
          <p:nvSpPr>
            <p:cNvPr id="172" name="Rectangle 171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88" name="Connecteur droit avec flèche 187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89" name="Groupe 188"/>
          <p:cNvGrpSpPr/>
          <p:nvPr/>
        </p:nvGrpSpPr>
        <p:grpSpPr>
          <a:xfrm>
            <a:off x="2915816" y="5445224"/>
            <a:ext cx="360040" cy="144016"/>
            <a:chOff x="4499992" y="2636912"/>
            <a:chExt cx="360040" cy="144016"/>
          </a:xfrm>
        </p:grpSpPr>
        <p:sp>
          <p:nvSpPr>
            <p:cNvPr id="190" name="Rectangle 189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1" name="Connecteur droit avec flèche 190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2" name="ZoneTexte 191"/>
          <p:cNvSpPr txBox="1"/>
          <p:nvPr/>
        </p:nvSpPr>
        <p:spPr>
          <a:xfrm>
            <a:off x="2039953" y="5301208"/>
            <a:ext cx="784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Capteurs </a:t>
            </a:r>
          </a:p>
          <a:p>
            <a:pPr algn="ctr"/>
            <a:r>
              <a:rPr lang="fr-FR" sz="1200" b="1" dirty="0" smtClean="0"/>
              <a:t>HP/BP</a:t>
            </a:r>
            <a:endParaRPr lang="fr-FR" sz="1200" b="1" dirty="0"/>
          </a:p>
        </p:txBody>
      </p:sp>
      <p:grpSp>
        <p:nvGrpSpPr>
          <p:cNvPr id="201" name="Groupe 200"/>
          <p:cNvGrpSpPr/>
          <p:nvPr/>
        </p:nvGrpSpPr>
        <p:grpSpPr>
          <a:xfrm>
            <a:off x="971600" y="5445224"/>
            <a:ext cx="360040" cy="144016"/>
            <a:chOff x="4499992" y="2636912"/>
            <a:chExt cx="360040" cy="144016"/>
          </a:xfrm>
        </p:grpSpPr>
        <p:sp>
          <p:nvSpPr>
            <p:cNvPr id="202" name="Rectangle 201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03" name="Connecteur droit avec flèche 202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7" name="ZoneTexte 206"/>
          <p:cNvSpPr txBox="1"/>
          <p:nvPr/>
        </p:nvSpPr>
        <p:spPr>
          <a:xfrm>
            <a:off x="0" y="530120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Etat de la PAC</a:t>
            </a:r>
            <a:endParaRPr lang="fr-FR" sz="1200" dirty="0"/>
          </a:p>
        </p:txBody>
      </p:sp>
      <p:sp>
        <p:nvSpPr>
          <p:cNvPr id="208" name="ZoneTexte 207"/>
          <p:cNvSpPr txBox="1"/>
          <p:nvPr/>
        </p:nvSpPr>
        <p:spPr>
          <a:xfrm>
            <a:off x="8100392" y="2278613"/>
            <a:ext cx="1044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Système énergétique annexe</a:t>
            </a:r>
            <a:endParaRPr lang="fr-FR" sz="1200" dirty="0" smtClean="0"/>
          </a:p>
        </p:txBody>
      </p:sp>
      <p:sp>
        <p:nvSpPr>
          <p:cNvPr id="209" name="ZoneTexte 208"/>
          <p:cNvSpPr txBox="1"/>
          <p:nvPr/>
        </p:nvSpPr>
        <p:spPr>
          <a:xfrm>
            <a:off x="8207896" y="357301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Vanne 4 voie</a:t>
            </a:r>
            <a:endParaRPr lang="fr-FR" sz="1200" dirty="0" smtClean="0"/>
          </a:p>
        </p:txBody>
      </p:sp>
      <p:grpSp>
        <p:nvGrpSpPr>
          <p:cNvPr id="212" name="Groupe 211"/>
          <p:cNvGrpSpPr/>
          <p:nvPr/>
        </p:nvGrpSpPr>
        <p:grpSpPr>
          <a:xfrm>
            <a:off x="7812360" y="1772816"/>
            <a:ext cx="360040" cy="144016"/>
            <a:chOff x="4499992" y="2636912"/>
            <a:chExt cx="360040" cy="144016"/>
          </a:xfrm>
        </p:grpSpPr>
        <p:sp>
          <p:nvSpPr>
            <p:cNvPr id="213" name="Rectangle 212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14" name="Connecteur droit avec flèche 213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5" name="Groupe 214"/>
          <p:cNvGrpSpPr/>
          <p:nvPr/>
        </p:nvGrpSpPr>
        <p:grpSpPr>
          <a:xfrm>
            <a:off x="7812360" y="3717032"/>
            <a:ext cx="360040" cy="144016"/>
            <a:chOff x="4499992" y="2636912"/>
            <a:chExt cx="360040" cy="144016"/>
          </a:xfrm>
        </p:grpSpPr>
        <p:sp>
          <p:nvSpPr>
            <p:cNvPr id="216" name="Rectangle 215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17" name="Connecteur droit avec flèche 216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8" name="Groupe 217"/>
          <p:cNvGrpSpPr/>
          <p:nvPr/>
        </p:nvGrpSpPr>
        <p:grpSpPr>
          <a:xfrm>
            <a:off x="5652120" y="4149080"/>
            <a:ext cx="360040" cy="144016"/>
            <a:chOff x="4499992" y="2636912"/>
            <a:chExt cx="360040" cy="144016"/>
          </a:xfrm>
        </p:grpSpPr>
        <p:sp>
          <p:nvSpPr>
            <p:cNvPr id="219" name="Rectangle 218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0" name="Connecteur droit avec flèche 219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1" name="Groupe 220"/>
          <p:cNvGrpSpPr/>
          <p:nvPr/>
        </p:nvGrpSpPr>
        <p:grpSpPr>
          <a:xfrm>
            <a:off x="5652120" y="2996952"/>
            <a:ext cx="360040" cy="144016"/>
            <a:chOff x="4499992" y="2636912"/>
            <a:chExt cx="360040" cy="144016"/>
          </a:xfrm>
        </p:grpSpPr>
        <p:sp>
          <p:nvSpPr>
            <p:cNvPr id="222" name="Rectangle 221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23" name="Connecteur droit avec flèche 222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38" name="Connecteur droit 237"/>
          <p:cNvCxnSpPr>
            <a:stCxn id="172" idx="1"/>
            <a:endCxn id="202" idx="3"/>
          </p:cNvCxnSpPr>
          <p:nvPr/>
        </p:nvCxnSpPr>
        <p:spPr>
          <a:xfrm rot="10800000">
            <a:off x="1331640" y="5517232"/>
            <a:ext cx="2880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0" name="ZoneTexte 239"/>
          <p:cNvSpPr txBox="1"/>
          <p:nvPr/>
        </p:nvSpPr>
        <p:spPr>
          <a:xfrm>
            <a:off x="7884368" y="4736177"/>
            <a:ext cx="1547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Compresseur</a:t>
            </a:r>
            <a:endParaRPr lang="fr-FR" sz="1200" dirty="0" smtClean="0"/>
          </a:p>
        </p:txBody>
      </p:sp>
      <p:sp>
        <p:nvSpPr>
          <p:cNvPr id="241" name="ZoneTexte 240"/>
          <p:cNvSpPr txBox="1"/>
          <p:nvPr/>
        </p:nvSpPr>
        <p:spPr>
          <a:xfrm>
            <a:off x="7812360" y="5456257"/>
            <a:ext cx="1547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Ventilateur</a:t>
            </a:r>
            <a:endParaRPr lang="fr-FR" sz="1200" dirty="0" smtClean="0"/>
          </a:p>
        </p:txBody>
      </p:sp>
      <p:grpSp>
        <p:nvGrpSpPr>
          <p:cNvPr id="242" name="Groupe 241"/>
          <p:cNvGrpSpPr/>
          <p:nvPr/>
        </p:nvGrpSpPr>
        <p:grpSpPr>
          <a:xfrm>
            <a:off x="7812360" y="4808185"/>
            <a:ext cx="360040" cy="144016"/>
            <a:chOff x="4499992" y="2636912"/>
            <a:chExt cx="360040" cy="144016"/>
          </a:xfrm>
        </p:grpSpPr>
        <p:sp>
          <p:nvSpPr>
            <p:cNvPr id="243" name="Rectangle 242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44" name="Connecteur droit avec flèche 243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45" name="Groupe 244"/>
          <p:cNvGrpSpPr/>
          <p:nvPr/>
        </p:nvGrpSpPr>
        <p:grpSpPr>
          <a:xfrm>
            <a:off x="7812360" y="5528265"/>
            <a:ext cx="360040" cy="144016"/>
            <a:chOff x="4499992" y="2636912"/>
            <a:chExt cx="360040" cy="144016"/>
          </a:xfrm>
        </p:grpSpPr>
        <p:sp>
          <p:nvSpPr>
            <p:cNvPr id="246" name="Rectangle 245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47" name="Connecteur droit avec flèche 246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8" name="ZoneTexte 127"/>
          <p:cNvSpPr txBox="1"/>
          <p:nvPr/>
        </p:nvSpPr>
        <p:spPr>
          <a:xfrm>
            <a:off x="8207896" y="3183359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Vanne 3 voies</a:t>
            </a:r>
            <a:endParaRPr lang="fr-FR" sz="1200" dirty="0" smtClean="0"/>
          </a:p>
        </p:txBody>
      </p:sp>
      <p:grpSp>
        <p:nvGrpSpPr>
          <p:cNvPr id="144" name="Groupe 143"/>
          <p:cNvGrpSpPr/>
          <p:nvPr/>
        </p:nvGrpSpPr>
        <p:grpSpPr>
          <a:xfrm>
            <a:off x="3851920" y="5301208"/>
            <a:ext cx="854722" cy="638199"/>
            <a:chOff x="4237483" y="4149080"/>
            <a:chExt cx="854722" cy="638199"/>
          </a:xfrm>
        </p:grpSpPr>
        <p:cxnSp>
          <p:nvCxnSpPr>
            <p:cNvPr id="146" name="Connecteur droit 145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7" name="Connecteur droit 146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8" name="Connecteur droit 147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0" name="ZoneTexte 149"/>
            <p:cNvSpPr txBox="1"/>
            <p:nvPr/>
          </p:nvSpPr>
          <p:spPr>
            <a:xfrm>
              <a:off x="4237483" y="4541058"/>
              <a:ext cx="8547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Informations</a:t>
              </a:r>
              <a:endParaRPr lang="fr-FR" sz="1000" dirty="0"/>
            </a:p>
          </p:txBody>
        </p:sp>
      </p:grpSp>
      <p:grpSp>
        <p:nvGrpSpPr>
          <p:cNvPr id="151" name="Groupe 150"/>
          <p:cNvGrpSpPr/>
          <p:nvPr/>
        </p:nvGrpSpPr>
        <p:grpSpPr>
          <a:xfrm>
            <a:off x="5652120" y="3212976"/>
            <a:ext cx="360040" cy="144016"/>
            <a:chOff x="4499992" y="2636912"/>
            <a:chExt cx="360040" cy="144016"/>
          </a:xfrm>
        </p:grpSpPr>
        <p:sp>
          <p:nvSpPr>
            <p:cNvPr id="152" name="Rectangle 151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4" name="Connecteur droit avec flèche 153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5" name="Groupe 154"/>
          <p:cNvGrpSpPr/>
          <p:nvPr/>
        </p:nvGrpSpPr>
        <p:grpSpPr>
          <a:xfrm>
            <a:off x="5652120" y="3933056"/>
            <a:ext cx="360040" cy="144016"/>
            <a:chOff x="4499992" y="2636912"/>
            <a:chExt cx="360040" cy="144016"/>
          </a:xfrm>
        </p:grpSpPr>
        <p:sp>
          <p:nvSpPr>
            <p:cNvPr id="156" name="Rectangle 155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7" name="Connecteur droit avec flèche 156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8" name="Groupe 157"/>
          <p:cNvGrpSpPr/>
          <p:nvPr/>
        </p:nvGrpSpPr>
        <p:grpSpPr>
          <a:xfrm>
            <a:off x="4355976" y="4149080"/>
            <a:ext cx="360040" cy="144016"/>
            <a:chOff x="4499992" y="2636912"/>
            <a:chExt cx="360040" cy="144016"/>
          </a:xfrm>
        </p:grpSpPr>
        <p:sp>
          <p:nvSpPr>
            <p:cNvPr id="160" name="Rectangle 159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1" name="Connecteur droit avec flèche 160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7" name="Groupe 166"/>
          <p:cNvGrpSpPr/>
          <p:nvPr/>
        </p:nvGrpSpPr>
        <p:grpSpPr>
          <a:xfrm>
            <a:off x="5652120" y="3437384"/>
            <a:ext cx="360040" cy="144016"/>
            <a:chOff x="4499992" y="2636912"/>
            <a:chExt cx="360040" cy="144016"/>
          </a:xfrm>
        </p:grpSpPr>
        <p:sp>
          <p:nvSpPr>
            <p:cNvPr id="168" name="Rectangle 167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9" name="Connecteur droit avec flèche 168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76" name="Connecteur droit 175"/>
          <p:cNvCxnSpPr/>
          <p:nvPr/>
        </p:nvCxnSpPr>
        <p:spPr>
          <a:xfrm rot="10800000">
            <a:off x="1331640" y="1772816"/>
            <a:ext cx="2880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77" name="Groupe 176"/>
          <p:cNvGrpSpPr/>
          <p:nvPr/>
        </p:nvGrpSpPr>
        <p:grpSpPr>
          <a:xfrm>
            <a:off x="1619672" y="1700808"/>
            <a:ext cx="360040" cy="144016"/>
            <a:chOff x="4499992" y="2636912"/>
            <a:chExt cx="360040" cy="144016"/>
          </a:xfrm>
        </p:grpSpPr>
        <p:sp>
          <p:nvSpPr>
            <p:cNvPr id="178" name="Rectangle 177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79" name="Connecteur droit avec flèche 178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83" name="Connecteur droit 182"/>
          <p:cNvCxnSpPr/>
          <p:nvPr/>
        </p:nvCxnSpPr>
        <p:spPr>
          <a:xfrm rot="10800000">
            <a:off x="1331641" y="2943994"/>
            <a:ext cx="2880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4" name="Connecteur droit 183"/>
          <p:cNvCxnSpPr/>
          <p:nvPr/>
        </p:nvCxnSpPr>
        <p:spPr>
          <a:xfrm rot="10800000">
            <a:off x="1331641" y="4363963"/>
            <a:ext cx="2880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6" name="Connecteur droit 185"/>
          <p:cNvCxnSpPr/>
          <p:nvPr/>
        </p:nvCxnSpPr>
        <p:spPr>
          <a:xfrm rot="10800000">
            <a:off x="4067944" y="3068960"/>
            <a:ext cx="2880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4" name="Connecteur droit 193"/>
          <p:cNvCxnSpPr/>
          <p:nvPr/>
        </p:nvCxnSpPr>
        <p:spPr>
          <a:xfrm rot="5400000" flipH="1" flipV="1">
            <a:off x="3419872" y="2420888"/>
            <a:ext cx="12961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6" name="Connecteur droit 195"/>
          <p:cNvCxnSpPr>
            <a:stCxn id="135" idx="3"/>
          </p:cNvCxnSpPr>
          <p:nvPr/>
        </p:nvCxnSpPr>
        <p:spPr>
          <a:xfrm>
            <a:off x="3275856" y="1772816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8" name="Connecteur droit 197"/>
          <p:cNvCxnSpPr/>
          <p:nvPr/>
        </p:nvCxnSpPr>
        <p:spPr>
          <a:xfrm>
            <a:off x="3275856" y="5517232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9" name="Connecteur droit 198"/>
          <p:cNvCxnSpPr/>
          <p:nvPr/>
        </p:nvCxnSpPr>
        <p:spPr>
          <a:xfrm rot="5400000" flipH="1" flipV="1">
            <a:off x="3419872" y="4869160"/>
            <a:ext cx="12961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0" name="Connecteur droit 199"/>
          <p:cNvCxnSpPr/>
          <p:nvPr/>
        </p:nvCxnSpPr>
        <p:spPr>
          <a:xfrm rot="10800000">
            <a:off x="4067944" y="4221087"/>
            <a:ext cx="2880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" name="Connecteur droit 205"/>
          <p:cNvCxnSpPr/>
          <p:nvPr/>
        </p:nvCxnSpPr>
        <p:spPr>
          <a:xfrm rot="10800000" flipV="1">
            <a:off x="3707904" y="3501006"/>
            <a:ext cx="64807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1" name="Connecteur droit 210"/>
          <p:cNvCxnSpPr/>
          <p:nvPr/>
        </p:nvCxnSpPr>
        <p:spPr>
          <a:xfrm rot="10800000" flipV="1">
            <a:off x="3707904" y="3861046"/>
            <a:ext cx="648072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5" name="Connecteur droit 224"/>
          <p:cNvCxnSpPr/>
          <p:nvPr/>
        </p:nvCxnSpPr>
        <p:spPr>
          <a:xfrm rot="5400000" flipH="1" flipV="1">
            <a:off x="3455876" y="3248980"/>
            <a:ext cx="50405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7" name="Connecteur droit 226"/>
          <p:cNvCxnSpPr/>
          <p:nvPr/>
        </p:nvCxnSpPr>
        <p:spPr>
          <a:xfrm rot="10800000">
            <a:off x="3275858" y="2996952"/>
            <a:ext cx="432047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1" name="Connecteur droit 230"/>
          <p:cNvCxnSpPr/>
          <p:nvPr/>
        </p:nvCxnSpPr>
        <p:spPr>
          <a:xfrm rot="5400000" flipH="1" flipV="1">
            <a:off x="3455876" y="4113076"/>
            <a:ext cx="50405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2" name="Connecteur droit 231"/>
          <p:cNvCxnSpPr/>
          <p:nvPr/>
        </p:nvCxnSpPr>
        <p:spPr>
          <a:xfrm rot="10800000">
            <a:off x="3275857" y="4365103"/>
            <a:ext cx="432047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39" name="Groupe 238"/>
          <p:cNvGrpSpPr/>
          <p:nvPr/>
        </p:nvGrpSpPr>
        <p:grpSpPr>
          <a:xfrm>
            <a:off x="3275856" y="4446985"/>
            <a:ext cx="854722" cy="638199"/>
            <a:chOff x="4237483" y="4149080"/>
            <a:chExt cx="854722" cy="638199"/>
          </a:xfrm>
        </p:grpSpPr>
        <p:cxnSp>
          <p:nvCxnSpPr>
            <p:cNvPr id="255" name="Connecteur droit 254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7" name="Connecteur droit 256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8" name="Connecteur droit 257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9" name="ZoneTexte 258"/>
            <p:cNvSpPr txBox="1"/>
            <p:nvPr/>
          </p:nvSpPr>
          <p:spPr>
            <a:xfrm>
              <a:off x="4237483" y="4541058"/>
              <a:ext cx="8547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Informations</a:t>
              </a:r>
              <a:endParaRPr lang="fr-FR" sz="1000" dirty="0"/>
            </a:p>
          </p:txBody>
        </p:sp>
      </p:grpSp>
      <p:grpSp>
        <p:nvGrpSpPr>
          <p:cNvPr id="260" name="Groupe 259"/>
          <p:cNvGrpSpPr/>
          <p:nvPr/>
        </p:nvGrpSpPr>
        <p:grpSpPr>
          <a:xfrm>
            <a:off x="3141214" y="3140968"/>
            <a:ext cx="854722" cy="638199"/>
            <a:chOff x="4237483" y="4149080"/>
            <a:chExt cx="854722" cy="638199"/>
          </a:xfrm>
        </p:grpSpPr>
        <p:cxnSp>
          <p:nvCxnSpPr>
            <p:cNvPr id="261" name="Connecteur droit 260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2" name="Connecteur droit 261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3" name="Connecteur droit 262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4" name="ZoneTexte 263"/>
            <p:cNvSpPr txBox="1"/>
            <p:nvPr/>
          </p:nvSpPr>
          <p:spPr>
            <a:xfrm>
              <a:off x="4237483" y="4541058"/>
              <a:ext cx="8547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Informations</a:t>
              </a:r>
              <a:endParaRPr lang="fr-FR" sz="1000" dirty="0"/>
            </a:p>
          </p:txBody>
        </p:sp>
      </p:grpSp>
      <p:grpSp>
        <p:nvGrpSpPr>
          <p:cNvPr id="265" name="Groupe 264"/>
          <p:cNvGrpSpPr/>
          <p:nvPr/>
        </p:nvGrpSpPr>
        <p:grpSpPr>
          <a:xfrm>
            <a:off x="3275856" y="1926705"/>
            <a:ext cx="854722" cy="638199"/>
            <a:chOff x="4237483" y="4149080"/>
            <a:chExt cx="854722" cy="638199"/>
          </a:xfrm>
        </p:grpSpPr>
        <p:cxnSp>
          <p:nvCxnSpPr>
            <p:cNvPr id="266" name="Connecteur droit 265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7" name="Connecteur droit 266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8" name="Connecteur droit 267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9" name="ZoneTexte 268"/>
            <p:cNvSpPr txBox="1"/>
            <p:nvPr/>
          </p:nvSpPr>
          <p:spPr>
            <a:xfrm>
              <a:off x="4237483" y="4541058"/>
              <a:ext cx="8547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Informations</a:t>
              </a:r>
              <a:endParaRPr lang="fr-FR" sz="1000" dirty="0"/>
            </a:p>
          </p:txBody>
        </p:sp>
      </p:grpSp>
      <p:grpSp>
        <p:nvGrpSpPr>
          <p:cNvPr id="270" name="Groupe 269"/>
          <p:cNvGrpSpPr/>
          <p:nvPr/>
        </p:nvGrpSpPr>
        <p:grpSpPr>
          <a:xfrm>
            <a:off x="5796136" y="4653136"/>
            <a:ext cx="556563" cy="638199"/>
            <a:chOff x="4386563" y="4149080"/>
            <a:chExt cx="556563" cy="638199"/>
          </a:xfrm>
        </p:grpSpPr>
        <p:cxnSp>
          <p:nvCxnSpPr>
            <p:cNvPr id="271" name="Connecteur droit 270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2" name="Connecteur droit 271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3" name="Connecteur droit 272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4" name="ZoneTexte 273"/>
            <p:cNvSpPr txBox="1"/>
            <p:nvPr/>
          </p:nvSpPr>
          <p:spPr>
            <a:xfrm>
              <a:off x="4386563" y="4541058"/>
              <a:ext cx="55656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actions</a:t>
              </a:r>
              <a:endParaRPr lang="fr-FR" sz="1000" dirty="0"/>
            </a:p>
          </p:txBody>
        </p:sp>
      </p:grpSp>
      <p:cxnSp>
        <p:nvCxnSpPr>
          <p:cNvPr id="276" name="Connecteur droit 275"/>
          <p:cNvCxnSpPr>
            <a:stCxn id="222" idx="3"/>
          </p:cNvCxnSpPr>
          <p:nvPr/>
        </p:nvCxnSpPr>
        <p:spPr>
          <a:xfrm>
            <a:off x="6012160" y="3068960"/>
            <a:ext cx="2880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7" name="Connecteur droit 276"/>
          <p:cNvCxnSpPr/>
          <p:nvPr/>
        </p:nvCxnSpPr>
        <p:spPr>
          <a:xfrm>
            <a:off x="6012160" y="3284984"/>
            <a:ext cx="7200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8" name="Connecteur droit 277"/>
          <p:cNvCxnSpPr>
            <a:stCxn id="168" idx="3"/>
            <a:endCxn id="291" idx="1"/>
          </p:cNvCxnSpPr>
          <p:nvPr/>
        </p:nvCxnSpPr>
        <p:spPr>
          <a:xfrm flipV="1">
            <a:off x="6012160" y="3501008"/>
            <a:ext cx="1800200" cy="83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9" name="Connecteur droit 278"/>
          <p:cNvCxnSpPr>
            <a:stCxn id="36" idx="3"/>
            <a:endCxn id="216" idx="1"/>
          </p:cNvCxnSpPr>
          <p:nvPr/>
        </p:nvCxnSpPr>
        <p:spPr>
          <a:xfrm>
            <a:off x="6012160" y="3789040"/>
            <a:ext cx="18002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0" name="Connecteur droit 279"/>
          <p:cNvCxnSpPr/>
          <p:nvPr/>
        </p:nvCxnSpPr>
        <p:spPr>
          <a:xfrm>
            <a:off x="6012160" y="4005064"/>
            <a:ext cx="7200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1" name="Connecteur droit 280"/>
          <p:cNvCxnSpPr/>
          <p:nvPr/>
        </p:nvCxnSpPr>
        <p:spPr>
          <a:xfrm>
            <a:off x="6012160" y="4221088"/>
            <a:ext cx="2880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2" name="Connecteur droit 281"/>
          <p:cNvCxnSpPr/>
          <p:nvPr/>
        </p:nvCxnSpPr>
        <p:spPr>
          <a:xfrm>
            <a:off x="6300192" y="1844824"/>
            <a:ext cx="1512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4" name="Connecteur droit 283"/>
          <p:cNvCxnSpPr/>
          <p:nvPr/>
        </p:nvCxnSpPr>
        <p:spPr>
          <a:xfrm>
            <a:off x="6732240" y="4869160"/>
            <a:ext cx="10801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5" name="Connecteur droit 284"/>
          <p:cNvCxnSpPr/>
          <p:nvPr/>
        </p:nvCxnSpPr>
        <p:spPr>
          <a:xfrm>
            <a:off x="6300192" y="5589240"/>
            <a:ext cx="1512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86" name="Groupe 285"/>
          <p:cNvGrpSpPr/>
          <p:nvPr/>
        </p:nvGrpSpPr>
        <p:grpSpPr>
          <a:xfrm>
            <a:off x="7812360" y="2564904"/>
            <a:ext cx="360040" cy="144016"/>
            <a:chOff x="4499992" y="2636912"/>
            <a:chExt cx="360040" cy="144016"/>
          </a:xfrm>
        </p:grpSpPr>
        <p:sp>
          <p:nvSpPr>
            <p:cNvPr id="287" name="Rectangle 286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88" name="Connecteur droit avec flèche 287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89" name="Connecteur droit 288"/>
          <p:cNvCxnSpPr/>
          <p:nvPr/>
        </p:nvCxnSpPr>
        <p:spPr>
          <a:xfrm>
            <a:off x="6732240" y="2636912"/>
            <a:ext cx="10801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90" name="Groupe 289"/>
          <p:cNvGrpSpPr/>
          <p:nvPr/>
        </p:nvGrpSpPr>
        <p:grpSpPr>
          <a:xfrm>
            <a:off x="7812360" y="3429000"/>
            <a:ext cx="360040" cy="144016"/>
            <a:chOff x="4499992" y="2636912"/>
            <a:chExt cx="360040" cy="144016"/>
          </a:xfrm>
        </p:grpSpPr>
        <p:sp>
          <p:nvSpPr>
            <p:cNvPr id="291" name="Rectangle 290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92" name="Connecteur droit avec flèche 291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63" name="Connecteur droit 162"/>
          <p:cNvCxnSpPr/>
          <p:nvPr/>
        </p:nvCxnSpPr>
        <p:spPr>
          <a:xfrm rot="5400000" flipH="1" flipV="1">
            <a:off x="5688124" y="2456892"/>
            <a:ext cx="12241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3" name="Connecteur droit 172"/>
          <p:cNvCxnSpPr/>
          <p:nvPr/>
        </p:nvCxnSpPr>
        <p:spPr>
          <a:xfrm rot="5400000" flipH="1" flipV="1">
            <a:off x="5616116" y="4905164"/>
            <a:ext cx="136815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7" name="Connecteur droit 186"/>
          <p:cNvCxnSpPr/>
          <p:nvPr/>
        </p:nvCxnSpPr>
        <p:spPr>
          <a:xfrm rot="5400000" flipH="1" flipV="1">
            <a:off x="6300192" y="4437112"/>
            <a:ext cx="8640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5" name="Connecteur droit 194"/>
          <p:cNvCxnSpPr/>
          <p:nvPr/>
        </p:nvCxnSpPr>
        <p:spPr>
          <a:xfrm rot="5400000" flipH="1" flipV="1">
            <a:off x="6408204" y="2960948"/>
            <a:ext cx="6480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29" name="Groupe 228"/>
          <p:cNvGrpSpPr/>
          <p:nvPr/>
        </p:nvGrpSpPr>
        <p:grpSpPr>
          <a:xfrm>
            <a:off x="7236296" y="4941168"/>
            <a:ext cx="556563" cy="638199"/>
            <a:chOff x="4386563" y="4149080"/>
            <a:chExt cx="556563" cy="638199"/>
          </a:xfrm>
        </p:grpSpPr>
        <p:cxnSp>
          <p:nvCxnSpPr>
            <p:cNvPr id="230" name="Connecteur droit 229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3" name="Connecteur droit 232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4" name="Connecteur droit 233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5" name="ZoneTexte 234"/>
            <p:cNvSpPr txBox="1"/>
            <p:nvPr/>
          </p:nvSpPr>
          <p:spPr>
            <a:xfrm>
              <a:off x="4386563" y="4541058"/>
              <a:ext cx="55656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actions</a:t>
              </a:r>
              <a:endParaRPr lang="fr-FR" sz="1000" dirty="0"/>
            </a:p>
          </p:txBody>
        </p:sp>
      </p:grpSp>
      <p:grpSp>
        <p:nvGrpSpPr>
          <p:cNvPr id="236" name="Groupe 235"/>
          <p:cNvGrpSpPr/>
          <p:nvPr/>
        </p:nvGrpSpPr>
        <p:grpSpPr>
          <a:xfrm>
            <a:off x="7236296" y="3861048"/>
            <a:ext cx="556563" cy="638199"/>
            <a:chOff x="4386563" y="4149080"/>
            <a:chExt cx="556563" cy="638199"/>
          </a:xfrm>
        </p:grpSpPr>
        <p:cxnSp>
          <p:nvCxnSpPr>
            <p:cNvPr id="237" name="Connecteur droit 236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8" name="Connecteur droit 247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9" name="Connecteur droit 248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0" name="ZoneTexte 249"/>
            <p:cNvSpPr txBox="1"/>
            <p:nvPr/>
          </p:nvSpPr>
          <p:spPr>
            <a:xfrm>
              <a:off x="4386563" y="4541058"/>
              <a:ext cx="55656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actions</a:t>
              </a:r>
              <a:endParaRPr lang="fr-FR" sz="1000" dirty="0"/>
            </a:p>
          </p:txBody>
        </p:sp>
      </p:grpSp>
      <p:grpSp>
        <p:nvGrpSpPr>
          <p:cNvPr id="251" name="Groupe 250"/>
          <p:cNvGrpSpPr/>
          <p:nvPr/>
        </p:nvGrpSpPr>
        <p:grpSpPr>
          <a:xfrm>
            <a:off x="7236296" y="2708920"/>
            <a:ext cx="556563" cy="638199"/>
            <a:chOff x="4386563" y="4149080"/>
            <a:chExt cx="556563" cy="638199"/>
          </a:xfrm>
        </p:grpSpPr>
        <p:cxnSp>
          <p:nvCxnSpPr>
            <p:cNvPr id="252" name="Connecteur droit 251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3" name="Connecteur droit 252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4" name="Connecteur droit 253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6" name="ZoneTexte 255"/>
            <p:cNvSpPr txBox="1"/>
            <p:nvPr/>
          </p:nvSpPr>
          <p:spPr>
            <a:xfrm>
              <a:off x="4386563" y="4541058"/>
              <a:ext cx="55656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actions</a:t>
              </a:r>
              <a:endParaRPr lang="fr-FR" sz="1000" dirty="0"/>
            </a:p>
          </p:txBody>
        </p:sp>
      </p:grpSp>
      <p:grpSp>
        <p:nvGrpSpPr>
          <p:cNvPr id="275" name="Groupe 274"/>
          <p:cNvGrpSpPr/>
          <p:nvPr/>
        </p:nvGrpSpPr>
        <p:grpSpPr>
          <a:xfrm>
            <a:off x="7236296" y="1916832"/>
            <a:ext cx="556563" cy="638199"/>
            <a:chOff x="4386563" y="4149080"/>
            <a:chExt cx="556563" cy="638199"/>
          </a:xfrm>
        </p:grpSpPr>
        <p:cxnSp>
          <p:nvCxnSpPr>
            <p:cNvPr id="294" name="Connecteur droit 293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5" name="Connecteur droit 294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6" name="Connecteur droit 295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7" name="ZoneTexte 296"/>
            <p:cNvSpPr txBox="1"/>
            <p:nvPr/>
          </p:nvSpPr>
          <p:spPr>
            <a:xfrm>
              <a:off x="4386563" y="4541058"/>
              <a:ext cx="55656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actions</a:t>
              </a:r>
              <a:endParaRPr lang="fr-FR" sz="1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/>
        </p:nvSpPr>
        <p:spPr>
          <a:xfrm>
            <a:off x="1619672" y="3780656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395536" y="179348"/>
            <a:ext cx="8352928" cy="36933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Diagramme des blocs internes : Partie fluidique mode chauffage</a:t>
            </a:r>
            <a:endParaRPr lang="fr-FR" b="1" dirty="0"/>
          </a:p>
        </p:txBody>
      </p:sp>
      <p:sp>
        <p:nvSpPr>
          <p:cNvPr id="26" name="Rectangle 25"/>
          <p:cNvSpPr/>
          <p:nvPr/>
        </p:nvSpPr>
        <p:spPr>
          <a:xfrm>
            <a:off x="971600" y="1268760"/>
            <a:ext cx="7200800" cy="48245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8" name="Groupe 57"/>
          <p:cNvGrpSpPr/>
          <p:nvPr/>
        </p:nvGrpSpPr>
        <p:grpSpPr>
          <a:xfrm>
            <a:off x="1619672" y="3996680"/>
            <a:ext cx="360040" cy="144016"/>
            <a:chOff x="4499992" y="2636912"/>
            <a:chExt cx="360040" cy="144016"/>
          </a:xfrm>
        </p:grpSpPr>
        <p:sp>
          <p:nvSpPr>
            <p:cNvPr id="59" name="Rectangle 58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0" name="Connecteur droit avec flèche 59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1" name="Groupe 60"/>
          <p:cNvGrpSpPr/>
          <p:nvPr/>
        </p:nvGrpSpPr>
        <p:grpSpPr>
          <a:xfrm>
            <a:off x="2915816" y="4005064"/>
            <a:ext cx="360040" cy="144016"/>
            <a:chOff x="4499992" y="2636912"/>
            <a:chExt cx="360040" cy="144016"/>
          </a:xfrm>
        </p:grpSpPr>
        <p:sp>
          <p:nvSpPr>
            <p:cNvPr id="62" name="Rectangle 61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3" name="Connecteur droit avec flèche 62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4" name="ZoneTexte 63"/>
          <p:cNvSpPr txBox="1"/>
          <p:nvPr/>
        </p:nvSpPr>
        <p:spPr>
          <a:xfrm>
            <a:off x="1994783" y="4160113"/>
            <a:ext cx="958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Evaporateur</a:t>
            </a:r>
            <a:endParaRPr lang="fr-FR" sz="1200" b="1" dirty="0"/>
          </a:p>
        </p:txBody>
      </p:sp>
      <p:sp>
        <p:nvSpPr>
          <p:cNvPr id="67" name="Rectangle 66"/>
          <p:cNvSpPr/>
          <p:nvPr/>
        </p:nvSpPr>
        <p:spPr>
          <a:xfrm>
            <a:off x="1619672" y="1556792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8" name="Groupe 67"/>
          <p:cNvGrpSpPr/>
          <p:nvPr/>
        </p:nvGrpSpPr>
        <p:grpSpPr>
          <a:xfrm>
            <a:off x="1619672" y="1836440"/>
            <a:ext cx="360040" cy="144016"/>
            <a:chOff x="4499992" y="2636912"/>
            <a:chExt cx="360040" cy="144016"/>
          </a:xfrm>
        </p:grpSpPr>
        <p:sp>
          <p:nvSpPr>
            <p:cNvPr id="69" name="Rectangle 68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0" name="Connecteur droit avec flèche 69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1" name="Groupe 70"/>
          <p:cNvGrpSpPr/>
          <p:nvPr/>
        </p:nvGrpSpPr>
        <p:grpSpPr>
          <a:xfrm>
            <a:off x="2915816" y="1836440"/>
            <a:ext cx="360040" cy="144016"/>
            <a:chOff x="4499992" y="2636912"/>
            <a:chExt cx="360040" cy="144016"/>
          </a:xfrm>
        </p:grpSpPr>
        <p:sp>
          <p:nvSpPr>
            <p:cNvPr id="72" name="Rectangle 71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3" name="Connecteur droit avec flèche 72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4" name="ZoneTexte 73"/>
          <p:cNvSpPr txBox="1"/>
          <p:nvPr/>
        </p:nvSpPr>
        <p:spPr>
          <a:xfrm>
            <a:off x="1907704" y="1772816"/>
            <a:ext cx="1006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compresseur</a:t>
            </a:r>
            <a:endParaRPr lang="fr-FR" sz="1200" b="1" dirty="0"/>
          </a:p>
        </p:txBody>
      </p:sp>
      <p:sp>
        <p:nvSpPr>
          <p:cNvPr id="84" name="Rectangle 83"/>
          <p:cNvSpPr/>
          <p:nvPr/>
        </p:nvSpPr>
        <p:spPr>
          <a:xfrm>
            <a:off x="5940152" y="1700808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ZoneTexte 84"/>
          <p:cNvSpPr txBox="1"/>
          <p:nvPr/>
        </p:nvSpPr>
        <p:spPr>
          <a:xfrm>
            <a:off x="6516216" y="1916832"/>
            <a:ext cx="4459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V4V</a:t>
            </a:r>
            <a:endParaRPr lang="fr-FR" sz="1200" b="1" dirty="0"/>
          </a:p>
        </p:txBody>
      </p:sp>
      <p:grpSp>
        <p:nvGrpSpPr>
          <p:cNvPr id="86" name="Groupe 85"/>
          <p:cNvGrpSpPr/>
          <p:nvPr/>
        </p:nvGrpSpPr>
        <p:grpSpPr>
          <a:xfrm>
            <a:off x="7236296" y="1844824"/>
            <a:ext cx="360040" cy="144016"/>
            <a:chOff x="4499992" y="2636912"/>
            <a:chExt cx="360040" cy="144016"/>
          </a:xfrm>
        </p:grpSpPr>
        <p:sp>
          <p:nvSpPr>
            <p:cNvPr id="87" name="Rectangle 86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8" name="Connecteur droit avec flèche 87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9" name="Groupe 88"/>
          <p:cNvGrpSpPr/>
          <p:nvPr/>
        </p:nvGrpSpPr>
        <p:grpSpPr>
          <a:xfrm>
            <a:off x="5940152" y="2060848"/>
            <a:ext cx="360040" cy="144016"/>
            <a:chOff x="4499992" y="2636912"/>
            <a:chExt cx="360040" cy="144016"/>
          </a:xfrm>
        </p:grpSpPr>
        <p:sp>
          <p:nvSpPr>
            <p:cNvPr id="90" name="Rectangle 89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91" name="Connecteur droit avec flèche 90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9" name="Rectangle 98"/>
          <p:cNvSpPr/>
          <p:nvPr/>
        </p:nvSpPr>
        <p:spPr>
          <a:xfrm>
            <a:off x="3707904" y="5013176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00" name="Groupe 99"/>
          <p:cNvGrpSpPr/>
          <p:nvPr/>
        </p:nvGrpSpPr>
        <p:grpSpPr>
          <a:xfrm>
            <a:off x="3707904" y="5229200"/>
            <a:ext cx="360040" cy="144016"/>
            <a:chOff x="4499992" y="2636912"/>
            <a:chExt cx="360040" cy="144016"/>
          </a:xfrm>
        </p:grpSpPr>
        <p:sp>
          <p:nvSpPr>
            <p:cNvPr id="101" name="Rectangle 100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2" name="Connecteur droit avec flèche 101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3" name="Groupe 102"/>
          <p:cNvGrpSpPr/>
          <p:nvPr/>
        </p:nvGrpSpPr>
        <p:grpSpPr>
          <a:xfrm>
            <a:off x="5004048" y="5229200"/>
            <a:ext cx="360040" cy="144016"/>
            <a:chOff x="4499992" y="2636912"/>
            <a:chExt cx="360040" cy="144016"/>
          </a:xfrm>
        </p:grpSpPr>
        <p:sp>
          <p:nvSpPr>
            <p:cNvPr id="104" name="Rectangle 103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5" name="Connecteur droit avec flèche 104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6" name="ZoneTexte 105"/>
          <p:cNvSpPr txBox="1"/>
          <p:nvPr/>
        </p:nvSpPr>
        <p:spPr>
          <a:xfrm>
            <a:off x="4093818" y="5229200"/>
            <a:ext cx="8534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détendeur</a:t>
            </a:r>
            <a:endParaRPr lang="fr-FR" sz="1200" b="1" dirty="0"/>
          </a:p>
        </p:txBody>
      </p:sp>
      <p:sp>
        <p:nvSpPr>
          <p:cNvPr id="111" name="ZoneTexte 110"/>
          <p:cNvSpPr txBox="1"/>
          <p:nvPr/>
        </p:nvSpPr>
        <p:spPr>
          <a:xfrm>
            <a:off x="8100392" y="2924944"/>
            <a:ext cx="1043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Chauffage du bâtiment</a:t>
            </a:r>
          </a:p>
          <a:p>
            <a:pPr algn="ctr"/>
            <a:r>
              <a:rPr lang="fr-FR" sz="1200" b="1" dirty="0" smtClean="0"/>
              <a:t>Evacuation</a:t>
            </a:r>
          </a:p>
          <a:p>
            <a:pPr algn="ctr"/>
            <a:r>
              <a:rPr lang="fr-FR" sz="1200" b="1" dirty="0" smtClean="0"/>
              <a:t>des calories dans le bâtiment</a:t>
            </a:r>
            <a:endParaRPr lang="fr-FR" sz="1200" dirty="0" smtClean="0"/>
          </a:p>
        </p:txBody>
      </p:sp>
      <p:sp>
        <p:nvSpPr>
          <p:cNvPr id="141" name="Rectangle 140"/>
          <p:cNvSpPr/>
          <p:nvPr/>
        </p:nvSpPr>
        <p:spPr>
          <a:xfrm>
            <a:off x="5940152" y="3789040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2" name="Groupe 141"/>
          <p:cNvGrpSpPr/>
          <p:nvPr/>
        </p:nvGrpSpPr>
        <p:grpSpPr>
          <a:xfrm>
            <a:off x="5940152" y="4005064"/>
            <a:ext cx="360040" cy="144016"/>
            <a:chOff x="4499992" y="2636912"/>
            <a:chExt cx="360040" cy="144016"/>
          </a:xfrm>
        </p:grpSpPr>
        <p:sp>
          <p:nvSpPr>
            <p:cNvPr id="143" name="Rectangle 142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4" name="Connecteur droit avec flèche 143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5" name="Groupe 144"/>
          <p:cNvGrpSpPr/>
          <p:nvPr/>
        </p:nvGrpSpPr>
        <p:grpSpPr>
          <a:xfrm>
            <a:off x="7236296" y="4005064"/>
            <a:ext cx="360040" cy="144016"/>
            <a:chOff x="4499992" y="2636912"/>
            <a:chExt cx="360040" cy="144016"/>
          </a:xfrm>
        </p:grpSpPr>
        <p:sp>
          <p:nvSpPr>
            <p:cNvPr id="146" name="Rectangle 145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47" name="Connecteur droit avec flèche 146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8" name="ZoneTexte 147"/>
          <p:cNvSpPr txBox="1"/>
          <p:nvPr/>
        </p:nvSpPr>
        <p:spPr>
          <a:xfrm>
            <a:off x="6348541" y="4149080"/>
            <a:ext cx="9525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Condenseur</a:t>
            </a:r>
            <a:endParaRPr lang="fr-FR" sz="1200" b="1" dirty="0"/>
          </a:p>
        </p:txBody>
      </p:sp>
      <p:grpSp>
        <p:nvGrpSpPr>
          <p:cNvPr id="149" name="Groupe 148"/>
          <p:cNvGrpSpPr/>
          <p:nvPr/>
        </p:nvGrpSpPr>
        <p:grpSpPr>
          <a:xfrm>
            <a:off x="5940152" y="1844824"/>
            <a:ext cx="360040" cy="144016"/>
            <a:chOff x="4499992" y="2636912"/>
            <a:chExt cx="360040" cy="144016"/>
          </a:xfrm>
        </p:grpSpPr>
        <p:sp>
          <p:nvSpPr>
            <p:cNvPr id="150" name="Rectangle 149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1" name="Connecteur droit avec flèche 150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2" name="Groupe 151"/>
          <p:cNvGrpSpPr/>
          <p:nvPr/>
        </p:nvGrpSpPr>
        <p:grpSpPr>
          <a:xfrm>
            <a:off x="7236296" y="2060848"/>
            <a:ext cx="360040" cy="144016"/>
            <a:chOff x="4499992" y="2636912"/>
            <a:chExt cx="360040" cy="144016"/>
          </a:xfrm>
        </p:grpSpPr>
        <p:sp>
          <p:nvSpPr>
            <p:cNvPr id="153" name="Rectangle 152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54" name="Connecteur droit avec flèche 153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5" name="Connecteur droit 54"/>
          <p:cNvCxnSpPr/>
          <p:nvPr/>
        </p:nvCxnSpPr>
        <p:spPr>
          <a:xfrm>
            <a:off x="7596336" y="1908448"/>
            <a:ext cx="432048" cy="838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/>
          <p:cNvCxnSpPr/>
          <p:nvPr/>
        </p:nvCxnSpPr>
        <p:spPr>
          <a:xfrm rot="5400000">
            <a:off x="7596336" y="2348880"/>
            <a:ext cx="864096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80"/>
          <p:cNvCxnSpPr/>
          <p:nvPr/>
        </p:nvCxnSpPr>
        <p:spPr>
          <a:xfrm rot="10800000">
            <a:off x="5364088" y="2780928"/>
            <a:ext cx="2664296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/>
          <p:cNvCxnSpPr/>
          <p:nvPr/>
        </p:nvCxnSpPr>
        <p:spPr>
          <a:xfrm rot="5400000">
            <a:off x="4716016" y="3429000"/>
            <a:ext cx="12961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/>
          <p:cNvCxnSpPr>
            <a:endCxn id="143" idx="1"/>
          </p:cNvCxnSpPr>
          <p:nvPr/>
        </p:nvCxnSpPr>
        <p:spPr>
          <a:xfrm>
            <a:off x="5364088" y="4077072"/>
            <a:ext cx="57606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/>
          <p:cNvCxnSpPr>
            <a:stCxn id="146" idx="3"/>
          </p:cNvCxnSpPr>
          <p:nvPr/>
        </p:nvCxnSpPr>
        <p:spPr>
          <a:xfrm>
            <a:off x="7596336" y="4077072"/>
            <a:ext cx="43204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/>
          <p:cNvCxnSpPr/>
          <p:nvPr/>
        </p:nvCxnSpPr>
        <p:spPr>
          <a:xfrm rot="5400000">
            <a:off x="7092280" y="5013176"/>
            <a:ext cx="187220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/>
          <p:cNvCxnSpPr/>
          <p:nvPr/>
        </p:nvCxnSpPr>
        <p:spPr>
          <a:xfrm>
            <a:off x="3491880" y="5949280"/>
            <a:ext cx="453650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114"/>
          <p:cNvCxnSpPr/>
          <p:nvPr/>
        </p:nvCxnSpPr>
        <p:spPr>
          <a:xfrm rot="5400000">
            <a:off x="3167844" y="5625244"/>
            <a:ext cx="64807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necteur droit 116"/>
          <p:cNvCxnSpPr>
            <a:endCxn id="101" idx="1"/>
          </p:cNvCxnSpPr>
          <p:nvPr/>
        </p:nvCxnSpPr>
        <p:spPr>
          <a:xfrm>
            <a:off x="3491880" y="5301208"/>
            <a:ext cx="21602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cteur droit 120"/>
          <p:cNvCxnSpPr/>
          <p:nvPr/>
        </p:nvCxnSpPr>
        <p:spPr>
          <a:xfrm>
            <a:off x="5364088" y="5301208"/>
            <a:ext cx="21602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/>
          <p:cNvCxnSpPr/>
          <p:nvPr/>
        </p:nvCxnSpPr>
        <p:spPr>
          <a:xfrm rot="5400000" flipH="1" flipV="1">
            <a:off x="5256076" y="4977172"/>
            <a:ext cx="64807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necteur droit 124"/>
          <p:cNvCxnSpPr/>
          <p:nvPr/>
        </p:nvCxnSpPr>
        <p:spPr>
          <a:xfrm>
            <a:off x="1403648" y="4653136"/>
            <a:ext cx="417646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necteur droit 128"/>
          <p:cNvCxnSpPr/>
          <p:nvPr/>
        </p:nvCxnSpPr>
        <p:spPr>
          <a:xfrm>
            <a:off x="4644008" y="2132856"/>
            <a:ext cx="129614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/>
          <p:cNvCxnSpPr>
            <a:endCxn id="150" idx="1"/>
          </p:cNvCxnSpPr>
          <p:nvPr/>
        </p:nvCxnSpPr>
        <p:spPr>
          <a:xfrm>
            <a:off x="3275856" y="1916832"/>
            <a:ext cx="2664296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necteur droit 159"/>
          <p:cNvCxnSpPr/>
          <p:nvPr/>
        </p:nvCxnSpPr>
        <p:spPr>
          <a:xfrm rot="5400000" flipH="1" flipV="1">
            <a:off x="1115616" y="4365104"/>
            <a:ext cx="57606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Connecteur droit 164"/>
          <p:cNvCxnSpPr/>
          <p:nvPr/>
        </p:nvCxnSpPr>
        <p:spPr>
          <a:xfrm>
            <a:off x="3275856" y="4077072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necteur droit 166"/>
          <p:cNvCxnSpPr/>
          <p:nvPr/>
        </p:nvCxnSpPr>
        <p:spPr>
          <a:xfrm rot="5400000" flipH="1" flipV="1">
            <a:off x="3671900" y="3104964"/>
            <a:ext cx="194421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Connecteur droit 169"/>
          <p:cNvCxnSpPr/>
          <p:nvPr/>
        </p:nvCxnSpPr>
        <p:spPr>
          <a:xfrm>
            <a:off x="7596336" y="2132856"/>
            <a:ext cx="28803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Connecteur droit 174"/>
          <p:cNvCxnSpPr/>
          <p:nvPr/>
        </p:nvCxnSpPr>
        <p:spPr>
          <a:xfrm rot="5400000" flipH="1" flipV="1">
            <a:off x="7704348" y="2312876"/>
            <a:ext cx="36004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Connecteur droit 176"/>
          <p:cNvCxnSpPr/>
          <p:nvPr/>
        </p:nvCxnSpPr>
        <p:spPr>
          <a:xfrm>
            <a:off x="1259632" y="2492896"/>
            <a:ext cx="662473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Connecteur droit 181"/>
          <p:cNvCxnSpPr/>
          <p:nvPr/>
        </p:nvCxnSpPr>
        <p:spPr>
          <a:xfrm>
            <a:off x="1259632" y="1916832"/>
            <a:ext cx="36004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Connecteur droit 183"/>
          <p:cNvCxnSpPr/>
          <p:nvPr/>
        </p:nvCxnSpPr>
        <p:spPr>
          <a:xfrm rot="5400000">
            <a:off x="971600" y="2204864"/>
            <a:ext cx="57606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Connecteur droit 191"/>
          <p:cNvCxnSpPr/>
          <p:nvPr/>
        </p:nvCxnSpPr>
        <p:spPr>
          <a:xfrm>
            <a:off x="1403648" y="4077072"/>
            <a:ext cx="21602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e 91"/>
          <p:cNvGrpSpPr/>
          <p:nvPr/>
        </p:nvGrpSpPr>
        <p:grpSpPr>
          <a:xfrm rot="5400000">
            <a:off x="2303748" y="3897052"/>
            <a:ext cx="360040" cy="144016"/>
            <a:chOff x="4499992" y="2636912"/>
            <a:chExt cx="360040" cy="144016"/>
          </a:xfrm>
        </p:grpSpPr>
        <p:sp>
          <p:nvSpPr>
            <p:cNvPr id="94" name="Rectangle 93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95" name="Connecteur droit avec flèche 94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6" name="Groupe 95"/>
          <p:cNvGrpSpPr/>
          <p:nvPr/>
        </p:nvGrpSpPr>
        <p:grpSpPr>
          <a:xfrm rot="16200000" flipV="1">
            <a:off x="6624228" y="3897053"/>
            <a:ext cx="360040" cy="144016"/>
            <a:chOff x="4499992" y="2636912"/>
            <a:chExt cx="360040" cy="144016"/>
          </a:xfrm>
        </p:grpSpPr>
        <p:sp>
          <p:nvSpPr>
            <p:cNvPr id="97" name="Rectangle 96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7" name="Connecteur droit avec flèche 106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0" name="Groupe 119"/>
          <p:cNvGrpSpPr/>
          <p:nvPr/>
        </p:nvGrpSpPr>
        <p:grpSpPr>
          <a:xfrm>
            <a:off x="971600" y="3501008"/>
            <a:ext cx="360040" cy="144016"/>
            <a:chOff x="4499992" y="2636912"/>
            <a:chExt cx="360040" cy="144016"/>
          </a:xfrm>
        </p:grpSpPr>
        <p:sp>
          <p:nvSpPr>
            <p:cNvPr id="122" name="Rectangle 121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24" name="Connecteur droit avec flèche 123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7" name="ZoneTexte 126"/>
          <p:cNvSpPr txBox="1"/>
          <p:nvPr/>
        </p:nvSpPr>
        <p:spPr>
          <a:xfrm>
            <a:off x="0" y="3286725"/>
            <a:ext cx="1043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Extraction des calories</a:t>
            </a:r>
          </a:p>
          <a:p>
            <a:pPr algn="ctr"/>
            <a:r>
              <a:rPr lang="fr-FR" sz="1200" b="1" dirty="0" smtClean="0"/>
              <a:t>dans l’air</a:t>
            </a:r>
          </a:p>
          <a:p>
            <a:pPr algn="ctr"/>
            <a:r>
              <a:rPr lang="fr-FR" sz="1200" b="1" dirty="0" smtClean="0"/>
              <a:t>extérieure</a:t>
            </a:r>
            <a:endParaRPr lang="fr-FR" sz="1200" dirty="0" smtClean="0"/>
          </a:p>
        </p:txBody>
      </p:sp>
      <p:grpSp>
        <p:nvGrpSpPr>
          <p:cNvPr id="128" name="Groupe 127"/>
          <p:cNvGrpSpPr/>
          <p:nvPr/>
        </p:nvGrpSpPr>
        <p:grpSpPr>
          <a:xfrm>
            <a:off x="7812360" y="3502749"/>
            <a:ext cx="360040" cy="144016"/>
            <a:chOff x="4499992" y="2636912"/>
            <a:chExt cx="360040" cy="144016"/>
          </a:xfrm>
        </p:grpSpPr>
        <p:sp>
          <p:nvSpPr>
            <p:cNvPr id="130" name="Rectangle 129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31" name="Connecteur droit avec flèche 130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36" name="Connecteur droit 135"/>
          <p:cNvCxnSpPr>
            <a:stCxn id="97" idx="3"/>
          </p:cNvCxnSpPr>
          <p:nvPr/>
        </p:nvCxnSpPr>
        <p:spPr>
          <a:xfrm rot="5400000" flipH="1" flipV="1">
            <a:off x="6696237" y="3681028"/>
            <a:ext cx="216025" cy="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Connecteur droit 138"/>
          <p:cNvCxnSpPr>
            <a:stCxn id="130" idx="1"/>
          </p:cNvCxnSpPr>
          <p:nvPr/>
        </p:nvCxnSpPr>
        <p:spPr>
          <a:xfrm rot="10800000">
            <a:off x="6804248" y="3573017"/>
            <a:ext cx="1008112" cy="17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3" name="Connecteur droit 162"/>
          <p:cNvCxnSpPr/>
          <p:nvPr/>
        </p:nvCxnSpPr>
        <p:spPr>
          <a:xfrm>
            <a:off x="1331640" y="3573016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8" name="Connecteur droit 167"/>
          <p:cNvCxnSpPr/>
          <p:nvPr/>
        </p:nvCxnSpPr>
        <p:spPr>
          <a:xfrm rot="5400000" flipH="1" flipV="1">
            <a:off x="2375756" y="3681028"/>
            <a:ext cx="2160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73" name="Groupe 172"/>
          <p:cNvGrpSpPr/>
          <p:nvPr/>
        </p:nvGrpSpPr>
        <p:grpSpPr>
          <a:xfrm>
            <a:off x="3310753" y="2574777"/>
            <a:ext cx="947695" cy="638199"/>
            <a:chOff x="4190998" y="4149080"/>
            <a:chExt cx="947695" cy="638199"/>
          </a:xfrm>
        </p:grpSpPr>
        <p:cxnSp>
          <p:nvCxnSpPr>
            <p:cNvPr id="174" name="Connecteur droit 173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6" name="Connecteur droit 175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8" name="Connecteur droit 177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9" name="ZoneTexte 178"/>
            <p:cNvSpPr txBox="1"/>
            <p:nvPr/>
          </p:nvSpPr>
          <p:spPr>
            <a:xfrm>
              <a:off x="4190998" y="4541058"/>
              <a:ext cx="94769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Basse pression</a:t>
              </a:r>
              <a:endParaRPr lang="fr-FR" sz="1000" dirty="0"/>
            </a:p>
          </p:txBody>
        </p:sp>
      </p:grpSp>
      <p:grpSp>
        <p:nvGrpSpPr>
          <p:cNvPr id="180" name="Groupe 179"/>
          <p:cNvGrpSpPr/>
          <p:nvPr/>
        </p:nvGrpSpPr>
        <p:grpSpPr>
          <a:xfrm>
            <a:off x="5739230" y="2852936"/>
            <a:ext cx="968535" cy="638199"/>
            <a:chOff x="4180577" y="4149080"/>
            <a:chExt cx="968535" cy="638199"/>
          </a:xfrm>
        </p:grpSpPr>
        <p:cxnSp>
          <p:nvCxnSpPr>
            <p:cNvPr id="181" name="Connecteur droit 180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3" name="Connecteur droit 182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5" name="Connecteur droit 184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6" name="ZoneTexte 185"/>
            <p:cNvSpPr txBox="1"/>
            <p:nvPr/>
          </p:nvSpPr>
          <p:spPr>
            <a:xfrm>
              <a:off x="4180577" y="4541058"/>
              <a:ext cx="96853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Haute pression</a:t>
              </a:r>
              <a:endParaRPr lang="fr-FR" sz="1000" dirty="0"/>
            </a:p>
          </p:txBody>
        </p:sp>
      </p:grpSp>
      <p:grpSp>
        <p:nvGrpSpPr>
          <p:cNvPr id="187" name="Groupe 186"/>
          <p:cNvGrpSpPr/>
          <p:nvPr/>
        </p:nvGrpSpPr>
        <p:grpSpPr>
          <a:xfrm>
            <a:off x="2472177" y="4725144"/>
            <a:ext cx="947695" cy="638199"/>
            <a:chOff x="4190998" y="4149080"/>
            <a:chExt cx="947695" cy="638199"/>
          </a:xfrm>
        </p:grpSpPr>
        <p:cxnSp>
          <p:nvCxnSpPr>
            <p:cNvPr id="188" name="Connecteur droit 187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9" name="Connecteur droit 188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1" name="Connecteur droit 190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6" name="ZoneTexte 195"/>
            <p:cNvSpPr txBox="1"/>
            <p:nvPr/>
          </p:nvSpPr>
          <p:spPr>
            <a:xfrm>
              <a:off x="4190998" y="4541058"/>
              <a:ext cx="94769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Basse pression</a:t>
              </a:r>
              <a:endParaRPr lang="fr-FR" sz="1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11152" y="3780656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863080" y="1268760"/>
            <a:ext cx="7200800" cy="48245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" name="Groupe 5"/>
          <p:cNvGrpSpPr/>
          <p:nvPr/>
        </p:nvGrpSpPr>
        <p:grpSpPr>
          <a:xfrm>
            <a:off x="1511152" y="3996680"/>
            <a:ext cx="360040" cy="144016"/>
            <a:chOff x="4499992" y="2636912"/>
            <a:chExt cx="360040" cy="144016"/>
          </a:xfrm>
        </p:grpSpPr>
        <p:sp>
          <p:nvSpPr>
            <p:cNvPr id="7" name="Rectangle 6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" name="Connecteur droit avec flèche 7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e 8"/>
          <p:cNvGrpSpPr/>
          <p:nvPr/>
        </p:nvGrpSpPr>
        <p:grpSpPr>
          <a:xfrm>
            <a:off x="2807296" y="4005064"/>
            <a:ext cx="360040" cy="144016"/>
            <a:chOff x="4499992" y="2636912"/>
            <a:chExt cx="360040" cy="144016"/>
          </a:xfrm>
        </p:grpSpPr>
        <p:sp>
          <p:nvSpPr>
            <p:cNvPr id="10" name="Rectangle 9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" name="Connecteur droit avec flèche 10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ZoneTexte 11"/>
          <p:cNvSpPr txBox="1"/>
          <p:nvPr/>
        </p:nvSpPr>
        <p:spPr>
          <a:xfrm>
            <a:off x="1889437" y="4160113"/>
            <a:ext cx="9525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Condenseur</a:t>
            </a:r>
            <a:endParaRPr lang="fr-FR" sz="1200" b="1" dirty="0"/>
          </a:p>
        </p:txBody>
      </p:sp>
      <p:sp>
        <p:nvSpPr>
          <p:cNvPr id="13" name="Rectangle 12"/>
          <p:cNvSpPr/>
          <p:nvPr/>
        </p:nvSpPr>
        <p:spPr>
          <a:xfrm>
            <a:off x="1511152" y="1556792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" name="Groupe 13"/>
          <p:cNvGrpSpPr/>
          <p:nvPr/>
        </p:nvGrpSpPr>
        <p:grpSpPr>
          <a:xfrm>
            <a:off x="1511152" y="1836440"/>
            <a:ext cx="360040" cy="144016"/>
            <a:chOff x="4499992" y="2636912"/>
            <a:chExt cx="360040" cy="144016"/>
          </a:xfrm>
        </p:grpSpPr>
        <p:sp>
          <p:nvSpPr>
            <p:cNvPr id="15" name="Rectangle 14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avec flèche 15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Groupe 16"/>
          <p:cNvGrpSpPr/>
          <p:nvPr/>
        </p:nvGrpSpPr>
        <p:grpSpPr>
          <a:xfrm>
            <a:off x="2807296" y="1836440"/>
            <a:ext cx="360040" cy="144016"/>
            <a:chOff x="4499992" y="2636912"/>
            <a:chExt cx="360040" cy="144016"/>
          </a:xfrm>
        </p:grpSpPr>
        <p:sp>
          <p:nvSpPr>
            <p:cNvPr id="18" name="Rectangle 17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9" name="Connecteur droit avec flèche 18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ZoneTexte 19"/>
          <p:cNvSpPr txBox="1"/>
          <p:nvPr/>
        </p:nvSpPr>
        <p:spPr>
          <a:xfrm>
            <a:off x="1799184" y="1772816"/>
            <a:ext cx="1006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compresseur</a:t>
            </a:r>
            <a:endParaRPr lang="fr-FR" sz="1200" b="1" dirty="0"/>
          </a:p>
        </p:txBody>
      </p:sp>
      <p:sp>
        <p:nvSpPr>
          <p:cNvPr id="21" name="Rectangle 20"/>
          <p:cNvSpPr/>
          <p:nvPr/>
        </p:nvSpPr>
        <p:spPr>
          <a:xfrm>
            <a:off x="5831632" y="1700808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/>
          <p:cNvSpPr txBox="1"/>
          <p:nvPr/>
        </p:nvSpPr>
        <p:spPr>
          <a:xfrm>
            <a:off x="6502308" y="1844824"/>
            <a:ext cx="4459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V4V</a:t>
            </a:r>
            <a:endParaRPr lang="fr-FR" sz="1200" b="1" dirty="0"/>
          </a:p>
        </p:txBody>
      </p:sp>
      <p:grpSp>
        <p:nvGrpSpPr>
          <p:cNvPr id="23" name="Groupe 22"/>
          <p:cNvGrpSpPr/>
          <p:nvPr/>
        </p:nvGrpSpPr>
        <p:grpSpPr>
          <a:xfrm>
            <a:off x="7127776" y="1844824"/>
            <a:ext cx="360040" cy="144016"/>
            <a:chOff x="4499992" y="2636912"/>
            <a:chExt cx="360040" cy="144016"/>
          </a:xfrm>
        </p:grpSpPr>
        <p:sp>
          <p:nvSpPr>
            <p:cNvPr id="24" name="Rectangle 23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5" name="Connecteur droit avec flèche 24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Groupe 25"/>
          <p:cNvGrpSpPr/>
          <p:nvPr/>
        </p:nvGrpSpPr>
        <p:grpSpPr>
          <a:xfrm>
            <a:off x="5831632" y="2060848"/>
            <a:ext cx="360040" cy="144016"/>
            <a:chOff x="4499992" y="2636912"/>
            <a:chExt cx="360040" cy="144016"/>
          </a:xfrm>
        </p:grpSpPr>
        <p:sp>
          <p:nvSpPr>
            <p:cNvPr id="27" name="Rectangle 26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8" name="Connecteur droit avec flèche 27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9" name="Rectangle 28"/>
          <p:cNvSpPr/>
          <p:nvPr/>
        </p:nvSpPr>
        <p:spPr>
          <a:xfrm>
            <a:off x="3599384" y="5013176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0" name="Groupe 29"/>
          <p:cNvGrpSpPr/>
          <p:nvPr/>
        </p:nvGrpSpPr>
        <p:grpSpPr>
          <a:xfrm>
            <a:off x="3599384" y="5229200"/>
            <a:ext cx="360040" cy="144016"/>
            <a:chOff x="4499992" y="2636912"/>
            <a:chExt cx="360040" cy="144016"/>
          </a:xfrm>
        </p:grpSpPr>
        <p:sp>
          <p:nvSpPr>
            <p:cNvPr id="31" name="Rectangle 30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2" name="Connecteur droit avec flèche 31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3" name="Groupe 32"/>
          <p:cNvGrpSpPr/>
          <p:nvPr/>
        </p:nvGrpSpPr>
        <p:grpSpPr>
          <a:xfrm>
            <a:off x="4895528" y="5229200"/>
            <a:ext cx="360040" cy="144016"/>
            <a:chOff x="4499992" y="2636912"/>
            <a:chExt cx="360040" cy="144016"/>
          </a:xfrm>
        </p:grpSpPr>
        <p:sp>
          <p:nvSpPr>
            <p:cNvPr id="34" name="Rectangle 33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" name="Connecteur droit avec flèche 34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" name="ZoneTexte 35"/>
          <p:cNvSpPr txBox="1"/>
          <p:nvPr/>
        </p:nvSpPr>
        <p:spPr>
          <a:xfrm>
            <a:off x="3985298" y="5229200"/>
            <a:ext cx="8534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détendeur</a:t>
            </a:r>
            <a:endParaRPr lang="fr-FR" sz="1200" b="1" dirty="0"/>
          </a:p>
        </p:txBody>
      </p:sp>
      <p:sp>
        <p:nvSpPr>
          <p:cNvPr id="37" name="ZoneTexte 36"/>
          <p:cNvSpPr txBox="1"/>
          <p:nvPr/>
        </p:nvSpPr>
        <p:spPr>
          <a:xfrm>
            <a:off x="7991872" y="2996952"/>
            <a:ext cx="1224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Refroidissement  du bâtiment</a:t>
            </a:r>
          </a:p>
          <a:p>
            <a:pPr algn="ctr"/>
            <a:r>
              <a:rPr lang="fr-FR" sz="1200" b="1" dirty="0" smtClean="0"/>
              <a:t>Extraction des calories</a:t>
            </a:r>
          </a:p>
          <a:p>
            <a:pPr algn="ctr"/>
            <a:r>
              <a:rPr lang="fr-FR" sz="1200" b="1" dirty="0" smtClean="0"/>
              <a:t>dans le bâtiment</a:t>
            </a:r>
            <a:endParaRPr lang="fr-FR" sz="1200" dirty="0" smtClean="0"/>
          </a:p>
        </p:txBody>
      </p:sp>
      <p:sp>
        <p:nvSpPr>
          <p:cNvPr id="38" name="Rectangle 37"/>
          <p:cNvSpPr/>
          <p:nvPr/>
        </p:nvSpPr>
        <p:spPr>
          <a:xfrm>
            <a:off x="5831632" y="3789040"/>
            <a:ext cx="1656184" cy="65645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9" name="Groupe 38"/>
          <p:cNvGrpSpPr/>
          <p:nvPr/>
        </p:nvGrpSpPr>
        <p:grpSpPr>
          <a:xfrm>
            <a:off x="5831632" y="4005064"/>
            <a:ext cx="360040" cy="144016"/>
            <a:chOff x="4499992" y="2636912"/>
            <a:chExt cx="360040" cy="144016"/>
          </a:xfrm>
        </p:grpSpPr>
        <p:sp>
          <p:nvSpPr>
            <p:cNvPr id="40" name="Rectangle 39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1" name="Connecteur droit avec flèche 40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Groupe 41"/>
          <p:cNvGrpSpPr/>
          <p:nvPr/>
        </p:nvGrpSpPr>
        <p:grpSpPr>
          <a:xfrm>
            <a:off x="7127776" y="4005064"/>
            <a:ext cx="360040" cy="144016"/>
            <a:chOff x="4499992" y="2636912"/>
            <a:chExt cx="360040" cy="144016"/>
          </a:xfrm>
        </p:grpSpPr>
        <p:sp>
          <p:nvSpPr>
            <p:cNvPr id="43" name="Rectangle 42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4" name="Connecteur droit avec flèche 43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ZoneTexte 44"/>
          <p:cNvSpPr txBox="1"/>
          <p:nvPr/>
        </p:nvSpPr>
        <p:spPr>
          <a:xfrm>
            <a:off x="6236848" y="4149080"/>
            <a:ext cx="958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1" dirty="0" smtClean="0"/>
              <a:t>Evaporateur</a:t>
            </a:r>
            <a:endParaRPr lang="fr-FR" sz="1200" b="1" dirty="0"/>
          </a:p>
        </p:txBody>
      </p:sp>
      <p:grpSp>
        <p:nvGrpSpPr>
          <p:cNvPr id="46" name="Groupe 45"/>
          <p:cNvGrpSpPr/>
          <p:nvPr/>
        </p:nvGrpSpPr>
        <p:grpSpPr>
          <a:xfrm>
            <a:off x="5831632" y="1844824"/>
            <a:ext cx="360040" cy="144016"/>
            <a:chOff x="4499992" y="2636912"/>
            <a:chExt cx="360040" cy="144016"/>
          </a:xfrm>
        </p:grpSpPr>
        <p:sp>
          <p:nvSpPr>
            <p:cNvPr id="47" name="Rectangle 46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8" name="Connecteur droit avec flèche 47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9" name="Groupe 48"/>
          <p:cNvGrpSpPr/>
          <p:nvPr/>
        </p:nvGrpSpPr>
        <p:grpSpPr>
          <a:xfrm>
            <a:off x="7127776" y="2060848"/>
            <a:ext cx="360040" cy="144016"/>
            <a:chOff x="4499992" y="2636912"/>
            <a:chExt cx="360040" cy="144016"/>
          </a:xfrm>
        </p:grpSpPr>
        <p:sp>
          <p:nvSpPr>
            <p:cNvPr id="50" name="Rectangle 49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1" name="Connecteur droit avec flèche 50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2" name="Connecteur droit 51"/>
          <p:cNvCxnSpPr/>
          <p:nvPr/>
        </p:nvCxnSpPr>
        <p:spPr>
          <a:xfrm>
            <a:off x="7487816" y="1908448"/>
            <a:ext cx="432048" cy="838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/>
          <p:cNvCxnSpPr/>
          <p:nvPr/>
        </p:nvCxnSpPr>
        <p:spPr>
          <a:xfrm rot="5400000">
            <a:off x="7487816" y="2348880"/>
            <a:ext cx="864096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/>
          <p:cNvCxnSpPr/>
          <p:nvPr/>
        </p:nvCxnSpPr>
        <p:spPr>
          <a:xfrm rot="10800000">
            <a:off x="1331640" y="2780928"/>
            <a:ext cx="658822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/>
          <p:cNvCxnSpPr/>
          <p:nvPr/>
        </p:nvCxnSpPr>
        <p:spPr>
          <a:xfrm rot="5400000">
            <a:off x="683568" y="3429000"/>
            <a:ext cx="129614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/>
          <p:cNvCxnSpPr/>
          <p:nvPr/>
        </p:nvCxnSpPr>
        <p:spPr>
          <a:xfrm>
            <a:off x="5508104" y="4077072"/>
            <a:ext cx="323528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/>
          <p:cNvCxnSpPr/>
          <p:nvPr/>
        </p:nvCxnSpPr>
        <p:spPr>
          <a:xfrm>
            <a:off x="7487816" y="4077072"/>
            <a:ext cx="10852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/>
          <p:cNvCxnSpPr/>
          <p:nvPr/>
        </p:nvCxnSpPr>
        <p:spPr>
          <a:xfrm rot="5400000">
            <a:off x="7092280" y="3573016"/>
            <a:ext cx="1008112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/>
          <p:cNvCxnSpPr/>
          <p:nvPr/>
        </p:nvCxnSpPr>
        <p:spPr>
          <a:xfrm rot="5400000">
            <a:off x="2807804" y="4689140"/>
            <a:ext cx="1224136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/>
          <p:cNvCxnSpPr/>
          <p:nvPr/>
        </p:nvCxnSpPr>
        <p:spPr>
          <a:xfrm>
            <a:off x="3419872" y="5301208"/>
            <a:ext cx="179512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/>
          <p:cNvCxnSpPr/>
          <p:nvPr/>
        </p:nvCxnSpPr>
        <p:spPr>
          <a:xfrm>
            <a:off x="5255568" y="5301208"/>
            <a:ext cx="25253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/>
          <p:cNvCxnSpPr/>
          <p:nvPr/>
        </p:nvCxnSpPr>
        <p:spPr>
          <a:xfrm>
            <a:off x="5292080" y="2132856"/>
            <a:ext cx="5395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/>
          <p:cNvCxnSpPr/>
          <p:nvPr/>
        </p:nvCxnSpPr>
        <p:spPr>
          <a:xfrm>
            <a:off x="3167336" y="1916832"/>
            <a:ext cx="2664296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/>
          <p:cNvCxnSpPr/>
          <p:nvPr/>
        </p:nvCxnSpPr>
        <p:spPr>
          <a:xfrm rot="5400000" flipH="1" flipV="1">
            <a:off x="4896036" y="4689140"/>
            <a:ext cx="122413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/>
          <p:cNvCxnSpPr/>
          <p:nvPr/>
        </p:nvCxnSpPr>
        <p:spPr>
          <a:xfrm>
            <a:off x="3167336" y="4077072"/>
            <a:ext cx="252536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0" name="Connecteur droit 69"/>
          <p:cNvCxnSpPr/>
          <p:nvPr/>
        </p:nvCxnSpPr>
        <p:spPr>
          <a:xfrm rot="5400000" flipH="1" flipV="1">
            <a:off x="4816651" y="2604201"/>
            <a:ext cx="946771" cy="408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/>
          <p:cNvCxnSpPr/>
          <p:nvPr/>
        </p:nvCxnSpPr>
        <p:spPr>
          <a:xfrm>
            <a:off x="7487816" y="2132856"/>
            <a:ext cx="28803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71"/>
          <p:cNvCxnSpPr/>
          <p:nvPr/>
        </p:nvCxnSpPr>
        <p:spPr>
          <a:xfrm rot="5400000" flipH="1" flipV="1">
            <a:off x="7595828" y="2312876"/>
            <a:ext cx="36004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/>
          <p:cNvCxnSpPr/>
          <p:nvPr/>
        </p:nvCxnSpPr>
        <p:spPr>
          <a:xfrm>
            <a:off x="1151112" y="2492896"/>
            <a:ext cx="662473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/>
          <p:cNvCxnSpPr/>
          <p:nvPr/>
        </p:nvCxnSpPr>
        <p:spPr>
          <a:xfrm>
            <a:off x="1151112" y="1916832"/>
            <a:ext cx="36004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/>
          <p:cNvCxnSpPr/>
          <p:nvPr/>
        </p:nvCxnSpPr>
        <p:spPr>
          <a:xfrm rot="5400000">
            <a:off x="863080" y="2204864"/>
            <a:ext cx="57606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/>
          <p:cNvCxnSpPr/>
          <p:nvPr/>
        </p:nvCxnSpPr>
        <p:spPr>
          <a:xfrm>
            <a:off x="1331640" y="4077072"/>
            <a:ext cx="179512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78" name="Groupe 77"/>
          <p:cNvGrpSpPr/>
          <p:nvPr/>
        </p:nvGrpSpPr>
        <p:grpSpPr>
          <a:xfrm rot="16200000" flipV="1">
            <a:off x="2195228" y="3897052"/>
            <a:ext cx="360040" cy="144016"/>
            <a:chOff x="4499992" y="2636912"/>
            <a:chExt cx="360040" cy="144016"/>
          </a:xfrm>
        </p:grpSpPr>
        <p:sp>
          <p:nvSpPr>
            <p:cNvPr id="79" name="Rectangle 78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0" name="Connecteur droit avec flèche 79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1" name="Groupe 80"/>
          <p:cNvGrpSpPr/>
          <p:nvPr/>
        </p:nvGrpSpPr>
        <p:grpSpPr>
          <a:xfrm rot="5400000">
            <a:off x="6515708" y="3897053"/>
            <a:ext cx="360040" cy="144016"/>
            <a:chOff x="4499992" y="2636912"/>
            <a:chExt cx="360040" cy="144016"/>
          </a:xfrm>
        </p:grpSpPr>
        <p:sp>
          <p:nvSpPr>
            <p:cNvPr id="82" name="Rectangle 81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3" name="Connecteur droit avec flèche 82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4" name="Groupe 83"/>
          <p:cNvGrpSpPr/>
          <p:nvPr/>
        </p:nvGrpSpPr>
        <p:grpSpPr>
          <a:xfrm flipH="1">
            <a:off x="863080" y="3501008"/>
            <a:ext cx="360040" cy="144016"/>
            <a:chOff x="4499992" y="2636912"/>
            <a:chExt cx="360040" cy="144016"/>
          </a:xfrm>
        </p:grpSpPr>
        <p:sp>
          <p:nvSpPr>
            <p:cNvPr id="85" name="Rectangle 84"/>
            <p:cNvSpPr/>
            <p:nvPr/>
          </p:nvSpPr>
          <p:spPr>
            <a:xfrm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6" name="Connecteur droit avec flèche 85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7" name="ZoneTexte 86"/>
          <p:cNvSpPr txBox="1"/>
          <p:nvPr/>
        </p:nvSpPr>
        <p:spPr>
          <a:xfrm>
            <a:off x="-108520" y="3068960"/>
            <a:ext cx="1043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Evacuation</a:t>
            </a:r>
          </a:p>
          <a:p>
            <a:pPr algn="ctr"/>
            <a:r>
              <a:rPr lang="fr-FR" sz="1200" b="1" dirty="0" smtClean="0"/>
              <a:t>des calories du bâtiments</a:t>
            </a:r>
          </a:p>
          <a:p>
            <a:pPr algn="ctr"/>
            <a:r>
              <a:rPr lang="fr-FR" sz="1200" b="1" dirty="0" smtClean="0"/>
              <a:t>dans l’air</a:t>
            </a:r>
          </a:p>
          <a:p>
            <a:pPr algn="ctr"/>
            <a:r>
              <a:rPr lang="fr-FR" sz="1200" b="1" dirty="0" smtClean="0"/>
              <a:t>extérieure</a:t>
            </a:r>
            <a:endParaRPr lang="fr-FR" sz="1200" dirty="0" smtClean="0"/>
          </a:p>
        </p:txBody>
      </p:sp>
      <p:grpSp>
        <p:nvGrpSpPr>
          <p:cNvPr id="88" name="Groupe 87"/>
          <p:cNvGrpSpPr/>
          <p:nvPr/>
        </p:nvGrpSpPr>
        <p:grpSpPr>
          <a:xfrm flipH="1">
            <a:off x="7703840" y="3502749"/>
            <a:ext cx="360040" cy="144016"/>
            <a:chOff x="4499992" y="2636912"/>
            <a:chExt cx="360040" cy="144016"/>
          </a:xfrm>
        </p:grpSpPr>
        <p:sp>
          <p:nvSpPr>
            <p:cNvPr id="89" name="Rectangle 88"/>
            <p:cNvSpPr/>
            <p:nvPr/>
          </p:nvSpPr>
          <p:spPr>
            <a:xfrm flipH="1">
              <a:off x="4499992" y="2636912"/>
              <a:ext cx="360040" cy="14401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90" name="Connecteur droit avec flèche 89"/>
            <p:cNvCxnSpPr/>
            <p:nvPr/>
          </p:nvCxnSpPr>
          <p:spPr>
            <a:xfrm>
              <a:off x="4572000" y="2708920"/>
              <a:ext cx="21602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/>
          <p:cNvCxnSpPr/>
          <p:nvPr/>
        </p:nvCxnSpPr>
        <p:spPr>
          <a:xfrm rot="5400000" flipH="1" flipV="1">
            <a:off x="6587717" y="3681028"/>
            <a:ext cx="216024" cy="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Connecteur droit 91"/>
          <p:cNvCxnSpPr/>
          <p:nvPr/>
        </p:nvCxnSpPr>
        <p:spPr>
          <a:xfrm rot="10800000">
            <a:off x="6695728" y="3573019"/>
            <a:ext cx="1008112" cy="17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Connecteur droit 92"/>
          <p:cNvCxnSpPr/>
          <p:nvPr/>
        </p:nvCxnSpPr>
        <p:spPr>
          <a:xfrm>
            <a:off x="1223120" y="3573016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Connecteur droit 93"/>
          <p:cNvCxnSpPr/>
          <p:nvPr/>
        </p:nvCxnSpPr>
        <p:spPr>
          <a:xfrm rot="5400000" flipH="1" flipV="1">
            <a:off x="2267236" y="3681028"/>
            <a:ext cx="2160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95" name="Groupe 94"/>
          <p:cNvGrpSpPr/>
          <p:nvPr/>
        </p:nvGrpSpPr>
        <p:grpSpPr>
          <a:xfrm>
            <a:off x="5436096" y="4797152"/>
            <a:ext cx="947695" cy="638199"/>
            <a:chOff x="4190998" y="4149080"/>
            <a:chExt cx="947695" cy="638199"/>
          </a:xfrm>
        </p:grpSpPr>
        <p:cxnSp>
          <p:nvCxnSpPr>
            <p:cNvPr id="96" name="Connecteur droit 95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Connecteur droit 96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Connecteur droit 97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9" name="ZoneTexte 98"/>
            <p:cNvSpPr txBox="1"/>
            <p:nvPr/>
          </p:nvSpPr>
          <p:spPr>
            <a:xfrm>
              <a:off x="4190998" y="4541058"/>
              <a:ext cx="94769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Basse pression</a:t>
              </a:r>
              <a:endParaRPr lang="fr-FR" sz="1000" dirty="0"/>
            </a:p>
          </p:txBody>
        </p:sp>
      </p:grpSp>
      <p:grpSp>
        <p:nvGrpSpPr>
          <p:cNvPr id="100" name="Groupe 99"/>
          <p:cNvGrpSpPr/>
          <p:nvPr/>
        </p:nvGrpSpPr>
        <p:grpSpPr>
          <a:xfrm>
            <a:off x="3419872" y="2790801"/>
            <a:ext cx="968535" cy="638199"/>
            <a:chOff x="4180577" y="4149080"/>
            <a:chExt cx="968535" cy="638199"/>
          </a:xfrm>
        </p:grpSpPr>
        <p:cxnSp>
          <p:nvCxnSpPr>
            <p:cNvPr id="101" name="Connecteur droit 100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Connecteur droit 101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Connecteur droit 102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4" name="ZoneTexte 103"/>
            <p:cNvSpPr txBox="1"/>
            <p:nvPr/>
          </p:nvSpPr>
          <p:spPr>
            <a:xfrm>
              <a:off x="4180577" y="4541058"/>
              <a:ext cx="96853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Haute pression</a:t>
              </a:r>
              <a:endParaRPr lang="fr-FR" sz="1000" dirty="0"/>
            </a:p>
          </p:txBody>
        </p:sp>
      </p:grpSp>
      <p:sp>
        <p:nvSpPr>
          <p:cNvPr id="105" name="ZoneTexte 104"/>
          <p:cNvSpPr txBox="1"/>
          <p:nvPr/>
        </p:nvSpPr>
        <p:spPr>
          <a:xfrm>
            <a:off x="395536" y="179348"/>
            <a:ext cx="8352928" cy="36933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Diagramme des blocs internes : Partie fluidique mode refroidissement </a:t>
            </a:r>
            <a:endParaRPr lang="fr-FR" b="1" dirty="0"/>
          </a:p>
        </p:txBody>
      </p:sp>
      <p:cxnSp>
        <p:nvCxnSpPr>
          <p:cNvPr id="131" name="Connecteur droit 130"/>
          <p:cNvCxnSpPr/>
          <p:nvPr/>
        </p:nvCxnSpPr>
        <p:spPr>
          <a:xfrm>
            <a:off x="5292080" y="3068960"/>
            <a:ext cx="2304256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Groupe 134"/>
          <p:cNvGrpSpPr/>
          <p:nvPr/>
        </p:nvGrpSpPr>
        <p:grpSpPr>
          <a:xfrm>
            <a:off x="5004048" y="3140968"/>
            <a:ext cx="947695" cy="638199"/>
            <a:chOff x="4190998" y="4149080"/>
            <a:chExt cx="947695" cy="638199"/>
          </a:xfrm>
        </p:grpSpPr>
        <p:cxnSp>
          <p:nvCxnSpPr>
            <p:cNvPr id="136" name="Connecteur droit 135"/>
            <p:cNvCxnSpPr/>
            <p:nvPr/>
          </p:nvCxnSpPr>
          <p:spPr>
            <a:xfrm rot="16200000" flipH="1">
              <a:off x="4572000" y="4149080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7" name="Connecteur droit 136"/>
            <p:cNvCxnSpPr/>
            <p:nvPr/>
          </p:nvCxnSpPr>
          <p:spPr>
            <a:xfrm rot="5400000">
              <a:off x="4572000" y="4293096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8" name="Connecteur droit 137"/>
            <p:cNvCxnSpPr/>
            <p:nvPr/>
          </p:nvCxnSpPr>
          <p:spPr>
            <a:xfrm rot="16200000" flipH="1">
              <a:off x="4572000" y="4437112"/>
              <a:ext cx="144016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9" name="ZoneTexte 138"/>
            <p:cNvSpPr txBox="1"/>
            <p:nvPr/>
          </p:nvSpPr>
          <p:spPr>
            <a:xfrm>
              <a:off x="4190998" y="4541058"/>
              <a:ext cx="94769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000" dirty="0" smtClean="0"/>
                <a:t>Basse pression</a:t>
              </a:r>
              <a:endParaRPr lang="fr-FR" sz="100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400</Words>
  <Application>Microsoft Office PowerPoint</Application>
  <PresentationFormat>Affichage à l'écran (4:3)</PresentationFormat>
  <Paragraphs>177</Paragraphs>
  <Slides>9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Michael</dc:creator>
  <cp:lastModifiedBy>Michael</cp:lastModifiedBy>
  <cp:revision>87</cp:revision>
  <dcterms:created xsi:type="dcterms:W3CDTF">2011-04-08T11:30:31Z</dcterms:created>
  <dcterms:modified xsi:type="dcterms:W3CDTF">2011-04-14T05:48:37Z</dcterms:modified>
</cp:coreProperties>
</file>