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75" r:id="rId5"/>
    <p:sldId id="391" r:id="rId6"/>
    <p:sldId id="473" r:id="rId7"/>
    <p:sldId id="474" r:id="rId8"/>
    <p:sldId id="475" r:id="rId9"/>
    <p:sldId id="476" r:id="rId10"/>
    <p:sldId id="477" r:id="rId11"/>
    <p:sldId id="478" r:id="rId12"/>
    <p:sldId id="479" r:id="rId13"/>
    <p:sldId id="481" r:id="rId14"/>
    <p:sldId id="482" r:id="rId15"/>
    <p:sldId id="483" r:id="rId16"/>
    <p:sldId id="484" r:id="rId17"/>
    <p:sldId id="485" r:id="rId18"/>
    <p:sldId id="486" r:id="rId19"/>
    <p:sldId id="487" r:id="rId20"/>
    <p:sldId id="488" r:id="rId21"/>
    <p:sldId id="489" r:id="rId22"/>
    <p:sldId id="490" r:id="rId23"/>
    <p:sldId id="491" r:id="rId24"/>
    <p:sldId id="492" r:id="rId25"/>
    <p:sldId id="495" r:id="rId26"/>
    <p:sldId id="493" r:id="rId27"/>
    <p:sldId id="496" r:id="rId28"/>
    <p:sldId id="497" r:id="rId29"/>
    <p:sldId id="499" r:id="rId30"/>
    <p:sldId id="501" r:id="rId31"/>
    <p:sldId id="502" r:id="rId32"/>
    <p:sldId id="503" r:id="rId33"/>
    <p:sldId id="504" r:id="rId34"/>
    <p:sldId id="505" r:id="rId35"/>
    <p:sldId id="506" r:id="rId36"/>
    <p:sldId id="507" r:id="rId37"/>
    <p:sldId id="508" r:id="rId38"/>
    <p:sldId id="500" r:id="rId39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FFCCCC"/>
    <a:srgbClr val="0066FF"/>
    <a:srgbClr val="A7FFCF"/>
    <a:srgbClr val="6699FF"/>
    <a:srgbClr val="EDFFF5"/>
    <a:srgbClr val="66FF66"/>
    <a:srgbClr val="CC0099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616" autoAdjust="0"/>
  </p:normalViewPr>
  <p:slideViewPr>
    <p:cSldViewPr snapToGrid="0">
      <p:cViewPr varScale="1">
        <p:scale>
          <a:sx n="84" d="100"/>
          <a:sy n="84" d="100"/>
        </p:scale>
        <p:origin x="157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C4436DF-C117-E716-AC14-3DE093F97B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54EBCF9-D276-8959-8C48-62A96F804A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78AEC-5429-41C5-947F-36D1B595FD67}" type="datetime1">
              <a:rPr lang="fr-FR" smtClean="0"/>
              <a:t>31/08/2023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F519C6-69D3-C85C-4E9D-AB9BDE76B4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95A6C8D-1BA3-033A-803D-1647FD1758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45609-722E-460B-8EA2-48A3E992D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3717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2290545-5A73-4FD8-B3F3-3EA264A30574}" type="datetime1">
              <a:rPr lang="fr-FR" noProof="0" smtClean="0"/>
              <a:t>31/08/2023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AF72F06-F6ED-43C1-A86D-15B5F2AFDECD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314834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487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379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579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917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189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i="1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Les équations algébriques qui traduisent le principe fondamental de la statique appliqué à l’équilibre de 2 s’écrivent 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‖𝐸 ⃗_((3</a:t>
                </a:r>
                <a:r>
                  <a:rPr lang="fr-FR" b="0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→</a:t>
                </a:r>
                <a:r>
                  <a:rPr lang="fr-FR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2) ‖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+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〖𝑌_</a:t>
                </a:r>
                <a:r>
                  <a:rPr lang="fr-FR" sz="1200" b="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1〗_(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(4→2))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+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〖𝑌_2〗_((4→2))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5400+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〖</a:t>
                </a:r>
                <a:r>
                  <a:rPr lang="fr-FR" sz="1200" b="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𝑍_1〗_(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(4→2))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+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〖</a:t>
                </a:r>
                <a:r>
                  <a:rPr lang="fr-FR" sz="1200" b="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𝑍_2〗_(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(4→2))</a:t>
                </a:r>
                <a:r>
                  <a:rPr lang="fr-FR" sz="1200" b="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=0</a:t>
                </a:r>
                <a:endParaRPr lang="fr-FR" sz="1200" b="0" dirty="0">
                  <a:solidFill>
                    <a:schemeClr val="accent4"/>
                  </a:solidFill>
                  <a:latin typeface="+mn-lt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810-0.4</a:t>
                </a:r>
                <a:r>
                  <a:rPr lang="fr-FR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‖𝐸 ⃗_((3</a:t>
                </a:r>
                <a:r>
                  <a:rPr lang="fr-FR" b="0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→</a:t>
                </a:r>
                <a:r>
                  <a:rPr lang="fr-FR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2) ‖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-1890-0.25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〖</a:t>
                </a:r>
                <a:r>
                  <a:rPr lang="fr-FR" sz="1200" b="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𝑍_2〗_(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(4→2))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-0.1</a:t>
                </a:r>
                <a:r>
                  <a:rPr lang="fr-FR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‖𝐸 ⃗_((3</a:t>
                </a:r>
                <a:r>
                  <a:rPr lang="fr-FR" b="0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→</a:t>
                </a:r>
                <a:r>
                  <a:rPr lang="fr-FR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2) ‖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+0.25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〖𝑌_2〗_((4→2))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30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i="1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Les équations algébriques qui traduisent le principe fondamental de la statique appliqué à l’équilibre de 2 s’écrivent 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‖𝐸 ⃗_((3</a:t>
                </a:r>
                <a:r>
                  <a:rPr lang="fr-FR" b="0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→</a:t>
                </a:r>
                <a:r>
                  <a:rPr lang="fr-FR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2) ‖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+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〖𝑌_</a:t>
                </a:r>
                <a:r>
                  <a:rPr lang="fr-FR" sz="1200" b="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1〗_(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(4→2))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+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〖𝑌_2〗_((4→2))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5400+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〖</a:t>
                </a:r>
                <a:r>
                  <a:rPr lang="fr-FR" sz="1200" b="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𝑍_1〗_(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(4→2))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+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〖</a:t>
                </a:r>
                <a:r>
                  <a:rPr lang="fr-FR" sz="1200" b="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𝑍_2〗_(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(4→2))</a:t>
                </a:r>
                <a:r>
                  <a:rPr lang="fr-FR" sz="1200" b="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=0</a:t>
                </a:r>
                <a:endParaRPr lang="fr-FR" sz="1200" b="0" dirty="0">
                  <a:solidFill>
                    <a:schemeClr val="accent4"/>
                  </a:solidFill>
                  <a:latin typeface="+mn-lt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810-0.4</a:t>
                </a:r>
                <a:r>
                  <a:rPr lang="fr-FR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‖𝐸 ⃗_((3</a:t>
                </a:r>
                <a:r>
                  <a:rPr lang="fr-FR" b="0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→</a:t>
                </a:r>
                <a:r>
                  <a:rPr lang="fr-FR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2) ‖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-1890-0.25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〖</a:t>
                </a:r>
                <a:r>
                  <a:rPr lang="fr-FR" sz="1200" b="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𝑍_2〗_(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(4→2))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-0.1</a:t>
                </a:r>
                <a:r>
                  <a:rPr lang="fr-FR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‖𝐸 ⃗_((3</a:t>
                </a:r>
                <a:r>
                  <a:rPr lang="fr-FR" b="0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→</a:t>
                </a:r>
                <a:r>
                  <a:rPr lang="fr-FR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2) ‖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+0.25</a:t>
                </a:r>
                <a:r>
                  <a:rPr lang="fr-FR" sz="1200" i="0">
                    <a:solidFill>
                      <a:schemeClr val="accent4"/>
                    </a:solidFill>
                    <a:latin typeface="Cambria Math" panose="02040503050406030204" pitchFamily="18" charset="0"/>
                  </a:rPr>
                  <a:t>〖𝑌_2〗_((4→2))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302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Considérons une section droite fictive S de la poutre repérée par son centre de surface G. Déplaçons G depuis E jusqu'à D et désignons par E1 le tronçon de 2 situé d'un côté de S pour fixer les idées. Disons que le point E appartiendra à E1. E2 désignera alors l'autre tronçon de 2.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R(G,</a:t>
                </a:r>
                <a:r>
                  <a:rPr lang="fr-FR" i="0">
                    <a:latin typeface="Cambria Math" panose="02040503050406030204" pitchFamily="18" charset="0"/>
                  </a:rPr>
                  <a:t>(𝑥0)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(𝑦0)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(𝑧0) ⃗</a:t>
                </a:r>
                <a:r>
                  <a:rPr lang="fr-FR" dirty="0"/>
                  <a:t>) Désigne un repère lié à la section droite</a:t>
                </a:r>
                <a:r>
                  <a:rPr lang="fr-FR" baseline="0" dirty="0"/>
                  <a:t> et tel que (</a:t>
                </a:r>
                <a:r>
                  <a:rPr lang="fr-FR" baseline="0" dirty="0" err="1"/>
                  <a:t>G,x</a:t>
                </a:r>
                <a:r>
                  <a:rPr lang="fr-FR" baseline="0" dirty="0"/>
                  <a:t>) </a:t>
                </a:r>
                <a:r>
                  <a:rPr lang="fr-FR" dirty="0"/>
                  <a:t>soit toujours la normale extérieure en G à S,  relativement à E1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Soit E2barre le milieu extérieur à la poutre 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163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Considérons une section droite fictive S de la poutre repérée par son centre de surface G. Déplaçons G depuis e jusqu'à D et désignons par e un le tronçon de 2 situé d'un côté de s pour fixer les idées. Disons que le point e appartiendra à e un. Eux 2 désignera alors l'autre tronçon de 2. Désigne un repère lié à la section droite. Est elle que j'ai soit toujours la normale extérieure de G. AS relativement à e un. H, soit le milieu extérieur à la poutre 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871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580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Considérons le repère R = </a:t>
                </a:r>
                <a:r>
                  <a:rPr lang="fr-FR" dirty="0"/>
                  <a:t>(G,</a:t>
                </a:r>
                <a:r>
                  <a:rPr lang="fr-FR" i="0">
                    <a:latin typeface="Cambria Math" panose="02040503050406030204" pitchFamily="18" charset="0"/>
                  </a:rPr>
                  <a:t>𝑥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𝑦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𝑧 ⃗</a:t>
                </a:r>
                <a:r>
                  <a:rPr lang="fr-FR" dirty="0"/>
                  <a:t>) , Le point</a:t>
                </a:r>
                <a:r>
                  <a:rPr lang="fr-FR" baseline="0" dirty="0"/>
                  <a:t> G est défini par OG = </a:t>
                </a:r>
                <a:r>
                  <a:rPr lang="fr-FR" baseline="0" dirty="0" err="1"/>
                  <a:t>z</a:t>
                </a:r>
                <a:r>
                  <a:rPr lang="fr-FR" b="0" i="0">
                    <a:latin typeface="Cambria Math" panose="02040503050406030204" pitchFamily="18" charset="0"/>
                  </a:rPr>
                  <a:t>𝑧0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avec 0&lt;=z&lt;=0,4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(𝐸𝐺)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"OE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"OG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Il existe donc en G un effort tranchant 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G,y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Ty=-2025 et un moment de flexion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Gz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093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088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Considérons le repère R = </a:t>
                </a:r>
                <a:r>
                  <a:rPr lang="fr-FR" dirty="0"/>
                  <a:t>(G,</a:t>
                </a:r>
                <a:r>
                  <a:rPr lang="fr-FR" i="0">
                    <a:latin typeface="Cambria Math" panose="02040503050406030204" pitchFamily="18" charset="0"/>
                  </a:rPr>
                  <a:t>𝑥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𝑦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𝑧 ⃗</a:t>
                </a:r>
                <a:r>
                  <a:rPr lang="fr-FR" dirty="0"/>
                  <a:t>) , Le point</a:t>
                </a:r>
                <a:r>
                  <a:rPr lang="fr-FR" baseline="0" dirty="0"/>
                  <a:t> G est défini par OG = </a:t>
                </a:r>
                <a:r>
                  <a:rPr lang="fr-FR" baseline="0" dirty="0" err="1"/>
                  <a:t>z</a:t>
                </a:r>
                <a:r>
                  <a:rPr lang="fr-FR" b="0" i="0">
                    <a:latin typeface="Cambria Math" panose="02040503050406030204" pitchFamily="18" charset="0"/>
                  </a:rPr>
                  <a:t>𝑧0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avec 0&lt;=z&lt;=0,4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(𝐸𝐺)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"OE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"OG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Il existe donc en G un effort tranchant 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G,y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Ty=-2025 et un moment de flexion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Gz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841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Considérons le repère R = </a:t>
                </a:r>
                <a:r>
                  <a:rPr lang="fr-FR" dirty="0"/>
                  <a:t>(G,</a:t>
                </a:r>
                <a:r>
                  <a:rPr lang="fr-FR" i="0">
                    <a:latin typeface="Cambria Math" panose="02040503050406030204" pitchFamily="18" charset="0"/>
                  </a:rPr>
                  <a:t>𝑥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𝑦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𝑧 ⃗</a:t>
                </a:r>
                <a:r>
                  <a:rPr lang="fr-FR" dirty="0"/>
                  <a:t>) , Le point</a:t>
                </a:r>
                <a:r>
                  <a:rPr lang="fr-FR" baseline="0" dirty="0"/>
                  <a:t> G est défini par OG = </a:t>
                </a:r>
                <a:r>
                  <a:rPr lang="fr-FR" baseline="0" dirty="0" err="1"/>
                  <a:t>z</a:t>
                </a:r>
                <a:r>
                  <a:rPr lang="fr-FR" b="0" i="0">
                    <a:latin typeface="Cambria Math" panose="02040503050406030204" pitchFamily="18" charset="0"/>
                  </a:rPr>
                  <a:t>𝑧0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avec 0&lt;=z&lt;=0,4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(𝐸𝐺)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"OE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"OG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Il existe donc en G un effort tranchant 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G,y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Ty=-2025 et un moment de flexion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Gz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397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L’arbre se divise en trois zones d’étude : OA, AB, BC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Considérons le repère R = </a:t>
                </a:r>
                <a:r>
                  <a:rPr lang="fr-FR" dirty="0"/>
                  <a:t>(G,</a:t>
                </a:r>
                <a:r>
                  <a:rPr lang="fr-FR" i="0">
                    <a:latin typeface="Cambria Math" panose="02040503050406030204" pitchFamily="18" charset="0"/>
                  </a:rPr>
                  <a:t>𝑥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𝑦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𝑧 ⃗</a:t>
                </a:r>
                <a:r>
                  <a:rPr lang="fr-FR" dirty="0"/>
                  <a:t>) , Le point</a:t>
                </a:r>
                <a:r>
                  <a:rPr lang="fr-FR" baseline="0" dirty="0"/>
                  <a:t> G est défini par OG = x</a:t>
                </a:r>
                <a:r>
                  <a:rPr lang="fr-FR" b="0" i="0">
                    <a:latin typeface="Cambria Math" panose="02040503050406030204" pitchFamily="18" charset="0"/>
                  </a:rPr>
                  <a:t>𝑥0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avec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Pour la zone OA : 0&lt;=x&lt;=0,1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Pour la zone AB : 0,1&lt;=x&lt;=0,35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Pour la zone BC : 0,35&lt;=x&lt;=0,45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(𝐸𝐺)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"OE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"OG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Il existe donc en G un effort tranchant 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G,y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Ty=-2025 et un moment de flexion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Gz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599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Considérons le repère R = </a:t>
                </a:r>
                <a:r>
                  <a:rPr lang="fr-FR" dirty="0"/>
                  <a:t>(G,</a:t>
                </a:r>
                <a:r>
                  <a:rPr lang="fr-FR" i="0">
                    <a:latin typeface="Cambria Math" panose="02040503050406030204" pitchFamily="18" charset="0"/>
                  </a:rPr>
                  <a:t>𝑥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𝑦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𝑧 ⃗</a:t>
                </a:r>
                <a:r>
                  <a:rPr lang="fr-FR" dirty="0"/>
                  <a:t>) , Le point</a:t>
                </a:r>
                <a:r>
                  <a:rPr lang="fr-FR" baseline="0" dirty="0"/>
                  <a:t> G est défini par OG = xx</a:t>
                </a:r>
                <a:r>
                  <a:rPr lang="fr-FR" b="0" i="0">
                    <a:latin typeface="Cambria Math" panose="02040503050406030204" pitchFamily="18" charset="0"/>
                  </a:rPr>
                  <a:t>0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avec 0&lt;=x&lt;=0,1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(𝐸𝐺)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"OE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"OG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Il existe donc en G un effort tranchant 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G,y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Ty=-2025N, un moment de torsion Mt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gx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mt=810N.m et un moment de flexion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Gz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mfz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=2025xN.m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866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L’arbre se divise en trois zones d’étude : OA, AB, BC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Considérons le repère R = </a:t>
                </a:r>
                <a:r>
                  <a:rPr lang="fr-FR" dirty="0"/>
                  <a:t>(G,</a:t>
                </a:r>
                <a:r>
                  <a:rPr lang="fr-FR" i="0">
                    <a:latin typeface="Cambria Math" panose="02040503050406030204" pitchFamily="18" charset="0"/>
                  </a:rPr>
                  <a:t>𝑥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𝑦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𝑧 ⃗</a:t>
                </a:r>
                <a:r>
                  <a:rPr lang="fr-FR" dirty="0"/>
                  <a:t>) , Le point</a:t>
                </a:r>
                <a:r>
                  <a:rPr lang="fr-FR" baseline="0" dirty="0"/>
                  <a:t> G est défini par OG = x</a:t>
                </a:r>
                <a:r>
                  <a:rPr lang="fr-FR" b="0" i="0">
                    <a:latin typeface="Cambria Math" panose="02040503050406030204" pitchFamily="18" charset="0"/>
                  </a:rPr>
                  <a:t>𝑥0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avec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Pour la zone OA : 0&lt;=x&lt;=0,1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Pour la zone AB : 0,1&lt;=x&lt;=0,35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Pour la zone BC : 0,35&lt;=x&lt;=0,45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(𝐸𝐺)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"OE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"OG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Il existe donc en G un effort tranchant 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G,y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Ty=-2025 et un moment de flexion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Gz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641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Considérons le repère R = </a:t>
                </a:r>
                <a:r>
                  <a:rPr lang="fr-FR" dirty="0"/>
                  <a:t>(G,</a:t>
                </a:r>
                <a:r>
                  <a:rPr lang="fr-FR" i="0">
                    <a:latin typeface="Cambria Math" panose="02040503050406030204" pitchFamily="18" charset="0"/>
                  </a:rPr>
                  <a:t>𝑥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𝑦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𝑧 ⃗</a:t>
                </a:r>
                <a:r>
                  <a:rPr lang="fr-FR" dirty="0"/>
                  <a:t>) , Le point</a:t>
                </a:r>
                <a:r>
                  <a:rPr lang="fr-FR" baseline="0" dirty="0"/>
                  <a:t> G est défini par OG = xx</a:t>
                </a:r>
                <a:r>
                  <a:rPr lang="fr-FR" b="0" i="0">
                    <a:latin typeface="Cambria Math" panose="02040503050406030204" pitchFamily="18" charset="0"/>
                  </a:rPr>
                  <a:t>0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avec 0,1&lt;=x&lt;=0,35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(𝐸𝐺)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"OE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"OG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soit GE=0,4zo-xxo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GA=OA-OG soit GA=(0,1-x)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xo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Il existe donc en G un effort tranchant 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G,y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Ty=-2025N, un moment de torsion Mt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gx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mt=810N.m et un moment de flexion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Gz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mfz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=2025xN.m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7354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Considérons le repère R = </a:t>
                </a:r>
                <a:r>
                  <a:rPr lang="fr-FR" dirty="0"/>
                  <a:t>(G,</a:t>
                </a:r>
                <a:r>
                  <a:rPr lang="fr-FR" i="0">
                    <a:latin typeface="Cambria Math" panose="02040503050406030204" pitchFamily="18" charset="0"/>
                  </a:rPr>
                  <a:t>𝑥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𝑦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𝑧 ⃗</a:t>
                </a:r>
                <a:r>
                  <a:rPr lang="fr-FR" dirty="0"/>
                  <a:t>) , Le point</a:t>
                </a:r>
                <a:r>
                  <a:rPr lang="fr-FR" baseline="0" dirty="0"/>
                  <a:t> G est défini par OG = xx</a:t>
                </a:r>
                <a:r>
                  <a:rPr lang="fr-FR" b="0" i="0">
                    <a:latin typeface="Cambria Math" panose="02040503050406030204" pitchFamily="18" charset="0"/>
                  </a:rPr>
                  <a:t>0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avec 0,35&lt;=x&lt;=0,45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(𝐸𝐺)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"OE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"OG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soit GE=0,4zo-xxo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GA=OA-OG soit GA=(0,1-x)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xo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GB=GO+OB=0,35-xxo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GB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∧B+GA∧A+GE∧E=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0	+ 0	+ -810	= -810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-7560x+2646 + 2160x-216 +0	= -5400+2430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-810x	+2835x-283,5 +-2025x	= 0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 peut aussi le calculer depuis E2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D ⃗_((1</a:t>
                </a:r>
                <a:r>
                  <a:rPr lang="fr-FR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→2)</a:t>
                </a:r>
                <a:r>
                  <a:rPr lang="fr-FR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= )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5400zo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GD=OD-OG=(0,45-x)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xo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+ 0,15y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GD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∧D donne le même résultat sauf que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Tcoh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= R et Mg et non –R et -Mg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Il existe donc en G un effort tranchant 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G,y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Ty=-2025N, un moment de torsion Mt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gx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mt=810N.m et un moment de flexion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Gz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mfz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=2025xN.m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1649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256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161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218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0" dirty="0"/>
                  <a:t>G effort de cohésion sont les actions mécaniques que le tronçon E 2 exerce sur le tronçon E un à travers la section droite S de la coupure fictive.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b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0" dirty="0"/>
                  <a:t>Ces actions mécaniques sont réparties en tous les points de S suivant une loi à priori inconnue. Notons </a:t>
                </a:r>
                <a:r>
                  <a:rPr lang="fr-FR" i="0">
                    <a:effectLst/>
                    <a:latin typeface="Cambria Math" panose="02040503050406030204" pitchFamily="18" charset="0"/>
                  </a:rPr>
                  <a:t>(</a:t>
                </a:r>
                <a:r>
                  <a:rPr lang="fr-F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𝛥𝑓) ⃗</a:t>
                </a:r>
                <a:r>
                  <a:rPr lang="fr-FR" b="0" dirty="0"/>
                  <a:t> l’action mécanique au point M et </a:t>
                </a:r>
                <a:r>
                  <a:rPr lang="fr-FR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𝛥𝑆</a:t>
                </a:r>
                <a:r>
                  <a:rPr lang="fr-FR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l’élément de surface entourant ce point. Soit </a:t>
                </a:r>
                <a:r>
                  <a:rPr lang="fr-FR" sz="1200" b="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𝑥 ⃗</a:t>
                </a:r>
                <a:r>
                  <a:rPr lang="fr-FR" b="0" dirty="0"/>
                  <a:t> la normale issue de M au plan de section S, orientée vers l’extérieur</a:t>
                </a:r>
                <a:r>
                  <a:rPr lang="fr-FR" b="0" baseline="0" dirty="0"/>
                  <a:t> de la matière du tronçon E1.</a:t>
                </a:r>
                <a:r>
                  <a:rPr lang="fr-FR" b="0" dirty="0"/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b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11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957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1054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dirty="0"/>
                  <a:t>L’arbre se divise en trois zones d’étude : OA, AB, BC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Considérons le repère R = </a:t>
                </a:r>
                <a:r>
                  <a:rPr lang="fr-FR" dirty="0"/>
                  <a:t>(G,</a:t>
                </a:r>
                <a:r>
                  <a:rPr lang="fr-FR" i="0">
                    <a:latin typeface="Cambria Math" panose="02040503050406030204" pitchFamily="18" charset="0"/>
                  </a:rPr>
                  <a:t>𝑥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𝑦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𝑧 ⃗</a:t>
                </a:r>
                <a:r>
                  <a:rPr lang="fr-FR" dirty="0"/>
                  <a:t>) , Le point</a:t>
                </a:r>
                <a:r>
                  <a:rPr lang="fr-FR" baseline="0" dirty="0"/>
                  <a:t> G est défini par OG = x</a:t>
                </a:r>
                <a:r>
                  <a:rPr lang="fr-FR" b="0" i="0">
                    <a:latin typeface="Cambria Math" panose="02040503050406030204" pitchFamily="18" charset="0"/>
                  </a:rPr>
                  <a:t>𝑥0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avec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Pour la zone OA : 0&lt;=x&lt;=0,1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Pour la zone AB : 0,1&lt;=x&lt;=0,35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Pour la zone BC : 0,35&lt;=x&lt;=0,45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(𝐸𝐺)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"OE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"OG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Il existe donc en G un effort tranchant 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G,y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Ty=-2025 et un moment de flexion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Gz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834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9457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just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noProof="0" smtClean="0"/>
              <a:t>34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477048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Considérons le repère R = </a:t>
                </a:r>
                <a:r>
                  <a:rPr lang="fr-FR" dirty="0"/>
                  <a:t>(G,</a:t>
                </a:r>
                <a:r>
                  <a:rPr lang="fr-FR" i="0">
                    <a:latin typeface="Cambria Math" panose="02040503050406030204" pitchFamily="18" charset="0"/>
                  </a:rPr>
                  <a:t>𝑥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𝑦 ⃗</a:t>
                </a:r>
                <a:r>
                  <a:rPr lang="fr-FR" dirty="0"/>
                  <a:t>, </a:t>
                </a:r>
                <a:r>
                  <a:rPr lang="fr-FR" i="0">
                    <a:latin typeface="Cambria Math" panose="02040503050406030204" pitchFamily="18" charset="0"/>
                  </a:rPr>
                  <a:t>𝑧 ⃗</a:t>
                </a:r>
                <a:r>
                  <a:rPr lang="fr-FR" dirty="0"/>
                  <a:t>) , Le point</a:t>
                </a:r>
                <a:r>
                  <a:rPr lang="fr-FR" baseline="0" dirty="0"/>
                  <a:t> G est défini par OG = xx</a:t>
                </a:r>
                <a:r>
                  <a:rPr lang="fr-FR" b="0" i="0">
                    <a:latin typeface="Cambria Math" panose="02040503050406030204" pitchFamily="18" charset="0"/>
                  </a:rPr>
                  <a:t>0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avec 0,35&lt;=x&lt;=0,45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(𝐸𝐺)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"OE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(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"OG</a:t>
                </a:r>
                <a:r>
                  <a:rPr lang="fr-FR" sz="1200" i="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" ) ⃗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soit GE=0,4zo-xxo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GA=OA-OG soit GA=(0,1-x)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xo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GB=GO+OB=0,35-xxo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GB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∧B+GA∧A+GE∧E=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0	+ 0	+ -810	= -810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-7560x+2646 + 2160x-216 +0	= -5400+2430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-810x	+2835x-283,5 +-2025x	= 0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 peut aussi le calculer depuis E2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D ⃗_((1</a:t>
                </a:r>
                <a:r>
                  <a:rPr lang="fr-FR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→2)</a:t>
                </a:r>
                <a:r>
                  <a:rPr lang="fr-FR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= )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5400zo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GD=OD-OG=(0,45-x)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xo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+ 0,15y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GD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∧D donne le même résultat sauf que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Tcoh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= R et Mg et non –R et -Mg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Il existe donc en G un effort tranchant 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G,y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Ty=-2025N, un moment de torsion Mt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gx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mt=810N.m et un moment de flexion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de direction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Gz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tel que </a:t>
                </a:r>
                <a:r>
                  <a:rPr lang="fr-F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mfz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=2025xN.m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42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0" dirty="0"/>
                  <a:t>G effort de cohésion sont les actions mécaniques que le tronçon E 2 exerce sur le tronçon E un à travers la section droite S de la coupure fictive.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b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b="0" dirty="0"/>
                  <a:t>Ces actions mécaniques sont réparties en tous les points de S suivant une loi à priori inconnue. Notons </a:t>
                </a:r>
                <a:r>
                  <a:rPr lang="fr-FR" i="0">
                    <a:effectLst/>
                    <a:latin typeface="Cambria Math" panose="02040503050406030204" pitchFamily="18" charset="0"/>
                  </a:rPr>
                  <a:t>(</a:t>
                </a:r>
                <a:r>
                  <a:rPr lang="fr-F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𝛥𝑓) ⃗</a:t>
                </a:r>
                <a:r>
                  <a:rPr lang="fr-FR" b="0" dirty="0"/>
                  <a:t> l’action mécanique au point M et </a:t>
                </a:r>
                <a:r>
                  <a:rPr lang="fr-FR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𝛥𝑆</a:t>
                </a:r>
                <a:r>
                  <a:rPr lang="fr-FR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l’élément de surface entourant ce point. Soit </a:t>
                </a:r>
                <a:r>
                  <a:rPr lang="fr-FR" sz="1200" b="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𝑥 ⃗</a:t>
                </a:r>
                <a:r>
                  <a:rPr lang="fr-FR" b="0" dirty="0"/>
                  <a:t> la normale issue de M au plan de section S, orientée vers l’extérieur</a:t>
                </a:r>
                <a:r>
                  <a:rPr lang="fr-FR" b="0" baseline="0" dirty="0"/>
                  <a:t> de la matière du tronçon E1.</a:t>
                </a:r>
                <a:r>
                  <a:rPr lang="fr-FR" b="0" dirty="0"/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b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 appelle vecteur contrainte au point M,  le vecteur noté </a:t>
                </a:r>
                <a:r>
                  <a:rPr lang="fr-FR" sz="18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𝐶 ⃗</a:t>
                </a:r>
                <a:r>
                  <a:rPr lang="fr-FR" i="0">
                    <a:effectLst/>
                    <a:latin typeface="Cambria Math" panose="02040503050406030204" pitchFamily="18" charset="0"/>
                  </a:rPr>
                  <a:t>(</a:t>
                </a:r>
                <a:r>
                  <a:rPr lang="fr-FR" sz="18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𝑀,𝑥 ⃗ )=</a:t>
                </a:r>
                <a:r>
                  <a:rPr lang="fr-F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lim┬(</a:t>
                </a:r>
                <a:r>
                  <a:rPr lang="fr-FR" sz="18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𝛥𝑆→0)⁡〖(</a:t>
                </a:r>
                <a:r>
                  <a:rPr lang="fr-F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𝛥𝑓) ⃗/</a:t>
                </a:r>
                <a:r>
                  <a:rPr lang="fr-FR" sz="18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𝛥𝑆〗= </a:t>
                </a:r>
                <a:r>
                  <a:rPr lang="fr-FR" i="0">
                    <a:effectLst/>
                    <a:latin typeface="Cambria Math" panose="02040503050406030204" pitchFamily="18" charset="0"/>
                  </a:rPr>
                  <a:t> (</a:t>
                </a:r>
                <a:r>
                  <a:rPr lang="fr-F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𝑑𝑓) ⃗/</a:t>
                </a:r>
                <a:r>
                  <a:rPr lang="fr-FR" sz="18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𝑑𝑆</a:t>
                </a:r>
                <a:endParaRPr lang="fr-FR" sz="1200" b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b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L’unité est donc le N,m² qui correspond à 1 Pa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b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1Mpa = 1 N,mm²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b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1Mpa = 10 bars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b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758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b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8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𝜎_𝑀  </a:t>
                </a:r>
                <a:r>
                  <a:rPr lang="fr-FR" sz="1800" b="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fr-FR" sz="1800" b="0" i="1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coordonnée</a:t>
                </a:r>
                <a:r>
                  <a:rPr lang="fr-FR" sz="1800" b="0" i="1" baseline="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normale de la contrainte C (</a:t>
                </a:r>
                <a:r>
                  <a:rPr lang="fr-FR" sz="1800" b="0" i="1" baseline="0" dirty="0" err="1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M,n</a:t>
                </a:r>
                <a:r>
                  <a:rPr lang="fr-FR" sz="1800" b="0" i="1" baseline="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suivant le vecteur unitaire N</a:t>
                </a:r>
                <a:endParaRPr lang="fr-FR" sz="1800" b="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8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𝜏_𝑀</a:t>
                </a:r>
                <a:r>
                  <a:rPr lang="fr-F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: coordonnée</a:t>
                </a:r>
                <a:r>
                  <a:rPr lang="fr-FR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tangentielle de la contrainte C (</a:t>
                </a:r>
                <a:r>
                  <a:rPr lang="fr-FR" sz="1200" kern="1200" baseline="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M,t</a:t>
                </a:r>
                <a:r>
                  <a:rPr lang="fr-FR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 suivant le vecteur unitaire T</a:t>
                </a:r>
                <a:endParaRPr lang="fr-FR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098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119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590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665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923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461192D4-3DEB-49BB-8F09-91031D57C7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6224" cy="6858000"/>
          </a:xfrm>
          <a:solidFill>
            <a:schemeClr val="accent1"/>
          </a:solidFill>
        </p:spPr>
        <p:txBody>
          <a:bodyPr tIns="1280160" rtlCol="0" anchor="ctr">
            <a:noAutofit/>
          </a:bodyPr>
          <a:lstStyle>
            <a:lvl1pPr algn="ctr">
              <a:defRPr sz="2000"/>
            </a:lvl1pPr>
          </a:lstStyle>
          <a:p>
            <a:pPr rtl="0"/>
            <a:r>
              <a:rPr lang="fr-FR" noProof="0"/>
              <a:t>Cliquez pour insérer une image</a:t>
            </a:r>
          </a:p>
          <a:p>
            <a:pPr rtl="0"/>
            <a:endParaRPr lang="fr-FR" noProof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194C4FA-8597-7449-A0F1-38E8A1C6B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1018" y="1526016"/>
            <a:ext cx="12188952" cy="2031324"/>
          </a:xfrm>
          <a:solidFill>
            <a:schemeClr val="tx1">
              <a:lumMod val="85000"/>
              <a:lumOff val="15000"/>
              <a:alpha val="60000"/>
            </a:schemeClr>
          </a:solidFill>
        </p:spPr>
        <p:txBody>
          <a:bodyPr lIns="868680" tIns="91440"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</p:spTree>
    <p:extLst>
      <p:ext uri="{BB962C8B-B14F-4D97-AF65-F5344CB8AC3E}">
        <p14:creationId xmlns:p14="http://schemas.microsoft.com/office/powerpoint/2010/main" val="3557477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 plein fond per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8022E6D3-9558-45D3-9914-1F3B0A5BD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88952" cy="68580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algn="ctr">
              <a:defRPr sz="1800"/>
            </a:lvl1pPr>
          </a:lstStyle>
          <a:p>
            <a:pPr rtl="0"/>
            <a:r>
              <a:rPr lang="fr-FR" noProof="0"/>
              <a:t>Cliquez ici pour insérer une image ou un graphique</a:t>
            </a:r>
          </a:p>
          <a:p>
            <a:pPr rtl="0"/>
            <a:endParaRPr lang="fr-FR" noProof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DF58130-BFA9-C64B-9400-27CEC7444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966" y="2338086"/>
            <a:ext cx="10541219" cy="2164466"/>
          </a:xfrm>
        </p:spPr>
        <p:txBody>
          <a:bodyPr lIns="0" rtlCol="0">
            <a:no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>
                <a:solidFill>
                  <a:schemeClr val="bg1"/>
                </a:solidFill>
              </a:rPr>
              <a:t>Cliquez ici pour modifier le style du texte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4079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ous-titre, 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3">
            <a:extLst>
              <a:ext uri="{FF2B5EF4-FFF2-40B4-BE49-F238E27FC236}">
                <a16:creationId xmlns:a16="http://schemas.microsoft.com/office/drawing/2014/main" id="{63C9361F-F5AC-124A-A751-F276961C9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175" y="528629"/>
            <a:ext cx="10542707" cy="479900"/>
          </a:xfrm>
        </p:spPr>
        <p:txBody>
          <a:bodyPr lIns="0" tIns="0" rIns="0" bIns="0" rtlCol="0" anchor="t"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Cliquez pour modifier le titre principal</a:t>
            </a:r>
            <a:br>
              <a:rPr lang="fr-FR" noProof="0"/>
            </a:br>
            <a:endParaRPr lang="fr-FR" noProof="0"/>
          </a:p>
        </p:txBody>
      </p:sp>
      <p:sp>
        <p:nvSpPr>
          <p:cNvPr id="23" name="Espace réservé du texte 11">
            <a:extLst>
              <a:ext uri="{FF2B5EF4-FFF2-40B4-BE49-F238E27FC236}">
                <a16:creationId xmlns:a16="http://schemas.microsoft.com/office/drawing/2014/main" id="{E110C240-E84A-BB4D-911E-3069CAF91A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176" y="1018950"/>
            <a:ext cx="10542706" cy="4799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fr-FR" noProof="0"/>
              <a:t>Cliquez pour modifier le titre principal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611B2370-69F6-454B-ACB1-3BCDAE4D8D5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3175" y="1963738"/>
            <a:ext cx="7320225" cy="4217987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5485AAEB-729B-0E45-AA2A-8821D226E7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60220" y="3888618"/>
            <a:ext cx="2389094" cy="4799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18" name="Espace réservé du texte 11">
            <a:extLst>
              <a:ext uri="{FF2B5EF4-FFF2-40B4-BE49-F238E27FC236}">
                <a16:creationId xmlns:a16="http://schemas.microsoft.com/office/drawing/2014/main" id="{3BA4E48D-7640-4648-AD2A-35EB9295CC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0220" y="5322378"/>
            <a:ext cx="2389094" cy="85976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</p:spTree>
    <p:extLst>
      <p:ext uri="{BB962C8B-B14F-4D97-AF65-F5344CB8AC3E}">
        <p14:creationId xmlns:p14="http://schemas.microsoft.com/office/powerpoint/2010/main" val="2269461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ous-titre, image pleine saigné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3">
            <a:extLst>
              <a:ext uri="{FF2B5EF4-FFF2-40B4-BE49-F238E27FC236}">
                <a16:creationId xmlns:a16="http://schemas.microsoft.com/office/drawing/2014/main" id="{3265DD9D-6018-7248-B068-226B5087E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175" y="528629"/>
            <a:ext cx="10540405" cy="479900"/>
          </a:xfrm>
        </p:spPr>
        <p:txBody>
          <a:bodyPr lIns="0" tIns="0" rIns="0" bIns="0" rtlCol="0" anchor="t"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Cliquez pour modifier le titre principal</a:t>
            </a:r>
            <a:br>
              <a:rPr lang="fr-FR" noProof="0"/>
            </a:br>
            <a:endParaRPr lang="fr-FR" noProof="0"/>
          </a:p>
        </p:txBody>
      </p:sp>
      <p:sp>
        <p:nvSpPr>
          <p:cNvPr id="27" name="Espace réservé du texte 11">
            <a:extLst>
              <a:ext uri="{FF2B5EF4-FFF2-40B4-BE49-F238E27FC236}">
                <a16:creationId xmlns:a16="http://schemas.microsoft.com/office/drawing/2014/main" id="{2BB5A709-E25A-CC47-AE58-EC9F42EF12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3176" y="1018950"/>
            <a:ext cx="10540404" cy="4799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fr-FR" noProof="0"/>
              <a:t>Cliquez pour modifier le titre principal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37BB3087-49AA-480C-A462-1133A6E7C6C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2066536"/>
            <a:ext cx="12188951" cy="4800602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60AF7B98-3554-234B-A9A0-828B8E3E86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66537"/>
            <a:ext cx="6096000" cy="4800604"/>
          </a:xfrm>
          <a:solidFill>
            <a:srgbClr val="262626">
              <a:alpha val="61961"/>
            </a:srgbClr>
          </a:solidFill>
        </p:spPr>
        <p:txBody>
          <a:bodyPr lIns="1920240" tIns="274320" rtlCol="0" anchor="ctr" anchorCtr="0">
            <a:normAutofit/>
          </a:bodyPr>
          <a:lstStyle>
            <a:lvl1pPr marL="0" indent="0" algn="l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modifier le maître</a:t>
            </a:r>
          </a:p>
          <a:p>
            <a:pPr lvl="0" rtl="0"/>
            <a:r>
              <a:rPr lang="fr-FR" noProof="0"/>
              <a:t>styles de texte</a:t>
            </a:r>
          </a:p>
          <a:p>
            <a:pPr lvl="0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34308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horizontaux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0E667F-4D1E-EA4A-9BD5-F58C1A590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62621"/>
          </a:xfrm>
        </p:spPr>
        <p:txBody>
          <a:bodyPr lIns="0" tIns="0" rtlCol="0" anchor="t">
            <a:norm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FDA66A47-2551-47FC-AF11-56C9D8900AD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895600" y="2022680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6A8B312-3B12-4FB7-8207-99056B6249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07040" y="2022680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rtlCol="0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>
                <a:solidFill>
                  <a:schemeClr val="bg1"/>
                </a:solidFill>
              </a:rPr>
              <a:t>Cliquez ici pour modifier le style du texte</a:t>
            </a:r>
          </a:p>
        </p:txBody>
      </p:sp>
      <p:sp>
        <p:nvSpPr>
          <p:cNvPr id="15" name="Espace réservé d’image 3">
            <a:extLst>
              <a:ext uri="{FF2B5EF4-FFF2-40B4-BE49-F238E27FC236}">
                <a16:creationId xmlns:a16="http://schemas.microsoft.com/office/drawing/2014/main" id="{1889AF3F-A262-4DE7-9C9F-D0730B47D91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95600" y="3470340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43E97BC8-22E4-3141-9608-84A945A42A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3470340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rtlCol="0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>
                <a:solidFill>
                  <a:schemeClr val="bg1"/>
                </a:solidFill>
              </a:rPr>
              <a:t>Cliquez ici pour modifier le style du texte</a:t>
            </a:r>
          </a:p>
        </p:txBody>
      </p:sp>
      <p:sp>
        <p:nvSpPr>
          <p:cNvPr id="16" name="Espace réservé d’image 3">
            <a:extLst>
              <a:ext uri="{FF2B5EF4-FFF2-40B4-BE49-F238E27FC236}">
                <a16:creationId xmlns:a16="http://schemas.microsoft.com/office/drawing/2014/main" id="{F4D375CF-42E3-43DD-814F-AC643A2908F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895600" y="4922214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1B752F2A-0251-4959-80B1-17743D2F9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4922214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rtlCol="0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>
                <a:solidFill>
                  <a:schemeClr val="bg1"/>
                </a:solidFill>
              </a:rPr>
              <a:t>Cliquez ici pour modifier le style du texte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sz="1200"/>
            </a:lvl1pPr>
          </a:lstStyle>
          <a:p>
            <a:pPr rtl="0"/>
            <a:fld id="{A52BEA90-E6BE-45F4-8D5D-C2E01FE3DBC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3982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13">
            <a:extLst>
              <a:ext uri="{FF2B5EF4-FFF2-40B4-BE49-F238E27FC236}">
                <a16:creationId xmlns:a16="http://schemas.microsoft.com/office/drawing/2014/main" id="{40DEA294-B1C6-9E48-A990-C4FC91639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rtlCol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692A9031-5DBD-4AD9-9381-7F3F67DD857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200" y="2540000"/>
            <a:ext cx="3043238" cy="2711450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8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89751D94-3DF3-A241-B368-55DC9BEF38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8197" y="4634096"/>
            <a:ext cx="3042684" cy="617685"/>
          </a:xfrm>
          <a:solidFill>
            <a:schemeClr val="accent4">
              <a:alpha val="90000"/>
            </a:schemeClr>
          </a:solidFill>
        </p:spPr>
        <p:txBody>
          <a:bodyPr lIns="91440" tIns="91440" rtlCol="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12" name="Espace réservé d’image 2">
            <a:extLst>
              <a:ext uri="{FF2B5EF4-FFF2-40B4-BE49-F238E27FC236}">
                <a16:creationId xmlns:a16="http://schemas.microsoft.com/office/drawing/2014/main" id="{3B5A1782-324D-4E6F-B70F-B4AAAF5BE28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600994" y="2540000"/>
            <a:ext cx="3043238" cy="2711450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8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D02C2A04-A4DF-194D-9BF0-98BDCA834A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01548" y="4634097"/>
            <a:ext cx="3042684" cy="617685"/>
          </a:xfrm>
          <a:solidFill>
            <a:schemeClr val="accent2">
              <a:alpha val="90000"/>
            </a:schemeClr>
          </a:solidFill>
        </p:spPr>
        <p:txBody>
          <a:bodyPr lIns="91440" tIns="91440" rtlCol="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13" name="Espace réservé d’image 2">
            <a:extLst>
              <a:ext uri="{FF2B5EF4-FFF2-40B4-BE49-F238E27FC236}">
                <a16:creationId xmlns:a16="http://schemas.microsoft.com/office/drawing/2014/main" id="{D948B0B4-59DD-4F57-BC4D-AD690F1F9A8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310557" y="2540000"/>
            <a:ext cx="3043238" cy="2711450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8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910F1566-2F10-C94E-A440-3BE6863E41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1111" y="4636714"/>
            <a:ext cx="3042684" cy="617685"/>
          </a:xfrm>
          <a:solidFill>
            <a:schemeClr val="accent3">
              <a:alpha val="90000"/>
            </a:schemeClr>
          </a:solidFill>
        </p:spPr>
        <p:txBody>
          <a:bodyPr lIns="91440" tIns="91440" rtlCol="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sz="1200"/>
            </a:lvl1pPr>
          </a:lstStyle>
          <a:p>
            <a:pPr rtl="0"/>
            <a:fld id="{A52BEA90-E6BE-45F4-8D5D-C2E01FE3DBC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87078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3">
            <a:extLst>
              <a:ext uri="{FF2B5EF4-FFF2-40B4-BE49-F238E27FC236}">
                <a16:creationId xmlns:a16="http://schemas.microsoft.com/office/drawing/2014/main" id="{61830361-A194-9F4E-999F-05BDD53E5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rtlCol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F09F5E-ECB4-4608-BAD6-3C0B906FBC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968500" y="1780031"/>
            <a:ext cx="3225800" cy="3930207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lvl="0" rtl="0"/>
            <a:r>
              <a:rPr lang="fr-FR" noProof="0"/>
              <a:t>Cliquez ici pour insérer une image ou un graphique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31456E2-715C-4D0E-AEC1-EDCEF7EFE17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997700" y="1779475"/>
            <a:ext cx="3225800" cy="3930207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lvl="0" rtl="0"/>
            <a:r>
              <a:rPr lang="fr-FR" noProof="0"/>
              <a:t>Cliquez ici pour insérer une image ou un graphique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sz="1200"/>
            </a:lvl1pPr>
          </a:lstStyle>
          <a:p>
            <a:pPr rtl="0"/>
            <a:fld id="{A52BEA90-E6BE-45F4-8D5D-C2E01FE3DBC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84744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3">
            <a:extLst>
              <a:ext uri="{FF2B5EF4-FFF2-40B4-BE49-F238E27FC236}">
                <a16:creationId xmlns:a16="http://schemas.microsoft.com/office/drawing/2014/main" id="{6BEBC398-0B32-5D4C-8F8E-8DA17BC07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rtlCol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252D11-D0BD-46AC-942A-A7F84C34C1C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38199" y="1780031"/>
            <a:ext cx="10537683" cy="4576318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800"/>
            </a:lvl1pPr>
          </a:lstStyle>
          <a:p>
            <a:pPr lvl="0" rtl="0"/>
            <a:r>
              <a:rPr lang="fr-FR" noProof="0"/>
              <a:t>Cliquez ici pour insérer une image ou un graphique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sz="1200">
                <a:latin typeface="+mn-lt"/>
              </a:defRPr>
            </a:lvl1pPr>
          </a:lstStyle>
          <a:p>
            <a:pPr rtl="0"/>
            <a:fld id="{A52BEA90-E6BE-45F4-8D5D-C2E01FE3DBC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54317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60269070-4807-43E2-A9DF-90767C93C7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207239" cy="6858000"/>
          </a:xfrm>
          <a:solidFill>
            <a:schemeClr val="accent1"/>
          </a:solidFill>
        </p:spPr>
        <p:txBody>
          <a:bodyPr tIns="2560320" rtlCol="0" anchor="ctr">
            <a:noAutofit/>
          </a:bodyPr>
          <a:lstStyle>
            <a:lvl1pPr algn="ctr">
              <a:defRPr sz="1800"/>
            </a:lvl1pPr>
          </a:lstStyle>
          <a:p>
            <a:pPr rtl="0"/>
            <a:r>
              <a:rPr lang="fr-FR" noProof="0"/>
              <a:t>Cliquez pour insérer une image</a:t>
            </a:r>
          </a:p>
          <a:p>
            <a:pPr rtl="0"/>
            <a:endParaRPr lang="fr-FR" noProof="0"/>
          </a:p>
        </p:txBody>
      </p: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B95A5A22-1295-5A4C-BEED-CDAAB6B38D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1574" y="-11151"/>
            <a:ext cx="12207240" cy="3429000"/>
          </a:xfrm>
          <a:solidFill>
            <a:srgbClr val="262626">
              <a:alpha val="61961"/>
            </a:srgbClr>
          </a:solidFill>
          <a:ln>
            <a:noFill/>
          </a:ln>
        </p:spPr>
        <p:txBody>
          <a:bodyPr lIns="868680" tIns="2057400" bIns="91440" rtlCol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DEBD28-F38A-B644-853D-75CBD6A9F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5847"/>
            <a:ext cx="10515600" cy="1062232"/>
          </a:xfrm>
        </p:spPr>
        <p:txBody>
          <a:bodyPr lIns="0" tIns="0" rIns="0" bIns="0" rtlCol="0" anchor="t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7" name="Zone de texte 6">
            <a:extLst>
              <a:ext uri="{FF2B5EF4-FFF2-40B4-BE49-F238E27FC236}">
                <a16:creationId xmlns:a16="http://schemas.microsoft.com/office/drawing/2014/main" id="{C3B6C998-067D-F24C-8880-399DE7EC60CF}"/>
              </a:ext>
            </a:extLst>
          </p:cNvPr>
          <p:cNvSpPr txBox="1"/>
          <p:nvPr userDrawn="1"/>
        </p:nvSpPr>
        <p:spPr>
          <a:xfrm>
            <a:off x="3340444" y="5935091"/>
            <a:ext cx="5511112" cy="95410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fr-FR" sz="2800" b="1" noProof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Cliquez ici pour modifier le style du texte</a:t>
            </a:r>
          </a:p>
        </p:txBody>
      </p:sp>
    </p:spTree>
    <p:extLst>
      <p:ext uri="{BB962C8B-B14F-4D97-AF65-F5344CB8AC3E}">
        <p14:creationId xmlns:p14="http://schemas.microsoft.com/office/powerpoint/2010/main" val="65470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3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, imag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4EFD44-3E18-544B-BBAC-DCBF5F125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9494"/>
            <a:ext cx="10515600" cy="911595"/>
          </a:xfrm>
        </p:spPr>
        <p:txBody>
          <a:bodyPr lIns="0" tIns="0" rIns="0" bIns="0" rtlCol="0" anchor="t">
            <a:normAutofit/>
          </a:bodyPr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7" name="Espace réservé d’image 2">
            <a:extLst>
              <a:ext uri="{FF2B5EF4-FFF2-40B4-BE49-F238E27FC236}">
                <a16:creationId xmlns:a16="http://schemas.microsoft.com/office/drawing/2014/main" id="{E69AB53E-6566-42B1-A87A-589EE239D5A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3175" y="1963738"/>
            <a:ext cx="6759223" cy="4217987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FD3509C8-7877-6946-8CE5-00F7B9552E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32800" y="3725227"/>
            <a:ext cx="2919113" cy="1835313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90000"/>
              </a:lnSpc>
              <a:buNone/>
              <a:defRPr sz="1600" b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19" name="Espace réservé du texte 11">
            <a:extLst>
              <a:ext uri="{FF2B5EF4-FFF2-40B4-BE49-F238E27FC236}">
                <a16:creationId xmlns:a16="http://schemas.microsoft.com/office/drawing/2014/main" id="{46EC1DFF-6B7A-4C4C-9BDC-76D1FE8DD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32800" y="5692068"/>
            <a:ext cx="2919113" cy="532753"/>
          </a:xfrm>
        </p:spPr>
        <p:txBody>
          <a:bodyPr lIns="0" tIns="0" rIns="0" bIns="0"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A52BEA90-E6BE-45F4-8D5D-C2E01FE3DBC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0505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74DDE9C-955A-40E0-AEDB-57EE5B37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8092AA-470A-438D-B06A-389D4965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0C0FCC-269D-49E4-B1A8-2F5D9EEA5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A52BEA90-E6BE-45F4-8D5D-C2E01FE3DBC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4172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8" r:id="rId4"/>
    <p:sldLayoutId id="2147483679" r:id="rId5"/>
    <p:sldLayoutId id="2147483680" r:id="rId6"/>
    <p:sldLayoutId id="2147483682" r:id="rId7"/>
    <p:sldLayoutId id="2147483687" r:id="rId8"/>
    <p:sldLayoutId id="2147483686" r:id="rId9"/>
    <p:sldLayoutId id="2147483681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76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5.wdp"/><Relationship Id="rId5" Type="http://schemas.openxmlformats.org/officeDocument/2006/relationships/image" Target="../media/image18.png"/><Relationship Id="rId4" Type="http://schemas.openxmlformats.org/officeDocument/2006/relationships/image" Target="../media/image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6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’image 4" descr="Montagne couverte de neige&#10;">
            <a:extLst>
              <a:ext uri="{FF2B5EF4-FFF2-40B4-BE49-F238E27FC236}">
                <a16:creationId xmlns:a16="http://schemas.microsoft.com/office/drawing/2014/main" id="{7913F9A8-5859-8441-9D34-EA6DF53BAF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C60E6CE8-7AB6-B54A-8434-8F730542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Mécanique M2</a:t>
            </a:r>
          </a:p>
        </p:txBody>
      </p:sp>
    </p:spTree>
    <p:extLst>
      <p:ext uri="{BB962C8B-B14F-4D97-AF65-F5344CB8AC3E}">
        <p14:creationId xmlns:p14="http://schemas.microsoft.com/office/powerpoint/2010/main" val="4031715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32EDC20F-B608-E801-C7E9-C74421AE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0B3541-33F3-CE92-0EB1-50F923DC494A}"/>
              </a:ext>
            </a:extLst>
          </p:cNvPr>
          <p:cNvSpPr txBox="1"/>
          <p:nvPr/>
        </p:nvSpPr>
        <p:spPr>
          <a:xfrm>
            <a:off x="5448704" y="1148863"/>
            <a:ext cx="683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Q1 : analyser et modéliser les liaisons de 2 avec le milieu extérieur. Exprimez les actions mécaniques de liaison et calculez celles-ci.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B39E68-6E9A-53DA-37F3-3E52F8FB013E}"/>
              </a:ext>
            </a:extLst>
          </p:cNvPr>
          <p:cNvCxnSpPr>
            <a:cxnSpLocks/>
          </p:cNvCxnSpPr>
          <p:nvPr/>
        </p:nvCxnSpPr>
        <p:spPr>
          <a:xfrm flipV="1">
            <a:off x="945595" y="1859594"/>
            <a:ext cx="795181" cy="55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BC622D-66D7-ADE1-C7B2-9FD3FE0BB50D}"/>
              </a:ext>
            </a:extLst>
          </p:cNvPr>
          <p:cNvCxnSpPr>
            <a:cxnSpLocks/>
          </p:cNvCxnSpPr>
          <p:nvPr/>
        </p:nvCxnSpPr>
        <p:spPr>
          <a:xfrm flipH="1" flipV="1">
            <a:off x="3946095" y="3989735"/>
            <a:ext cx="0" cy="95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A94B0D8-F38B-4A7D-8DBD-540FB2D98835}"/>
              </a:ext>
            </a:extLst>
          </p:cNvPr>
          <p:cNvCxnSpPr>
            <a:cxnSpLocks/>
          </p:cNvCxnSpPr>
          <p:nvPr/>
        </p:nvCxnSpPr>
        <p:spPr>
          <a:xfrm flipH="1" flipV="1">
            <a:off x="716756" y="3628247"/>
            <a:ext cx="686039" cy="6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2D222C-3148-4EEA-E7B6-F86FEAE802E9}"/>
              </a:ext>
            </a:extLst>
          </p:cNvPr>
          <p:cNvCxnSpPr>
            <a:cxnSpLocks/>
          </p:cNvCxnSpPr>
          <p:nvPr/>
        </p:nvCxnSpPr>
        <p:spPr>
          <a:xfrm>
            <a:off x="2774878" y="5105057"/>
            <a:ext cx="375516" cy="976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D0384EE-3334-ADBB-D4E7-429B5FD27043}"/>
                  </a:ext>
                </a:extLst>
              </p:cNvPr>
              <p:cNvSpPr txBox="1"/>
              <p:nvPr/>
            </p:nvSpPr>
            <p:spPr>
              <a:xfrm>
                <a:off x="4888525" y="2209068"/>
                <a:ext cx="7303474" cy="1977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1" dirty="0"/>
                  <a:t>Liaison L1 4-2 </a:t>
                </a:r>
                <a:r>
                  <a:rPr lang="fr-FR" dirty="0"/>
                  <a:t>linéaire circulaire d’axe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fr-FR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𝒯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4→2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/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b="0" i="0" smtClean="0"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</m:acc>
                                  </m:e>
                                  <m:sub>
                                    <m:d>
                                      <m:d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b="0" i="0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</a:rPr>
                                          <m:t>→2 </m:t>
                                        </m:r>
                                      </m:e>
                                    </m:d>
                                  </m:sub>
                                </m:sSub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acc>
                              </m:e>
                            </m:eqArr>
                          </m:e>
                        </m:d>
                      </m:e>
                    </m:sPre>
                  </m:oMath>
                </a14:m>
                <a:endParaRPr lang="fr-FR" dirty="0"/>
              </a:p>
              <a:p>
                <a:r>
                  <a:rPr lang="fr-FR" dirty="0"/>
                  <a:t>Tel que dans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)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𝒯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4→2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fr-FR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  <m:sub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(4→2)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𝑍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(4→2)</m:t>
                                        </m:r>
                                      </m:sub>
                                    </m:sSub>
                                  </m:e>
                                </m:eqAr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eqArr>
                                  <m:eqArr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</m:d>
                          </m:e>
                          <m:sub>
                            <m:r>
                              <m:rPr>
                                <m:nor/>
                              </m:rPr>
                              <a:rPr lang="fr-FR" dirty="0"/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)</m:t>
                            </m:r>
                          </m:sub>
                        </m:sSub>
                      </m:e>
                    </m:sPre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D0384EE-3334-ADBB-D4E7-429B5FD27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525" y="2209068"/>
                <a:ext cx="7303474" cy="1977144"/>
              </a:xfrm>
              <a:prstGeom prst="rect">
                <a:avLst/>
              </a:prstGeom>
              <a:blipFill>
                <a:blip r:embed="rId5"/>
                <a:stretch>
                  <a:fillRect l="-7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1474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32EDC20F-B608-E801-C7E9-C74421AE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0B3541-33F3-CE92-0EB1-50F923DC494A}"/>
              </a:ext>
            </a:extLst>
          </p:cNvPr>
          <p:cNvSpPr txBox="1"/>
          <p:nvPr/>
        </p:nvSpPr>
        <p:spPr>
          <a:xfrm>
            <a:off x="4888525" y="1148863"/>
            <a:ext cx="7394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Q1 : analyser et modéliser les liaisons de 2 avec le milieu extérieur. Exprimez les actions mécaniques de liaison et calculez celles-ci.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B39E68-6E9A-53DA-37F3-3E52F8FB013E}"/>
              </a:ext>
            </a:extLst>
          </p:cNvPr>
          <p:cNvCxnSpPr>
            <a:cxnSpLocks/>
          </p:cNvCxnSpPr>
          <p:nvPr/>
        </p:nvCxnSpPr>
        <p:spPr>
          <a:xfrm flipV="1">
            <a:off x="945595" y="1859594"/>
            <a:ext cx="795181" cy="55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BC622D-66D7-ADE1-C7B2-9FD3FE0BB50D}"/>
              </a:ext>
            </a:extLst>
          </p:cNvPr>
          <p:cNvCxnSpPr>
            <a:cxnSpLocks/>
          </p:cNvCxnSpPr>
          <p:nvPr/>
        </p:nvCxnSpPr>
        <p:spPr>
          <a:xfrm flipH="1" flipV="1">
            <a:off x="3946095" y="3989735"/>
            <a:ext cx="0" cy="95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A94B0D8-F38B-4A7D-8DBD-540FB2D98835}"/>
              </a:ext>
            </a:extLst>
          </p:cNvPr>
          <p:cNvCxnSpPr>
            <a:cxnSpLocks/>
          </p:cNvCxnSpPr>
          <p:nvPr/>
        </p:nvCxnSpPr>
        <p:spPr>
          <a:xfrm flipH="1" flipV="1">
            <a:off x="716756" y="3628247"/>
            <a:ext cx="686039" cy="6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2D222C-3148-4EEA-E7B6-F86FEAE802E9}"/>
              </a:ext>
            </a:extLst>
          </p:cNvPr>
          <p:cNvCxnSpPr>
            <a:cxnSpLocks/>
          </p:cNvCxnSpPr>
          <p:nvPr/>
        </p:nvCxnSpPr>
        <p:spPr>
          <a:xfrm>
            <a:off x="2774878" y="5105057"/>
            <a:ext cx="375516" cy="976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89AE8B8-67BE-35E9-910E-0BD5A520B865}"/>
                  </a:ext>
                </a:extLst>
              </p:cNvPr>
              <p:cNvSpPr txBox="1"/>
              <p:nvPr/>
            </p:nvSpPr>
            <p:spPr>
              <a:xfrm>
                <a:off x="4888525" y="4449394"/>
                <a:ext cx="7276823" cy="1975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1" dirty="0"/>
                  <a:t>Liaison L2 4-2 </a:t>
                </a:r>
                <a:r>
                  <a:rPr lang="fr-FR" dirty="0"/>
                  <a:t>linéaire circulaire d’axe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fr-FR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𝒯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4→2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b="0" i="0" smtClean="0">
                                            <a:latin typeface="Cambria Math" panose="02040503050406030204" pitchFamily="18" charset="0"/>
                                          </a:rPr>
                                          <m:t>B</m:t>
                                        </m:r>
                                      </m:e>
                                    </m:acc>
                                  </m:e>
                                  <m:sub>
                                    <m:d>
                                      <m:d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b="0" i="0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</a:rPr>
                                          <m:t>→2 </m:t>
                                        </m:r>
                                      </m:e>
                                    </m:d>
                                  </m:sub>
                                </m:sSub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acc>
                              </m:e>
                            </m:eqArr>
                          </m:e>
                        </m:d>
                      </m:e>
                    </m:sPre>
                  </m:oMath>
                </a14:m>
                <a:endParaRPr lang="fr-FR" dirty="0"/>
              </a:p>
              <a:p>
                <a:r>
                  <a:rPr lang="fr-FR" dirty="0"/>
                  <a:t>Tel que dans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)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𝒯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4→2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fr-FR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  <m:sub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(4→2)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𝑍</m:t>
                                            </m:r>
                                          </m:e>
                                          <m:sub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(4→2)</m:t>
                                        </m:r>
                                      </m:sub>
                                    </m:sSub>
                                  </m:e>
                                </m:eqAr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eqArr>
                                  <m:eqArr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</m:d>
                          </m:e>
                          <m:sub>
                            <m:r>
                              <m:rPr>
                                <m:nor/>
                              </m:rPr>
                              <a:rPr lang="fr-FR" dirty="0"/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)</m:t>
                            </m:r>
                          </m:sub>
                        </m:sSub>
                      </m:e>
                    </m:sPre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89AE8B8-67BE-35E9-910E-0BD5A520B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525" y="4449394"/>
                <a:ext cx="7276823" cy="1975284"/>
              </a:xfrm>
              <a:prstGeom prst="rect">
                <a:avLst/>
              </a:prstGeom>
              <a:blipFill>
                <a:blip r:embed="rId5"/>
                <a:stretch>
                  <a:fillRect l="-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5D75250-54F6-AF89-7054-803A7AD7387D}"/>
                  </a:ext>
                </a:extLst>
              </p:cNvPr>
              <p:cNvSpPr txBox="1"/>
              <p:nvPr/>
            </p:nvSpPr>
            <p:spPr>
              <a:xfrm>
                <a:off x="4865079" y="2209068"/>
                <a:ext cx="7326920" cy="1977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1" dirty="0"/>
                  <a:t>Liaison L1 4-2 </a:t>
                </a:r>
                <a:r>
                  <a:rPr lang="fr-FR" dirty="0"/>
                  <a:t>linéaire circulaire d’axe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fr-FR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𝒯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4→2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/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b="0" i="0" smtClean="0">
                                            <a:latin typeface="Cambria Math" panose="02040503050406030204" pitchFamily="18" charset="0"/>
                                          </a:rPr>
                                          <m:t>A</m:t>
                                        </m:r>
                                      </m:e>
                                    </m:acc>
                                  </m:e>
                                  <m:sub>
                                    <m:d>
                                      <m:d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b="0" i="0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</a:rPr>
                                          <m:t>→2 </m:t>
                                        </m:r>
                                      </m:e>
                                    </m:d>
                                  </m:sub>
                                </m:sSub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acc>
                              </m:e>
                            </m:eqArr>
                          </m:e>
                        </m:d>
                      </m:e>
                    </m:sPre>
                  </m:oMath>
                </a14:m>
                <a:endParaRPr lang="fr-FR" dirty="0"/>
              </a:p>
              <a:p>
                <a:r>
                  <a:rPr lang="fr-FR" dirty="0"/>
                  <a:t>Tel que dans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)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𝒯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4→2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fr-FR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  <m:sub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(4→2)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𝑍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  <m:t>(4→2)</m:t>
                                        </m:r>
                                      </m:sub>
                                    </m:sSub>
                                  </m:e>
                                </m:eqAr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eqArr>
                                  <m:eqArr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</m:d>
                          </m:e>
                          <m:sub>
                            <m:r>
                              <m:rPr>
                                <m:nor/>
                              </m:rPr>
                              <a:rPr lang="fr-FR" dirty="0"/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)</m:t>
                            </m:r>
                          </m:sub>
                        </m:sSub>
                      </m:e>
                    </m:sPre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5D75250-54F6-AF89-7054-803A7AD73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079" y="2209068"/>
                <a:ext cx="7326920" cy="1977144"/>
              </a:xfrm>
              <a:prstGeom prst="rect">
                <a:avLst/>
              </a:prstGeom>
              <a:blipFill>
                <a:blip r:embed="rId6"/>
                <a:stretch>
                  <a:fillRect l="-6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7179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32EDC20F-B608-E801-C7E9-C74421AE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0B3541-33F3-CE92-0EB1-50F923DC494A}"/>
              </a:ext>
            </a:extLst>
          </p:cNvPr>
          <p:cNvSpPr txBox="1"/>
          <p:nvPr/>
        </p:nvSpPr>
        <p:spPr>
          <a:xfrm>
            <a:off x="5448704" y="1148863"/>
            <a:ext cx="683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Q1 : analyser et modéliser les liaisons de 2 avec le milieu extérieur. Exprimez les actions mécaniques de liaison et calculez celles-ci.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B39E68-6E9A-53DA-37F3-3E52F8FB013E}"/>
              </a:ext>
            </a:extLst>
          </p:cNvPr>
          <p:cNvCxnSpPr>
            <a:cxnSpLocks/>
          </p:cNvCxnSpPr>
          <p:nvPr/>
        </p:nvCxnSpPr>
        <p:spPr>
          <a:xfrm flipV="1">
            <a:off x="945595" y="1859594"/>
            <a:ext cx="795181" cy="55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BC622D-66D7-ADE1-C7B2-9FD3FE0BB50D}"/>
              </a:ext>
            </a:extLst>
          </p:cNvPr>
          <p:cNvCxnSpPr>
            <a:cxnSpLocks/>
          </p:cNvCxnSpPr>
          <p:nvPr/>
        </p:nvCxnSpPr>
        <p:spPr>
          <a:xfrm flipH="1" flipV="1">
            <a:off x="3946095" y="3989735"/>
            <a:ext cx="0" cy="95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A94B0D8-F38B-4A7D-8DBD-540FB2D98835}"/>
              </a:ext>
            </a:extLst>
          </p:cNvPr>
          <p:cNvCxnSpPr>
            <a:cxnSpLocks/>
          </p:cNvCxnSpPr>
          <p:nvPr/>
        </p:nvCxnSpPr>
        <p:spPr>
          <a:xfrm flipH="1" flipV="1">
            <a:off x="716756" y="3628247"/>
            <a:ext cx="686039" cy="6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2D222C-3148-4EEA-E7B6-F86FEAE802E9}"/>
              </a:ext>
            </a:extLst>
          </p:cNvPr>
          <p:cNvCxnSpPr>
            <a:cxnSpLocks/>
          </p:cNvCxnSpPr>
          <p:nvPr/>
        </p:nvCxnSpPr>
        <p:spPr>
          <a:xfrm>
            <a:off x="2774878" y="5105057"/>
            <a:ext cx="375516" cy="976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BB0A3B8-5191-15A1-0851-B9780507B007}"/>
                  </a:ext>
                </a:extLst>
              </p:cNvPr>
              <p:cNvSpPr txBox="1"/>
              <p:nvPr/>
            </p:nvSpPr>
            <p:spPr>
              <a:xfrm>
                <a:off x="6360724" y="2924631"/>
                <a:ext cx="6172200" cy="5861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𝒯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1→2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 b="0" i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𝒯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 b="0" i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𝒯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 b="0" i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𝒯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4→2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{</m:t>
                    </m:r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  <m:r>
                      <a:rPr lang="fr-FR" b="0" i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BB0A3B8-5191-15A1-0851-B9780507B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724" y="2924631"/>
                <a:ext cx="6172200" cy="5861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673578AD-5DBA-DAD2-C118-52BBE88B4C0B}"/>
              </a:ext>
            </a:extLst>
          </p:cNvPr>
          <p:cNvSpPr txBox="1"/>
          <p:nvPr/>
        </p:nvSpPr>
        <p:spPr>
          <a:xfrm>
            <a:off x="6360724" y="2379784"/>
            <a:ext cx="2783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PFS à l’équilibre de 2 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729E2F8-DD01-2E16-AF90-E66D26E2BEE4}"/>
              </a:ext>
            </a:extLst>
          </p:cNvPr>
          <p:cNvSpPr txBox="1"/>
          <p:nvPr/>
        </p:nvSpPr>
        <p:spPr>
          <a:xfrm>
            <a:off x="6360723" y="4159090"/>
            <a:ext cx="411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Réduction de tous les torseurs en A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608510D-D7E6-47CD-9C3B-F625D85B5438}"/>
                  </a:ext>
                </a:extLst>
              </p:cNvPr>
              <p:cNvSpPr txBox="1"/>
              <p:nvPr/>
            </p:nvSpPr>
            <p:spPr>
              <a:xfrm>
                <a:off x="5585811" y="4602711"/>
                <a:ext cx="6283568" cy="466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1→2</m:t>
                                  </m:r>
                                </m:e>
                              </m:d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=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1→2</m:t>
                                  </m:r>
                                </m:e>
                              </m:d>
                            </m:sub>
                          </m:sSub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𝐴𝐷</m:t>
                          </m:r>
                        </m:e>
                      </m:acc>
                      <m:r>
                        <a:rPr lang="fr-FR" i="0">
                          <a:latin typeface="Cambria Math" panose="02040503050406030204" pitchFamily="18" charset="0"/>
                        </a:rPr>
                        <m:t>∧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d>
                            <m:d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2→1</m:t>
                              </m:r>
                            </m:e>
                          </m:d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𝑎𝑣𝑒𝑐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1→2</m:t>
                                  </m:r>
                                </m:e>
                              </m:d>
                            </m:sub>
                          </m:sSub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  <m:r>
                        <a:rPr lang="fr-FR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608510D-D7E6-47CD-9C3B-F625D85B5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811" y="4602711"/>
                <a:ext cx="6283568" cy="4666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956B706-2E03-E2BA-31CC-27DF72DE0599}"/>
                  </a:ext>
                </a:extLst>
              </p:cNvPr>
              <p:cNvSpPr txBox="1"/>
              <p:nvPr/>
            </p:nvSpPr>
            <p:spPr>
              <a:xfrm>
                <a:off x="5532266" y="5235968"/>
                <a:ext cx="6283568" cy="10249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𝒯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1→2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</m:e>
                      </m:d>
                      <m:r>
                        <a:rPr lang="fr-FR"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5400</m:t>
                                      </m:r>
                                    </m:e>
                                  </m:eqAr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eqArr>
                                    <m:eqArr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810</m:t>
                                      </m:r>
                                    </m:e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−1890</m:t>
                                      </m:r>
                                    </m:e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dirty="0"/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dirty="0"/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dirty="0"/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dirty="0"/>
                                <m:t>)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956B706-2E03-E2BA-31CC-27DF72DE0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266" y="5235968"/>
                <a:ext cx="6283568" cy="10249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1166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32EDC20F-B608-E801-C7E9-C74421AE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0B3541-33F3-CE92-0EB1-50F923DC494A}"/>
              </a:ext>
            </a:extLst>
          </p:cNvPr>
          <p:cNvSpPr txBox="1"/>
          <p:nvPr/>
        </p:nvSpPr>
        <p:spPr>
          <a:xfrm>
            <a:off x="5448704" y="1148863"/>
            <a:ext cx="683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Q1 : analyser et modéliser les liaisons de 2 avec le milieu extérieur. Exprimez les actions mécaniques de liaison et calculez celles-ci.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B39E68-6E9A-53DA-37F3-3E52F8FB013E}"/>
              </a:ext>
            </a:extLst>
          </p:cNvPr>
          <p:cNvCxnSpPr>
            <a:cxnSpLocks/>
          </p:cNvCxnSpPr>
          <p:nvPr/>
        </p:nvCxnSpPr>
        <p:spPr>
          <a:xfrm flipV="1">
            <a:off x="945595" y="1859594"/>
            <a:ext cx="795181" cy="55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BC622D-66D7-ADE1-C7B2-9FD3FE0BB50D}"/>
              </a:ext>
            </a:extLst>
          </p:cNvPr>
          <p:cNvCxnSpPr>
            <a:cxnSpLocks/>
          </p:cNvCxnSpPr>
          <p:nvPr/>
        </p:nvCxnSpPr>
        <p:spPr>
          <a:xfrm flipH="1" flipV="1">
            <a:off x="3946095" y="3989735"/>
            <a:ext cx="0" cy="95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A94B0D8-F38B-4A7D-8DBD-540FB2D98835}"/>
              </a:ext>
            </a:extLst>
          </p:cNvPr>
          <p:cNvCxnSpPr>
            <a:cxnSpLocks/>
          </p:cNvCxnSpPr>
          <p:nvPr/>
        </p:nvCxnSpPr>
        <p:spPr>
          <a:xfrm flipH="1" flipV="1">
            <a:off x="716756" y="3628247"/>
            <a:ext cx="686039" cy="6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2D222C-3148-4EEA-E7B6-F86FEAE802E9}"/>
              </a:ext>
            </a:extLst>
          </p:cNvPr>
          <p:cNvCxnSpPr>
            <a:cxnSpLocks/>
          </p:cNvCxnSpPr>
          <p:nvPr/>
        </p:nvCxnSpPr>
        <p:spPr>
          <a:xfrm>
            <a:off x="2774878" y="5105057"/>
            <a:ext cx="375516" cy="976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729E2F8-DD01-2E16-AF90-E66D26E2BEE4}"/>
              </a:ext>
            </a:extLst>
          </p:cNvPr>
          <p:cNvSpPr txBox="1"/>
          <p:nvPr/>
        </p:nvSpPr>
        <p:spPr>
          <a:xfrm>
            <a:off x="6233190" y="2311434"/>
            <a:ext cx="411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Réduction de tous les torseurs en A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608510D-D7E6-47CD-9C3B-F625D85B5438}"/>
                  </a:ext>
                </a:extLst>
              </p:cNvPr>
              <p:cNvSpPr txBox="1"/>
              <p:nvPr/>
            </p:nvSpPr>
            <p:spPr>
              <a:xfrm>
                <a:off x="5440861" y="2803157"/>
                <a:ext cx="6283568" cy="466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1→2</m:t>
                                  </m:r>
                                </m:e>
                              </m:d>
                            </m:sub>
                          </m:sSub>
                          <m:r>
                            <a:rPr lang="fr-FR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1→2</m:t>
                                  </m:r>
                                </m:e>
                              </m:d>
                            </m:sub>
                          </m:sSub>
                        </m:sub>
                      </m:sSub>
                      <m:r>
                        <a:rPr lang="fr-FR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𝐴𝐷</m:t>
                          </m:r>
                        </m:e>
                      </m:acc>
                      <m:r>
                        <a:rPr lang="fr-FR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∧ 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d>
                            <m:dPr>
                              <m:ctrlPr>
                                <a:rPr lang="fr-FR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1→2</m:t>
                              </m:r>
                            </m:e>
                          </m:d>
                        </m:sub>
                      </m:sSub>
                      <m:r>
                        <a:rPr lang="fr-FR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𝑎𝑣𝑒𝑐</m:t>
                      </m:r>
                      <m:r>
                        <a:rPr lang="fr-FR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1→2</m:t>
                                  </m:r>
                                </m:e>
                              </m:d>
                            </m:sub>
                          </m:sSub>
                        </m:sub>
                      </m:sSub>
                      <m:r>
                        <a:rPr lang="fr-FR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  <m:r>
                        <a:rPr lang="fr-FR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608510D-D7E6-47CD-9C3B-F625D85B5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861" y="2803157"/>
                <a:ext cx="6283568" cy="4666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956B706-2E03-E2BA-31CC-27DF72DE0599}"/>
                  </a:ext>
                </a:extLst>
              </p:cNvPr>
              <p:cNvSpPr txBox="1"/>
              <p:nvPr/>
            </p:nvSpPr>
            <p:spPr>
              <a:xfrm>
                <a:off x="5416636" y="3346761"/>
                <a:ext cx="6283568" cy="113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fr-FR" sz="20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fr-FR" sz="2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𝒯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1→2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</m:e>
                      </m:d>
                      <m:r>
                        <a:rPr lang="fr-FR" sz="20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fr-FR" sz="20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5400</m:t>
                                      </m:r>
                                    </m:e>
                                  </m:eqArr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eqArr>
                                    <m:eqArrPr>
                                      <m:ctrlP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810</m:t>
                                      </m:r>
                                    </m:e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−1890</m:t>
                                      </m:r>
                                    </m:e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fr-FR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956B706-2E03-E2BA-31CC-27DF72DE0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636" y="3346761"/>
                <a:ext cx="6283568" cy="11310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91A32A2-F627-140D-0CEB-7AFFC13FBBEC}"/>
                  </a:ext>
                </a:extLst>
              </p:cNvPr>
              <p:cNvSpPr txBox="1"/>
              <p:nvPr/>
            </p:nvSpPr>
            <p:spPr>
              <a:xfrm>
                <a:off x="5456633" y="4749006"/>
                <a:ext cx="6283568" cy="466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3→2</m:t>
                                  </m:r>
                                </m:e>
                              </m:d>
                            </m:sub>
                          </m:sSub>
                          <m:r>
                            <a:rPr lang="fr-FR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3→2</m:t>
                                  </m:r>
                                </m:e>
                              </m:d>
                            </m:sub>
                          </m:sSub>
                        </m:sub>
                      </m:sSub>
                      <m:r>
                        <a:rPr lang="fr-FR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𝐴𝐸</m:t>
                          </m:r>
                        </m:e>
                      </m:acc>
                      <m:r>
                        <a:rPr lang="fr-FR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∧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d>
                            <m:dPr>
                              <m:ctrlP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3→2</m:t>
                              </m:r>
                            </m:e>
                          </m:d>
                        </m:sub>
                      </m:sSub>
                      <m:r>
                        <a:rPr lang="fr-FR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𝑎𝑣𝑒𝑐</m:t>
                      </m:r>
                      <m:r>
                        <a:rPr lang="fr-FR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3→2</m:t>
                                  </m:r>
                                </m:e>
                              </m:d>
                            </m:sub>
                          </m:sSub>
                        </m:sub>
                      </m:sSub>
                      <m:r>
                        <a:rPr lang="fr-FR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  <m:r>
                        <a:rPr lang="fr-FR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91A32A2-F627-140D-0CEB-7AFFC13FB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633" y="4749006"/>
                <a:ext cx="6283568" cy="4666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A3579D3-3A7E-CA68-3A34-B76BDA303425}"/>
                  </a:ext>
                </a:extLst>
              </p:cNvPr>
              <p:cNvSpPr txBox="1"/>
              <p:nvPr/>
            </p:nvSpPr>
            <p:spPr>
              <a:xfrm>
                <a:off x="5585811" y="5217033"/>
                <a:ext cx="6283568" cy="1317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fr-F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fr-FR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𝒯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fr-FR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→2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</m:e>
                      </m:d>
                      <m:r>
                        <a:rPr lang="fr-FR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fr-FR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fr-FR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fr-FR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(3</m:t>
                                              </m:r>
                                              <m:r>
                                                <a:rPr lang="fr-FR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→</m:t>
                                              </m:r>
                                              <m:r>
                                                <a:rPr lang="fr-FR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e>
                                      <m: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eqArr>
                                    <m:eqArrPr>
                                      <m:ctrlPr>
                                        <a:rPr lang="fr-FR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−0.4</m:t>
                                      </m:r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fr-FR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fr-FR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fr-FR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(3</m:t>
                                              </m:r>
                                              <m:r>
                                                <a:rPr lang="fr-FR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→</m:t>
                                              </m:r>
                                              <m:r>
                                                <a:rPr lang="fr-FR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e>
                                      <m:r>
                                        <a:rPr lang="fr-FR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−0.1</m:t>
                                      </m:r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fr-FR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fr-FR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fr-FR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(3</m:t>
                                              </m:r>
                                              <m:r>
                                                <a:rPr lang="fr-FR" b="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→</m:t>
                                              </m:r>
                                              <m:r>
                                                <a:rPr lang="fr-FR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eqArr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dirty="0">
                                  <a:solidFill>
                                    <a:srgbClr val="00B050"/>
                                  </a:solidFill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dirty="0">
                                  <a:solidFill>
                                    <a:srgbClr val="00B050"/>
                                  </a:solidFill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dirty="0">
                                  <a:solidFill>
                                    <a:srgbClr val="00B050"/>
                                  </a:solidFill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FR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dirty="0">
                                  <a:solidFill>
                                    <a:srgbClr val="00B050"/>
                                  </a:solidFill>
                                </a:rPr>
                                <m:t>)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A3579D3-3A7E-CA68-3A34-B76BDA303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811" y="5217033"/>
                <a:ext cx="6283568" cy="13179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8879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32EDC20F-B608-E801-C7E9-C74421AE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0B3541-33F3-CE92-0EB1-50F923DC494A}"/>
              </a:ext>
            </a:extLst>
          </p:cNvPr>
          <p:cNvSpPr txBox="1"/>
          <p:nvPr/>
        </p:nvSpPr>
        <p:spPr>
          <a:xfrm>
            <a:off x="5448704" y="1148863"/>
            <a:ext cx="683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Q1 : analyser et modéliser les liaisons de 2 avec le milieu extérieur. Exprimez les actions mécaniques de liaison et calculez celles-ci.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B39E68-6E9A-53DA-37F3-3E52F8FB013E}"/>
              </a:ext>
            </a:extLst>
          </p:cNvPr>
          <p:cNvCxnSpPr>
            <a:cxnSpLocks/>
          </p:cNvCxnSpPr>
          <p:nvPr/>
        </p:nvCxnSpPr>
        <p:spPr>
          <a:xfrm flipV="1">
            <a:off x="945595" y="1859594"/>
            <a:ext cx="795181" cy="55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BC622D-66D7-ADE1-C7B2-9FD3FE0BB50D}"/>
              </a:ext>
            </a:extLst>
          </p:cNvPr>
          <p:cNvCxnSpPr>
            <a:cxnSpLocks/>
          </p:cNvCxnSpPr>
          <p:nvPr/>
        </p:nvCxnSpPr>
        <p:spPr>
          <a:xfrm flipH="1" flipV="1">
            <a:off x="3946095" y="3989735"/>
            <a:ext cx="0" cy="95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A94B0D8-F38B-4A7D-8DBD-540FB2D98835}"/>
              </a:ext>
            </a:extLst>
          </p:cNvPr>
          <p:cNvCxnSpPr>
            <a:cxnSpLocks/>
          </p:cNvCxnSpPr>
          <p:nvPr/>
        </p:nvCxnSpPr>
        <p:spPr>
          <a:xfrm flipH="1" flipV="1">
            <a:off x="716756" y="3628247"/>
            <a:ext cx="686039" cy="6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2D222C-3148-4EEA-E7B6-F86FEAE802E9}"/>
              </a:ext>
            </a:extLst>
          </p:cNvPr>
          <p:cNvCxnSpPr>
            <a:cxnSpLocks/>
          </p:cNvCxnSpPr>
          <p:nvPr/>
        </p:nvCxnSpPr>
        <p:spPr>
          <a:xfrm>
            <a:off x="2774878" y="5105057"/>
            <a:ext cx="375516" cy="976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729E2F8-DD01-2E16-AF90-E66D26E2BEE4}"/>
              </a:ext>
            </a:extLst>
          </p:cNvPr>
          <p:cNvSpPr txBox="1"/>
          <p:nvPr/>
        </p:nvSpPr>
        <p:spPr>
          <a:xfrm>
            <a:off x="6233190" y="2311434"/>
            <a:ext cx="411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Réduction de tous les torseurs en A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608510D-D7E6-47CD-9C3B-F625D85B5438}"/>
                  </a:ext>
                </a:extLst>
              </p:cNvPr>
              <p:cNvSpPr txBox="1"/>
              <p:nvPr/>
            </p:nvSpPr>
            <p:spPr>
              <a:xfrm>
                <a:off x="5440861" y="2803157"/>
                <a:ext cx="6283568" cy="466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fr-FR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→2</m:t>
                                  </m:r>
                                </m:e>
                              </m:d>
                            </m:sub>
                          </m:sSub>
                          <m:r>
                            <a:rPr lang="fr-FR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sub>
                      </m:sSub>
                      <m:sSub>
                        <m:sSubPr>
                          <m:ctrlPr>
                            <a:rPr lang="fr-FR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fr-FR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→2</m:t>
                                  </m:r>
                                </m:e>
                              </m:d>
                            </m:sub>
                          </m:sSub>
                        </m:sub>
                      </m:sSub>
                      <m:r>
                        <a:rPr lang="fr-FR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a:rPr lang="fr-FR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∧ 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</m:acc>
                        </m:e>
                        <m:sub>
                          <m:d>
                            <m:dPr>
                              <m:ctrlPr>
                                <a:rPr lang="fr-FR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fr-FR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→2</m:t>
                              </m:r>
                            </m:e>
                          </m:d>
                        </m:sub>
                      </m:sSub>
                      <m:r>
                        <a:rPr lang="fr-FR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𝑎𝑣𝑒𝑐</m:t>
                      </m:r>
                      <m:r>
                        <a:rPr lang="fr-FR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fr-FR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→2</m:t>
                                  </m:r>
                                </m:e>
                              </m:d>
                            </m:sub>
                          </m:sSub>
                        </m:sub>
                      </m:sSub>
                      <m:r>
                        <a:rPr lang="fr-FR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  <m:r>
                        <a:rPr lang="fr-FR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608510D-D7E6-47CD-9C3B-F625D85B5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861" y="2803157"/>
                <a:ext cx="6283568" cy="4666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956B706-2E03-E2BA-31CC-27DF72DE0599}"/>
                  </a:ext>
                </a:extLst>
              </p:cNvPr>
              <p:cNvSpPr txBox="1"/>
              <p:nvPr/>
            </p:nvSpPr>
            <p:spPr>
              <a:xfrm>
                <a:off x="5416636" y="3346761"/>
                <a:ext cx="6283568" cy="1348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fr-FR" sz="20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fr-F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𝒯</m:t>
                                      </m:r>
                                    </m:e>
                                    <m:sub>
                                      <m:r>
                                        <a:rPr lang="fr-FR" sz="20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sub>
                                  <m:d>
                                    <m:dPr>
                                      <m:ctrlPr>
                                        <a:rPr lang="fr-FR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4→2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</m:e>
                      </m:d>
                      <m:r>
                        <a:rPr lang="fr-FR" sz="20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fr-FR" sz="20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fr-FR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2000" i="1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2000" i="1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000" i="1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  <m:sub>
                                          <m:r>
                                            <a:rPr lang="fr-FR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(4→2)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2000" i="1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2000" i="1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𝑍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000" i="1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  <m:sub>
                                          <m:r>
                                            <a:rPr lang="fr-FR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(4→2)</m:t>
                                          </m:r>
                                        </m:sub>
                                      </m:sSub>
                                    </m:e>
                                  </m:eqArr>
                                  <m:r>
                                    <a:rPr lang="fr-FR" sz="20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eqArr>
                                    <m:eqArrPr>
                                      <m:ctrlPr>
                                        <a:rPr lang="fr-FR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2000" i="1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2000" b="0" i="1" smtClean="0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−0.25 </m:t>
                                              </m:r>
                                              <m:r>
                                                <a:rPr lang="fr-FR" sz="2000" b="0" i="1" smtClean="0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𝑍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000" i="1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  <m:sub>
                                          <m:r>
                                            <a:rPr lang="fr-FR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(4→2)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2000" i="1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2000" b="0" i="1" smtClean="0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0.25 </m:t>
                                              </m:r>
                                              <m:r>
                                                <a:rPr lang="fr-FR" sz="2000" i="1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𝑌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000" i="1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  <m:sub>
                                          <m:r>
                                            <a:rPr lang="fr-FR" sz="2000" i="1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(4→2)</m:t>
                                          </m:r>
                                        </m:sub>
                                      </m:sSub>
                                    </m:e>
                                  </m:eqArr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fr-FR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956B706-2E03-E2BA-31CC-27DF72DE0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636" y="3346761"/>
                <a:ext cx="6283568" cy="13485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0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32EDC20F-B608-E801-C7E9-C74421AE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0B3541-33F3-CE92-0EB1-50F923DC494A}"/>
              </a:ext>
            </a:extLst>
          </p:cNvPr>
          <p:cNvSpPr txBox="1"/>
          <p:nvPr/>
        </p:nvSpPr>
        <p:spPr>
          <a:xfrm>
            <a:off x="5448704" y="1148863"/>
            <a:ext cx="683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Q1 : analyser et modéliser les liaisons de 2 avec le milieu extérieur. Exprimez les actions mécaniques de liaison et calculez celles-ci.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B39E68-6E9A-53DA-37F3-3E52F8FB013E}"/>
              </a:ext>
            </a:extLst>
          </p:cNvPr>
          <p:cNvCxnSpPr>
            <a:cxnSpLocks/>
          </p:cNvCxnSpPr>
          <p:nvPr/>
        </p:nvCxnSpPr>
        <p:spPr>
          <a:xfrm flipV="1">
            <a:off x="945595" y="1859594"/>
            <a:ext cx="795181" cy="55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BC622D-66D7-ADE1-C7B2-9FD3FE0BB50D}"/>
              </a:ext>
            </a:extLst>
          </p:cNvPr>
          <p:cNvCxnSpPr>
            <a:cxnSpLocks/>
          </p:cNvCxnSpPr>
          <p:nvPr/>
        </p:nvCxnSpPr>
        <p:spPr>
          <a:xfrm flipH="1" flipV="1">
            <a:off x="3946095" y="3989735"/>
            <a:ext cx="0" cy="95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A94B0D8-F38B-4A7D-8DBD-540FB2D98835}"/>
              </a:ext>
            </a:extLst>
          </p:cNvPr>
          <p:cNvCxnSpPr>
            <a:cxnSpLocks/>
          </p:cNvCxnSpPr>
          <p:nvPr/>
        </p:nvCxnSpPr>
        <p:spPr>
          <a:xfrm flipH="1" flipV="1">
            <a:off x="716756" y="3628247"/>
            <a:ext cx="686039" cy="6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2D222C-3148-4EEA-E7B6-F86FEAE802E9}"/>
              </a:ext>
            </a:extLst>
          </p:cNvPr>
          <p:cNvCxnSpPr>
            <a:cxnSpLocks/>
          </p:cNvCxnSpPr>
          <p:nvPr/>
        </p:nvCxnSpPr>
        <p:spPr>
          <a:xfrm>
            <a:off x="2774878" y="5105057"/>
            <a:ext cx="375516" cy="976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956B706-2E03-E2BA-31CC-27DF72DE0599}"/>
                  </a:ext>
                </a:extLst>
              </p:cNvPr>
              <p:cNvSpPr txBox="1"/>
              <p:nvPr/>
            </p:nvSpPr>
            <p:spPr>
              <a:xfrm>
                <a:off x="5560037" y="2118377"/>
                <a:ext cx="6283568" cy="113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fr-FR" sz="20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fr-F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𝒯</m:t>
                                      </m:r>
                                    </m:e>
                                    <m:sub>
                                      <m:r>
                                        <a:rPr lang="fr-FR" sz="20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sub>
                                  <m:d>
                                    <m:dPr>
                                      <m:ctrlPr>
                                        <a:rPr lang="fr-FR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4→2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</m:e>
                      </m:d>
                      <m:r>
                        <a:rPr lang="fr-FR" sz="20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fr-FR" sz="20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fr-FR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810</m:t>
                                      </m:r>
                                    </m:e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−7560</m:t>
                                      </m:r>
                                    </m:e>
                                  </m:eqArr>
                                  <m:r>
                                    <a:rPr lang="fr-FR" sz="20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eqArr>
                                    <m:eqArrPr>
                                      <m:ctrlPr>
                                        <a:rPr lang="fr-FR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FR" sz="20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fr-FR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956B706-2E03-E2BA-31CC-27DF72DE0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037" y="2118377"/>
                <a:ext cx="6283568" cy="11310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6D914C1-2DB9-946E-66DF-6701F106BDD4}"/>
                  </a:ext>
                </a:extLst>
              </p:cNvPr>
              <p:cNvSpPr txBox="1"/>
              <p:nvPr/>
            </p:nvSpPr>
            <p:spPr>
              <a:xfrm>
                <a:off x="5575734" y="3277491"/>
                <a:ext cx="6283568" cy="113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fr-FR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fr-FR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𝒯</m:t>
                                      </m:r>
                                    </m:e>
                                    <m:sub>
                                      <m:r>
                                        <a:rPr lang="fr-FR" sz="20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b>
                                  <m:d>
                                    <m:dPr>
                                      <m:ctrlPr>
                                        <a:rPr lang="fr-FR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4→2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</m:e>
                      </m:d>
                      <m:r>
                        <a:rPr lang="fr-FR" sz="20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fr-FR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fr-FR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−2835</m:t>
                                      </m:r>
                                    </m:e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2160</m:t>
                                      </m:r>
                                    </m:e>
                                  </m:eqArr>
                                  <m:r>
                                    <a:rPr lang="fr-FR" sz="20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eqArr>
                                    <m:eqArrPr>
                                      <m:ctrlPr>
                                        <a:rPr lang="fr-FR" sz="20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FR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fr-FR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6D914C1-2DB9-946E-66DF-6701F106B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734" y="3277491"/>
                <a:ext cx="6283568" cy="11310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2774938-799C-1EB5-E8A8-280A485270DC}"/>
                  </a:ext>
                </a:extLst>
              </p:cNvPr>
              <p:cNvSpPr txBox="1"/>
              <p:nvPr/>
            </p:nvSpPr>
            <p:spPr>
              <a:xfrm>
                <a:off x="5560037" y="4436605"/>
                <a:ext cx="6283568" cy="113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fr-FR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fr-FR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𝒯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b="0" i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fr-FR" sz="200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→2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</m:e>
                      </m:d>
                      <m:r>
                        <a:rPr lang="fr-FR" sz="20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fr-FR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2025</m:t>
                                      </m:r>
                                    </m:e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  <m:r>
                                    <a:rPr lang="fr-FR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eqArr>
                                    <m:eqArrPr>
                                      <m:ctrlPr>
                                        <a:rPr lang="fr-FR" sz="20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sz="20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F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fr-FR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2774938-799C-1EB5-E8A8-280A48527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037" y="4436605"/>
                <a:ext cx="6283568" cy="11310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5B0B2CB-CAA0-E468-DEA7-A331FCFDD5F5}"/>
                  </a:ext>
                </a:extLst>
              </p:cNvPr>
              <p:cNvSpPr txBox="1"/>
              <p:nvPr/>
            </p:nvSpPr>
            <p:spPr>
              <a:xfrm>
                <a:off x="5574452" y="5595720"/>
                <a:ext cx="6283568" cy="113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fr-FR" sz="20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fr-FR" sz="2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𝒯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000" b="0" i="0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fr-FR" sz="200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→2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</m:e>
                      </m:d>
                      <m:r>
                        <a:rPr lang="fr-FR" sz="20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fr-FR" sz="20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fr-FR" sz="20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5400</m:t>
                                      </m:r>
                                    </m:e>
                                  </m:eqArr>
                                  <m:r>
                                    <a:rPr lang="fr-FR" sz="2000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eqArr>
                                    <m:eqArrPr>
                                      <m:ctrlPr>
                                        <a:rPr lang="fr-FR" sz="200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fr-FR" sz="20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fr-FR" sz="200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eqArr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FR" sz="20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fr-FR" sz="20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fr-FR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5B0B2CB-CAA0-E468-DEA7-A331FCFDD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452" y="5595720"/>
                <a:ext cx="6283568" cy="11310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4327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32EDC20F-B608-E801-C7E9-C74421AE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0B3541-33F3-CE92-0EB1-50F923DC494A}"/>
              </a:ext>
            </a:extLst>
          </p:cNvPr>
          <p:cNvSpPr txBox="1"/>
          <p:nvPr/>
        </p:nvSpPr>
        <p:spPr>
          <a:xfrm>
            <a:off x="5245162" y="1218474"/>
            <a:ext cx="683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Remarque préliminaire :</a:t>
            </a:r>
          </a:p>
          <a:p>
            <a:r>
              <a:rPr lang="fr-FR" dirty="0"/>
              <a:t>La poutre 2 étudiée comporte 3 parties, formant entre elles des angles de 90°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bras EO;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B39E68-6E9A-53DA-37F3-3E52F8FB013E}"/>
              </a:ext>
            </a:extLst>
          </p:cNvPr>
          <p:cNvCxnSpPr>
            <a:cxnSpLocks/>
          </p:cNvCxnSpPr>
          <p:nvPr/>
        </p:nvCxnSpPr>
        <p:spPr>
          <a:xfrm flipV="1">
            <a:off x="945595" y="1859594"/>
            <a:ext cx="795181" cy="55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BC622D-66D7-ADE1-C7B2-9FD3FE0BB50D}"/>
              </a:ext>
            </a:extLst>
          </p:cNvPr>
          <p:cNvCxnSpPr>
            <a:cxnSpLocks/>
          </p:cNvCxnSpPr>
          <p:nvPr/>
        </p:nvCxnSpPr>
        <p:spPr>
          <a:xfrm flipH="1" flipV="1">
            <a:off x="3946095" y="3989735"/>
            <a:ext cx="0" cy="95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A94B0D8-F38B-4A7D-8DBD-540FB2D98835}"/>
              </a:ext>
            </a:extLst>
          </p:cNvPr>
          <p:cNvCxnSpPr>
            <a:cxnSpLocks/>
          </p:cNvCxnSpPr>
          <p:nvPr/>
        </p:nvCxnSpPr>
        <p:spPr>
          <a:xfrm flipH="1" flipV="1">
            <a:off x="716756" y="3628247"/>
            <a:ext cx="686039" cy="6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2D222C-3148-4EEA-E7B6-F86FEAE802E9}"/>
              </a:ext>
            </a:extLst>
          </p:cNvPr>
          <p:cNvCxnSpPr>
            <a:cxnSpLocks/>
          </p:cNvCxnSpPr>
          <p:nvPr/>
        </p:nvCxnSpPr>
        <p:spPr>
          <a:xfrm>
            <a:off x="2774878" y="5105057"/>
            <a:ext cx="375516" cy="976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 descr="Une image contenant texte, enveloppe, écriture manuscrite, papier&#10;&#10;Description générée automatiquement">
            <a:extLst>
              <a:ext uri="{FF2B5EF4-FFF2-40B4-BE49-F238E27FC236}">
                <a16:creationId xmlns:a16="http://schemas.microsoft.com/office/drawing/2014/main" id="{4CE3CB5E-CEEF-B89B-4B2F-576E622D63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0" t="10575" r="19541" b="23625"/>
          <a:stretch/>
        </p:blipFill>
        <p:spPr>
          <a:xfrm rot="5400000">
            <a:off x="6609729" y="3223199"/>
            <a:ext cx="4580143" cy="242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59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1013012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32EDC20F-B608-E801-C7E9-C74421AE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0B3541-33F3-CE92-0EB1-50F923DC494A}"/>
              </a:ext>
            </a:extLst>
          </p:cNvPr>
          <p:cNvSpPr txBox="1"/>
          <p:nvPr/>
        </p:nvSpPr>
        <p:spPr>
          <a:xfrm>
            <a:off x="5245162" y="1218474"/>
            <a:ext cx="6834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Remarque préliminaire :</a:t>
            </a:r>
          </a:p>
          <a:p>
            <a:r>
              <a:rPr lang="fr-FR" dirty="0"/>
              <a:t>La poutre 2 étudiée comporte 3 parties, formant entre elles des angles de 90°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bras EO;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L’arbre OC;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B39E68-6E9A-53DA-37F3-3E52F8FB013E}"/>
              </a:ext>
            </a:extLst>
          </p:cNvPr>
          <p:cNvCxnSpPr>
            <a:cxnSpLocks/>
          </p:cNvCxnSpPr>
          <p:nvPr/>
        </p:nvCxnSpPr>
        <p:spPr>
          <a:xfrm flipV="1">
            <a:off x="945595" y="1859594"/>
            <a:ext cx="795181" cy="55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BC622D-66D7-ADE1-C7B2-9FD3FE0BB50D}"/>
              </a:ext>
            </a:extLst>
          </p:cNvPr>
          <p:cNvCxnSpPr>
            <a:cxnSpLocks/>
          </p:cNvCxnSpPr>
          <p:nvPr/>
        </p:nvCxnSpPr>
        <p:spPr>
          <a:xfrm flipH="1" flipV="1">
            <a:off x="3946095" y="3989735"/>
            <a:ext cx="0" cy="95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A94B0D8-F38B-4A7D-8DBD-540FB2D98835}"/>
              </a:ext>
            </a:extLst>
          </p:cNvPr>
          <p:cNvCxnSpPr>
            <a:cxnSpLocks/>
          </p:cNvCxnSpPr>
          <p:nvPr/>
        </p:nvCxnSpPr>
        <p:spPr>
          <a:xfrm flipH="1" flipV="1">
            <a:off x="716756" y="3628247"/>
            <a:ext cx="686039" cy="6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2D222C-3148-4EEA-E7B6-F86FEAE802E9}"/>
              </a:ext>
            </a:extLst>
          </p:cNvPr>
          <p:cNvCxnSpPr>
            <a:cxnSpLocks/>
          </p:cNvCxnSpPr>
          <p:nvPr/>
        </p:nvCxnSpPr>
        <p:spPr>
          <a:xfrm>
            <a:off x="2774878" y="5105057"/>
            <a:ext cx="375516" cy="976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texte, livre, papier, lettre&#10;&#10;Description générée automatiquement">
            <a:extLst>
              <a:ext uri="{FF2B5EF4-FFF2-40B4-BE49-F238E27FC236}">
                <a16:creationId xmlns:a16="http://schemas.microsoft.com/office/drawing/2014/main" id="{6CBDD313-0EF6-B600-6828-7E678F891F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5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38" t="36677" r="10295" b="28602"/>
          <a:stretch/>
        </p:blipFill>
        <p:spPr>
          <a:xfrm>
            <a:off x="7434263" y="2413971"/>
            <a:ext cx="4072608" cy="426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56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32EDC20F-B608-E801-C7E9-C74421AE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0B3541-33F3-CE92-0EB1-50F923DC494A}"/>
              </a:ext>
            </a:extLst>
          </p:cNvPr>
          <p:cNvSpPr txBox="1"/>
          <p:nvPr/>
        </p:nvSpPr>
        <p:spPr>
          <a:xfrm>
            <a:off x="5245162" y="1218474"/>
            <a:ext cx="6834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Remarque préliminaire :</a:t>
            </a:r>
          </a:p>
          <a:p>
            <a:r>
              <a:rPr lang="fr-FR" dirty="0"/>
              <a:t>La poutre 2 étudiée comporte 3 parties, formant entre elles des angles de 90°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bras EO;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L’arbre OC;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bras CD.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B39E68-6E9A-53DA-37F3-3E52F8FB013E}"/>
              </a:ext>
            </a:extLst>
          </p:cNvPr>
          <p:cNvCxnSpPr>
            <a:cxnSpLocks/>
          </p:cNvCxnSpPr>
          <p:nvPr/>
        </p:nvCxnSpPr>
        <p:spPr>
          <a:xfrm flipV="1">
            <a:off x="945595" y="1859594"/>
            <a:ext cx="795181" cy="55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BC622D-66D7-ADE1-C7B2-9FD3FE0BB50D}"/>
              </a:ext>
            </a:extLst>
          </p:cNvPr>
          <p:cNvCxnSpPr>
            <a:cxnSpLocks/>
          </p:cNvCxnSpPr>
          <p:nvPr/>
        </p:nvCxnSpPr>
        <p:spPr>
          <a:xfrm flipH="1" flipV="1">
            <a:off x="3946095" y="3989735"/>
            <a:ext cx="0" cy="95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A94B0D8-F38B-4A7D-8DBD-540FB2D98835}"/>
              </a:ext>
            </a:extLst>
          </p:cNvPr>
          <p:cNvCxnSpPr>
            <a:cxnSpLocks/>
          </p:cNvCxnSpPr>
          <p:nvPr/>
        </p:nvCxnSpPr>
        <p:spPr>
          <a:xfrm flipH="1" flipV="1">
            <a:off x="716756" y="3628247"/>
            <a:ext cx="686039" cy="6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2D222C-3148-4EEA-E7B6-F86FEAE802E9}"/>
              </a:ext>
            </a:extLst>
          </p:cNvPr>
          <p:cNvCxnSpPr>
            <a:cxnSpLocks/>
          </p:cNvCxnSpPr>
          <p:nvPr/>
        </p:nvCxnSpPr>
        <p:spPr>
          <a:xfrm>
            <a:off x="2774878" y="5105057"/>
            <a:ext cx="375516" cy="976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texte, croquis, écriture manuscrite, dessin&#10;&#10;Description générée automatiquement">
            <a:extLst>
              <a:ext uri="{FF2B5EF4-FFF2-40B4-BE49-F238E27FC236}">
                <a16:creationId xmlns:a16="http://schemas.microsoft.com/office/drawing/2014/main" id="{21AF3897-3DB1-E27E-14C8-366AFD05C1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0" t="6484" r="34376" b="7341"/>
          <a:stretch/>
        </p:blipFill>
        <p:spPr>
          <a:xfrm rot="5400000">
            <a:off x="7216233" y="2950353"/>
            <a:ext cx="3279590" cy="35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0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 descr="Une image contenant texte, enveloppe, écriture manuscrite, papier&#10;&#10;Description générée automatiquement">
            <a:extLst>
              <a:ext uri="{FF2B5EF4-FFF2-40B4-BE49-F238E27FC236}">
                <a16:creationId xmlns:a16="http://schemas.microsoft.com/office/drawing/2014/main" id="{4CE3CB5E-CEEF-B89B-4B2F-576E622D6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0" t="10575" r="20565" b="23625"/>
          <a:stretch/>
        </p:blipFill>
        <p:spPr>
          <a:xfrm rot="5400000">
            <a:off x="159957" y="2829430"/>
            <a:ext cx="4495743" cy="2429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/>
              <p:nvPr/>
            </p:nvSpPr>
            <p:spPr>
              <a:xfrm>
                <a:off x="5448704" y="1148863"/>
                <a:ext cx="6834650" cy="531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Q2 : Etudier les sollicitations dans le bras OE</a:t>
                </a:r>
              </a:p>
              <a:p>
                <a:endParaRPr lang="fr-FR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𝐺𝐸</m:t>
                        </m:r>
                      </m:e>
                    </m:acc>
                  </m:oMath>
                </a14:m>
                <a:r>
                  <a:rPr lang="fr-FR" dirty="0"/>
                  <a:t>=(0.4-z)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dirty="0"/>
              </a:p>
              <a:p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18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lang="fr-FR" sz="18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=−2025 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  <m:e>
                                  <m:sSub>
                                    <m:sSub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=(−2025</m:t>
                                  </m:r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+810)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eqArr>
                            </m:e>
                          </m:d>
                        </m:e>
                      </m:sPre>
                    </m:oMath>
                  </m:oMathPara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En rapportant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fr-FR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dirty="0"/>
                  <a:t> dans le repère R avec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dirty="0"/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dirty="0"/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dirty="0"/>
                  <a:t>=</a:t>
                </a:r>
                <a14:m>
                  <m:oMath xmlns:m="http://schemas.openxmlformats.org/officeDocument/2006/math"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fr-FR" dirty="0"/>
              </a:p>
              <a:p>
                <a:endParaRPr lang="fr-FR" dirty="0"/>
              </a:p>
              <a:p>
                <a:pPr algn="ctr"/>
                <a14:m>
                  <m:oMath xmlns:m="http://schemas.openxmlformats.org/officeDocument/2006/math">
                    <m:sPre>
                      <m:sPre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fr-FR" sz="18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  <m:sup/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sz="1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=−2025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𝑀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=(−2025</m:t>
                                </m:r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+810)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acc>
                              </m:e>
                            </m:eqArr>
                          </m:e>
                        </m:d>
                      </m:e>
                    </m:sPre>
                  </m:oMath>
                </a14:m>
                <a:r>
                  <a:rPr lang="fr-FR" dirty="0"/>
                  <a:t> </a:t>
                </a:r>
              </a:p>
              <a:p>
                <a:pPr algn="ctr"/>
                <a:endParaRPr lang="fr-FR" dirty="0"/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−2025</m:t>
                        </m:r>
                      </m:e>
                    </m:d>
                  </m:oMath>
                </a14:m>
                <a:r>
                  <a:rPr lang="fr-FR" dirty="0"/>
                  <a:t>;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=−2025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+810</m:t>
                            </m:r>
                          </m:e>
                        </m:eqArr>
                      </m:e>
                    </m:d>
                  </m:oMath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04" y="1148863"/>
                <a:ext cx="6834650" cy="5313827"/>
              </a:xfrm>
              <a:prstGeom prst="rect">
                <a:avLst/>
              </a:prstGeom>
              <a:blipFill>
                <a:blip r:embed="rId5"/>
                <a:stretch>
                  <a:fillRect l="-803" t="-573" r="-9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9276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C7977C4-F464-D449-B7C1-AE7D4292B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Les attendus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6ECB84-B61A-8340-B7E3-FDD2403CEE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r>
              <a:rPr lang="fr-FR" dirty="0"/>
              <a:t>Résistance des matériaux</a:t>
            </a:r>
          </a:p>
        </p:txBody>
      </p:sp>
      <p:sp>
        <p:nvSpPr>
          <p:cNvPr id="12" name="Espace réservé d’image 11" descr="Espace réservé à l’image">
            <a:extLst>
              <a:ext uri="{FF2B5EF4-FFF2-40B4-BE49-F238E27FC236}">
                <a16:creationId xmlns:a16="http://schemas.microsoft.com/office/drawing/2014/main" id="{235EF78C-6A94-4C8B-AA17-24CF0960F3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98F46-EA3E-D747-9F3D-910243C08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2066537"/>
            <a:ext cx="8052619" cy="4800604"/>
          </a:xfrm>
        </p:spPr>
        <p:txBody>
          <a:bodyPr rtlCol="0"/>
          <a:lstStyle/>
          <a:p>
            <a:r>
              <a:rPr lang="fr-FR" dirty="0"/>
              <a:t>Hypothèses, </a:t>
            </a:r>
            <a:r>
              <a:rPr lang="fr-FR" b="1" dirty="0"/>
              <a:t>contraintes</a:t>
            </a:r>
          </a:p>
          <a:p>
            <a:endParaRPr lang="fr-FR" dirty="0"/>
          </a:p>
          <a:p>
            <a:r>
              <a:rPr lang="fr-FR" dirty="0"/>
              <a:t>Traction, compression</a:t>
            </a:r>
          </a:p>
          <a:p>
            <a:endParaRPr lang="fr-FR" dirty="0"/>
          </a:p>
          <a:p>
            <a:r>
              <a:rPr lang="fr-FR" dirty="0"/>
              <a:t>Cisaillement</a:t>
            </a:r>
          </a:p>
          <a:p>
            <a:endParaRPr lang="fr-FR" dirty="0"/>
          </a:p>
          <a:p>
            <a:r>
              <a:rPr lang="fr-FR" dirty="0"/>
              <a:t>Torsion</a:t>
            </a:r>
          </a:p>
          <a:p>
            <a:endParaRPr lang="fr-FR" dirty="0"/>
          </a:p>
          <a:p>
            <a:r>
              <a:rPr lang="fr-FR" dirty="0"/>
              <a:t>Flexion</a:t>
            </a:r>
          </a:p>
        </p:txBody>
      </p:sp>
    </p:spTree>
    <p:extLst>
      <p:ext uri="{BB962C8B-B14F-4D97-AF65-F5344CB8AC3E}">
        <p14:creationId xmlns:p14="http://schemas.microsoft.com/office/powerpoint/2010/main" val="1689483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 descr="Une image contenant texte, enveloppe, écriture manuscrite, papier&#10;&#10;Description générée automatiquement">
            <a:extLst>
              <a:ext uri="{FF2B5EF4-FFF2-40B4-BE49-F238E27FC236}">
                <a16:creationId xmlns:a16="http://schemas.microsoft.com/office/drawing/2014/main" id="{4CE3CB5E-CEEF-B89B-4B2F-576E622D6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0" t="10575" r="20565" b="23625"/>
          <a:stretch/>
        </p:blipFill>
        <p:spPr>
          <a:xfrm rot="5400000">
            <a:off x="159957" y="2829430"/>
            <a:ext cx="4495743" cy="2429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/>
              <p:nvPr/>
            </p:nvSpPr>
            <p:spPr>
              <a:xfrm>
                <a:off x="5448704" y="1148863"/>
                <a:ext cx="6834650" cy="2220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Q3 : Construire les diagrammes représentant la variation des fonctions de l’abscisse z du centre de surface G de S.</a:t>
                </a:r>
              </a:p>
              <a:p>
                <a:pPr algn="ctr"/>
                <a:endParaRPr lang="fr-FR" dirty="0"/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−2025</m:t>
                        </m:r>
                      </m:e>
                    </m:d>
                  </m:oMath>
                </a14:m>
                <a:r>
                  <a:rPr lang="fr-FR" dirty="0"/>
                  <a:t>;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=−2025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+810</m:t>
                            </m:r>
                          </m:e>
                        </m:eqArr>
                      </m:e>
                    </m:d>
                  </m:oMath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04" y="1148863"/>
                <a:ext cx="6834650" cy="2220929"/>
              </a:xfrm>
              <a:prstGeom prst="rect">
                <a:avLst/>
              </a:prstGeom>
              <a:blipFill>
                <a:blip r:embed="rId5"/>
                <a:stretch>
                  <a:fillRect l="-803" t="-13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4601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 descr="Une image contenant texte, enveloppe, écriture manuscrite, papier&#10;&#10;Description générée automatiquement">
            <a:extLst>
              <a:ext uri="{FF2B5EF4-FFF2-40B4-BE49-F238E27FC236}">
                <a16:creationId xmlns:a16="http://schemas.microsoft.com/office/drawing/2014/main" id="{4CE3CB5E-CEEF-B89B-4B2F-576E622D6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0" t="10575" r="20565" b="23625"/>
          <a:stretch/>
        </p:blipFill>
        <p:spPr>
          <a:xfrm rot="5400000">
            <a:off x="159957" y="2829430"/>
            <a:ext cx="4495743" cy="2429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/>
              <p:nvPr/>
            </p:nvSpPr>
            <p:spPr>
              <a:xfrm>
                <a:off x="5448704" y="1148863"/>
                <a:ext cx="6834650" cy="2220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Q3 : Construire les diagrammes représentant la variation des fonctions de l’abscisse z du centre de surface G de S.</a:t>
                </a:r>
              </a:p>
              <a:p>
                <a:pPr algn="ctr"/>
                <a:endParaRPr lang="fr-FR" dirty="0"/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−2025</m:t>
                        </m:r>
                      </m:e>
                    </m:d>
                  </m:oMath>
                </a14:m>
                <a:r>
                  <a:rPr lang="fr-FR" dirty="0"/>
                  <a:t>;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=−2025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+810</m:t>
                            </m:r>
                          </m:e>
                        </m:eqArr>
                      </m:e>
                    </m:d>
                  </m:oMath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04" y="1148863"/>
                <a:ext cx="6834650" cy="2220929"/>
              </a:xfrm>
              <a:prstGeom prst="rect">
                <a:avLst/>
              </a:prstGeom>
              <a:blipFill>
                <a:blip r:embed="rId5"/>
                <a:stretch>
                  <a:fillRect l="-803" t="-13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 descr="Une image contenant texte, dessin, Parallèle&#10;&#10;Description générée automatiquement">
            <a:extLst>
              <a:ext uri="{FF2B5EF4-FFF2-40B4-BE49-F238E27FC236}">
                <a16:creationId xmlns:a16="http://schemas.microsoft.com/office/drawing/2014/main" id="{A665BC48-5358-FAD5-DE9F-6D0B687C67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4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12678" r="26521" b="54303"/>
          <a:stretch/>
        </p:blipFill>
        <p:spPr>
          <a:xfrm rot="5400000">
            <a:off x="8685482" y="2873998"/>
            <a:ext cx="2388837" cy="3387969"/>
          </a:xfrm>
          <a:prstGeom prst="rect">
            <a:avLst/>
          </a:prstGeom>
        </p:spPr>
      </p:pic>
      <p:pic>
        <p:nvPicPr>
          <p:cNvPr id="8" name="Image 7" descr="Une image contenant texte, dessin, Parallèle&#10;&#10;Description générée automatiquement">
            <a:extLst>
              <a:ext uri="{FF2B5EF4-FFF2-40B4-BE49-F238E27FC236}">
                <a16:creationId xmlns:a16="http://schemas.microsoft.com/office/drawing/2014/main" id="{B30D96F9-B874-23B7-1987-2400A11DA7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4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57078" r="26521" b="7493"/>
          <a:stretch/>
        </p:blipFill>
        <p:spPr>
          <a:xfrm rot="5460000">
            <a:off x="5199062" y="2811026"/>
            <a:ext cx="2368879" cy="36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09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B2CE2F-BC49-BA86-EA47-D2FBCE23BC78}"/>
              </a:ext>
            </a:extLst>
          </p:cNvPr>
          <p:cNvSpPr txBox="1"/>
          <p:nvPr/>
        </p:nvSpPr>
        <p:spPr>
          <a:xfrm>
            <a:off x="5448704" y="1148863"/>
            <a:ext cx="683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Q4 : Etudier les sollicitations dans le bras OC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B0B4608E-F0B9-CA4D-D039-657A0C4B7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pic>
        <p:nvPicPr>
          <p:cNvPr id="7" name="Image 6" descr="Une image contenant texte, livre, papier, lettre&#10;&#10;Description générée automatiquement">
            <a:extLst>
              <a:ext uri="{FF2B5EF4-FFF2-40B4-BE49-F238E27FC236}">
                <a16:creationId xmlns:a16="http://schemas.microsoft.com/office/drawing/2014/main" id="{9157583C-3B68-D8C6-7E18-11EB1024A2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5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38" t="36677" r="10295" b="28602"/>
          <a:stretch/>
        </p:blipFill>
        <p:spPr>
          <a:xfrm>
            <a:off x="6531697" y="1789714"/>
            <a:ext cx="3997555" cy="401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05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/>
              <p:nvPr/>
            </p:nvSpPr>
            <p:spPr>
              <a:xfrm>
                <a:off x="5448704" y="1148863"/>
                <a:ext cx="6834650" cy="531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Q4 : Zone OA</a:t>
                </a:r>
              </a:p>
              <a:p>
                <a:endParaRPr lang="fr-FR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𝐺𝐸</m:t>
                        </m:r>
                      </m:e>
                    </m:acc>
                  </m:oMath>
                </a14:m>
                <a:r>
                  <a:rPr lang="fr-FR" dirty="0"/>
                  <a:t>=(0.4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- x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/>
                  <a:t>)</a:t>
                </a:r>
              </a:p>
              <a:p>
                <a:pPr algn="ctr"/>
                <a:endParaRPr lang="fr-FR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=−2025 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=810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2025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eqArr>
                            </m:e>
                          </m:d>
                        </m:e>
                      </m:sPre>
                    </m:oMath>
                  </m:oMathPara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En rapportant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fr-FR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dirty="0"/>
                  <a:t> dans le repère R </a:t>
                </a:r>
              </a:p>
              <a:p>
                <a:endParaRPr lang="fr-FR" dirty="0"/>
              </a:p>
              <a:p>
                <a:r>
                  <a:rPr lang="fr-FR" dirty="0"/>
                  <a:t>	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fr-FR" sz="18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  <m:sup/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sz="1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=−2025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𝑀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=810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+2025</m:t>
                                </m:r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acc>
                              </m:e>
                            </m:eqArr>
                          </m:e>
                        </m:d>
                      </m:e>
                    </m:sPre>
                  </m:oMath>
                </a14:m>
                <a:r>
                  <a:rPr lang="fr-FR" dirty="0"/>
                  <a:t> </a:t>
                </a:r>
              </a:p>
              <a:p>
                <a:pPr algn="ctr"/>
                <a:endParaRPr lang="fr-FR" dirty="0"/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−2025 </m:t>
                        </m:r>
                      </m:e>
                    </m:d>
                  </m:oMath>
                </a14:m>
                <a:r>
                  <a:rPr lang="fr-FR" dirty="0"/>
                  <a:t>;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=810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=2025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eqArr>
                      </m:e>
                    </m:d>
                  </m:oMath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04" y="1148863"/>
                <a:ext cx="6834650" cy="5313827"/>
              </a:xfrm>
              <a:prstGeom prst="rect">
                <a:avLst/>
              </a:prstGeom>
              <a:blipFill>
                <a:blip r:embed="rId3"/>
                <a:stretch>
                  <a:fillRect l="-803" t="-5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 descr="Une image contenant texte, livre, papier, lettre&#10;&#10;Description générée automatiquement">
            <a:extLst>
              <a:ext uri="{FF2B5EF4-FFF2-40B4-BE49-F238E27FC236}">
                <a16:creationId xmlns:a16="http://schemas.microsoft.com/office/drawing/2014/main" id="{16FE8846-3D1B-0704-0D63-17BD4961F6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5000"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38" t="36677" r="10295" b="28602"/>
          <a:stretch/>
        </p:blipFill>
        <p:spPr>
          <a:xfrm>
            <a:off x="491796" y="1845512"/>
            <a:ext cx="3997555" cy="401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29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B2CE2F-BC49-BA86-EA47-D2FBCE23BC78}"/>
              </a:ext>
            </a:extLst>
          </p:cNvPr>
          <p:cNvSpPr txBox="1"/>
          <p:nvPr/>
        </p:nvSpPr>
        <p:spPr>
          <a:xfrm>
            <a:off x="5448704" y="1148863"/>
            <a:ext cx="683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Q4 : Etudier les sollicitations dans le bras AB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B0B4608E-F0B9-CA4D-D039-657A0C4B7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pic>
        <p:nvPicPr>
          <p:cNvPr id="9" name="Image 8" descr="Une image contenant texte, carte, lettre, dessin&#10;&#10;Description générée automatiquement">
            <a:extLst>
              <a:ext uri="{FF2B5EF4-FFF2-40B4-BE49-F238E27FC236}">
                <a16:creationId xmlns:a16="http://schemas.microsoft.com/office/drawing/2014/main" id="{58771048-E473-F436-3BAF-5CE4FECE0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25214" r="6433" b="34616"/>
          <a:stretch/>
        </p:blipFill>
        <p:spPr>
          <a:xfrm rot="5400000">
            <a:off x="12180745" y="2050280"/>
            <a:ext cx="2507507" cy="2461848"/>
          </a:xfrm>
          <a:prstGeom prst="rect">
            <a:avLst/>
          </a:prstGeom>
        </p:spPr>
      </p:pic>
      <p:pic>
        <p:nvPicPr>
          <p:cNvPr id="11" name="Image 10" descr="Une image contenant texte, carte, Parallèle, capture d’écran&#10;&#10;Description générée automatiquement">
            <a:extLst>
              <a:ext uri="{FF2B5EF4-FFF2-40B4-BE49-F238E27FC236}">
                <a16:creationId xmlns:a16="http://schemas.microsoft.com/office/drawing/2014/main" id="{9FBB331C-F9F1-E29A-34AC-346419B79A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0" t="24851" r="3836" b="33993"/>
          <a:stretch/>
        </p:blipFill>
        <p:spPr>
          <a:xfrm rot="5400000">
            <a:off x="6966374" y="1630459"/>
            <a:ext cx="3619995" cy="359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58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/>
              <p:nvPr/>
            </p:nvSpPr>
            <p:spPr>
              <a:xfrm>
                <a:off x="5448704" y="1148863"/>
                <a:ext cx="6834650" cy="531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Q4 : Zone AB</a:t>
                </a:r>
              </a:p>
              <a:p>
                <a:endParaRPr lang="fr-FR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𝐺𝐸</m:t>
                        </m:r>
                      </m:e>
                    </m:acc>
                  </m:oMath>
                </a14:m>
                <a:r>
                  <a:rPr lang="fr-FR" dirty="0"/>
                  <a:t>=(0.4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- x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/>
                  <a:t>)</a:t>
                </a:r>
              </a:p>
              <a:p>
                <a:pPr algn="ctr"/>
                <a:endParaRPr lang="fr-FR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=−2025 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=810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2025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eqArr>
                            </m:e>
                          </m:d>
                        </m:e>
                      </m:sPre>
                    </m:oMath>
                  </m:oMathPara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En rapportant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fr-FR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dirty="0"/>
                  <a:t> dans le repère R </a:t>
                </a:r>
              </a:p>
              <a:p>
                <a:endParaRPr lang="fr-FR" dirty="0"/>
              </a:p>
              <a:p>
                <a:r>
                  <a:rPr lang="fr-FR" dirty="0"/>
                  <a:t>	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fr-FR" sz="18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  <m:sup/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sz="1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=−2025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𝑀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=810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+2025</m:t>
                                </m:r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acc>
                              </m:e>
                            </m:eqArr>
                          </m:e>
                        </m:d>
                      </m:e>
                    </m:sPre>
                  </m:oMath>
                </a14:m>
                <a:r>
                  <a:rPr lang="fr-FR" dirty="0"/>
                  <a:t> </a:t>
                </a:r>
              </a:p>
              <a:p>
                <a:pPr algn="ctr"/>
                <a:endParaRPr lang="fr-FR" dirty="0"/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−2025 </m:t>
                        </m:r>
                      </m:e>
                    </m:d>
                  </m:oMath>
                </a14:m>
                <a:r>
                  <a:rPr lang="fr-FR" dirty="0"/>
                  <a:t>;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=810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=2025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eqArr>
                      </m:e>
                    </m:d>
                  </m:oMath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04" y="1148863"/>
                <a:ext cx="6834650" cy="5313827"/>
              </a:xfrm>
              <a:prstGeom prst="rect">
                <a:avLst/>
              </a:prstGeom>
              <a:blipFill>
                <a:blip r:embed="rId3"/>
                <a:stretch>
                  <a:fillRect l="-803" t="-5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 descr="Une image contenant texte, carte, Parallèle, capture d’écran&#10;&#10;Description générée automatiquement">
            <a:extLst>
              <a:ext uri="{FF2B5EF4-FFF2-40B4-BE49-F238E27FC236}">
                <a16:creationId xmlns:a16="http://schemas.microsoft.com/office/drawing/2014/main" id="{F7185183-552D-9015-6930-92EA4D57A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0" t="24851" r="3836" b="33993"/>
          <a:stretch/>
        </p:blipFill>
        <p:spPr>
          <a:xfrm rot="5400000">
            <a:off x="538188" y="1614300"/>
            <a:ext cx="4834461" cy="48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/>
              <p:nvPr/>
            </p:nvSpPr>
            <p:spPr>
              <a:xfrm>
                <a:off x="6282892" y="1148863"/>
                <a:ext cx="6000462" cy="5266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Q4 : Zone BC</a:t>
                </a:r>
              </a:p>
              <a:p>
                <a:endParaRPr lang="fr-FR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𝐺𝐵</m:t>
                        </m:r>
                      </m:e>
                    </m:acc>
                  </m:oMath>
                </a14:m>
                <a:r>
                  <a:rPr lang="fr-FR" dirty="0"/>
                  <a:t>=(0.35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dirty="0"/>
              </a:p>
              <a:p>
                <a:endParaRPr lang="fr-FR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5400 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=810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5400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−2430)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eqArr>
                            </m:e>
                          </m:d>
                        </m:e>
                      </m:sPre>
                    </m:oMath>
                  </m:oMathPara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En rapportant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fr-FR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dirty="0"/>
                  <a:t> dans le repère R </a:t>
                </a:r>
              </a:p>
              <a:p>
                <a:endParaRPr lang="fr-FR" dirty="0"/>
              </a:p>
              <a:p>
                <a:r>
                  <a:rPr lang="fr-FR" dirty="0"/>
                  <a:t>	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fr-FR" sz="18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  <m:sup/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sz="1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=5400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acc>
                              </m:e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𝑀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=810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+(5400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−2430)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eqArr>
                          </m:e>
                        </m:d>
                      </m:e>
                    </m:sPre>
                  </m:oMath>
                </a14:m>
                <a:r>
                  <a:rPr lang="fr-FR" dirty="0"/>
                  <a:t> </a:t>
                </a:r>
              </a:p>
              <a:p>
                <a:pPr algn="ctr"/>
                <a:endParaRPr lang="fr-FR" dirty="0"/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=5400</m:t>
                            </m:r>
                          </m:e>
                        </m:eqAr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fr-FR" dirty="0"/>
                  <a:t>;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=810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=5400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−2430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892" y="1148863"/>
                <a:ext cx="6000462" cy="5266313"/>
              </a:xfrm>
              <a:prstGeom prst="rect">
                <a:avLst/>
              </a:prstGeom>
              <a:blipFill>
                <a:blip r:embed="rId3"/>
                <a:stretch>
                  <a:fillRect l="-915" t="-5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48583859-B6F6-DB4D-415D-C155B824C30D}"/>
              </a:ext>
            </a:extLst>
          </p:cNvPr>
          <p:cNvSpPr/>
          <p:nvPr/>
        </p:nvSpPr>
        <p:spPr>
          <a:xfrm rot="20940000">
            <a:off x="4093751" y="5014245"/>
            <a:ext cx="997498" cy="1046441"/>
          </a:xfrm>
          <a:prstGeom prst="ellipse">
            <a:avLst/>
          </a:prstGeom>
          <a:solidFill>
            <a:srgbClr val="A7FFCF"/>
          </a:solidFill>
          <a:ln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5080000" contourW="12700">
            <a:extrusionClr>
              <a:srgbClr val="A7FFCF"/>
            </a:extrusionClr>
            <a:contourClr>
              <a:srgbClr val="A7FFC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1C64ED2-0C6E-AEBA-C05C-A30736F156B4}"/>
              </a:ext>
            </a:extLst>
          </p:cNvPr>
          <p:cNvCxnSpPr/>
          <p:nvPr/>
        </p:nvCxnSpPr>
        <p:spPr>
          <a:xfrm>
            <a:off x="262859" y="4059227"/>
            <a:ext cx="5101390" cy="1813721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7759EF27-F5D5-0B39-C8FB-0A60F6805828}"/>
              </a:ext>
            </a:extLst>
          </p:cNvPr>
          <p:cNvSpPr/>
          <p:nvPr/>
        </p:nvSpPr>
        <p:spPr>
          <a:xfrm rot="14460000">
            <a:off x="678626" y="1480956"/>
            <a:ext cx="589520" cy="618445"/>
          </a:xfrm>
          <a:prstGeom prst="ellipse">
            <a:avLst/>
          </a:prstGeom>
          <a:solidFill>
            <a:srgbClr val="A7FFCF"/>
          </a:solidFill>
          <a:ln>
            <a:solidFill>
              <a:schemeClr val="tx1"/>
            </a:solidFill>
          </a:ln>
          <a:scene3d>
            <a:camera prst="isometricRightUp"/>
            <a:lightRig rig="threePt" dir="t"/>
          </a:scene3d>
          <a:sp3d extrusionH="2540000" contourW="12700">
            <a:extrusionClr>
              <a:srgbClr val="A7FFCF"/>
            </a:extrusionClr>
            <a:contourClr>
              <a:srgbClr val="A7FFC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DFA2A1A-E0AA-E9DB-2F24-5BA8C51A30CB}"/>
              </a:ext>
            </a:extLst>
          </p:cNvPr>
          <p:cNvSpPr/>
          <p:nvPr/>
        </p:nvSpPr>
        <p:spPr>
          <a:xfrm>
            <a:off x="913229" y="4244002"/>
            <a:ext cx="96253" cy="962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486A853-BFD7-CCB1-38FA-9C469FB2D2EA}"/>
              </a:ext>
            </a:extLst>
          </p:cNvPr>
          <p:cNvSpPr/>
          <p:nvPr/>
        </p:nvSpPr>
        <p:spPr>
          <a:xfrm>
            <a:off x="914850" y="1748957"/>
            <a:ext cx="96253" cy="962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66EDD8F-DE0D-2E7B-4B85-629345FE8A72}"/>
              </a:ext>
            </a:extLst>
          </p:cNvPr>
          <p:cNvSpPr/>
          <p:nvPr/>
        </p:nvSpPr>
        <p:spPr>
          <a:xfrm>
            <a:off x="1988590" y="4639209"/>
            <a:ext cx="96253" cy="962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D226543-7848-5CE8-CBB3-C331E761726F}"/>
              </a:ext>
            </a:extLst>
          </p:cNvPr>
          <p:cNvSpPr/>
          <p:nvPr/>
        </p:nvSpPr>
        <p:spPr>
          <a:xfrm>
            <a:off x="3793997" y="5283242"/>
            <a:ext cx="96253" cy="962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3CC2AF8-4AE1-A1CE-18E5-DCC5C983AC87}"/>
              </a:ext>
            </a:extLst>
          </p:cNvPr>
          <p:cNvSpPr/>
          <p:nvPr/>
        </p:nvSpPr>
        <p:spPr>
          <a:xfrm>
            <a:off x="4556404" y="5542000"/>
            <a:ext cx="96253" cy="962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7702E95-513D-EDF4-1394-C4218C077FCB}"/>
              </a:ext>
            </a:extLst>
          </p:cNvPr>
          <p:cNvCxnSpPr>
            <a:cxnSpLocks/>
          </p:cNvCxnSpPr>
          <p:nvPr/>
        </p:nvCxnSpPr>
        <p:spPr>
          <a:xfrm flipV="1">
            <a:off x="944993" y="3386746"/>
            <a:ext cx="1569556" cy="905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E52C43C-AFC7-4B37-03F0-F13B38B99E10}"/>
              </a:ext>
            </a:extLst>
          </p:cNvPr>
          <p:cNvCxnSpPr>
            <a:cxnSpLocks/>
          </p:cNvCxnSpPr>
          <p:nvPr/>
        </p:nvCxnSpPr>
        <p:spPr>
          <a:xfrm flipV="1">
            <a:off x="4635886" y="4680922"/>
            <a:ext cx="1569556" cy="905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23EC7F1-72B3-139C-9C12-F6D9CCDB0027}"/>
              </a:ext>
            </a:extLst>
          </p:cNvPr>
          <p:cNvCxnSpPr>
            <a:cxnSpLocks/>
          </p:cNvCxnSpPr>
          <p:nvPr/>
        </p:nvCxnSpPr>
        <p:spPr>
          <a:xfrm flipV="1">
            <a:off x="962138" y="1389700"/>
            <a:ext cx="0" cy="2910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4CDA7A2-5868-A9A5-FEA9-EA8F35C9D021}"/>
              </a:ext>
            </a:extLst>
          </p:cNvPr>
          <p:cNvCxnSpPr>
            <a:cxnSpLocks/>
          </p:cNvCxnSpPr>
          <p:nvPr/>
        </p:nvCxnSpPr>
        <p:spPr>
          <a:xfrm flipH="1" flipV="1">
            <a:off x="1327748" y="3291302"/>
            <a:ext cx="711592" cy="1397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52A073D-EF99-AEA5-7B53-7241A544479B}"/>
              </a:ext>
            </a:extLst>
          </p:cNvPr>
          <p:cNvCxnSpPr>
            <a:cxnSpLocks/>
          </p:cNvCxnSpPr>
          <p:nvPr/>
        </p:nvCxnSpPr>
        <p:spPr>
          <a:xfrm>
            <a:off x="3836257" y="5328884"/>
            <a:ext cx="418185" cy="14135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50A27BA-7F33-8D50-0C81-23A98B044D7C}"/>
              </a:ext>
            </a:extLst>
          </p:cNvPr>
          <p:cNvCxnSpPr>
            <a:cxnSpLocks/>
          </p:cNvCxnSpPr>
          <p:nvPr/>
        </p:nvCxnSpPr>
        <p:spPr>
          <a:xfrm flipV="1">
            <a:off x="4592500" y="4059227"/>
            <a:ext cx="0" cy="1527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E3CC2F6-9573-7369-DACA-B9EDE1629F26}"/>
              </a:ext>
            </a:extLst>
          </p:cNvPr>
          <p:cNvCxnSpPr>
            <a:cxnSpLocks/>
          </p:cNvCxnSpPr>
          <p:nvPr/>
        </p:nvCxnSpPr>
        <p:spPr>
          <a:xfrm>
            <a:off x="4595160" y="5591215"/>
            <a:ext cx="1005997" cy="371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32697F7-85F0-4F59-689E-70DAA6B86F9E}"/>
              </a:ext>
            </a:extLst>
          </p:cNvPr>
          <p:cNvCxnSpPr>
            <a:cxnSpLocks/>
          </p:cNvCxnSpPr>
          <p:nvPr/>
        </p:nvCxnSpPr>
        <p:spPr>
          <a:xfrm>
            <a:off x="4829099" y="5673960"/>
            <a:ext cx="1005997" cy="371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3D89E091-E8EA-9B49-3AE3-E6F3B248D4A2}"/>
                  </a:ext>
                </a:extLst>
              </p:cNvPr>
              <p:cNvSpPr txBox="1"/>
              <p:nvPr/>
            </p:nvSpPr>
            <p:spPr>
              <a:xfrm>
                <a:off x="709861" y="1187458"/>
                <a:ext cx="7897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3D89E091-E8EA-9B49-3AE3-E6F3B248D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61" y="1187458"/>
                <a:ext cx="789709" cy="369332"/>
              </a:xfrm>
              <a:prstGeom prst="rect">
                <a:avLst/>
              </a:prstGeom>
              <a:blipFill>
                <a:blip r:embed="rId4"/>
                <a:stretch>
                  <a:fillRect t="-21667" b="-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D75F647-C3B5-8D4E-0A53-7CAFF9202B9F}"/>
                  </a:ext>
                </a:extLst>
              </p:cNvPr>
              <p:cNvSpPr txBox="1"/>
              <p:nvPr/>
            </p:nvSpPr>
            <p:spPr>
              <a:xfrm>
                <a:off x="2206162" y="3048347"/>
                <a:ext cx="7897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D75F647-C3B5-8D4E-0A53-7CAFF9202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162" y="3048347"/>
                <a:ext cx="789709" cy="369332"/>
              </a:xfrm>
              <a:prstGeom prst="rect">
                <a:avLst/>
              </a:prstGeom>
              <a:blipFill>
                <a:blip r:embed="rId5"/>
                <a:stretch>
                  <a:fillRect t="-21311" b="-81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D873F841-A733-D8A4-C0B4-444CD32CB30D}"/>
                  </a:ext>
                </a:extLst>
              </p:cNvPr>
              <p:cNvSpPr txBox="1"/>
              <p:nvPr/>
            </p:nvSpPr>
            <p:spPr>
              <a:xfrm>
                <a:off x="5522562" y="5710425"/>
                <a:ext cx="7897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D873F841-A733-D8A4-C0B4-444CD32CB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562" y="5710425"/>
                <a:ext cx="789709" cy="369332"/>
              </a:xfrm>
              <a:prstGeom prst="rect">
                <a:avLst/>
              </a:prstGeom>
              <a:blipFill>
                <a:blip r:embed="rId6"/>
                <a:stretch>
                  <a:fillRect t="-21667" b="-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ZoneTexte 38">
            <a:extLst>
              <a:ext uri="{FF2B5EF4-FFF2-40B4-BE49-F238E27FC236}">
                <a16:creationId xmlns:a16="http://schemas.microsoft.com/office/drawing/2014/main" id="{9624EEC8-C3F2-3F72-DC17-45FA3708707D}"/>
              </a:ext>
            </a:extLst>
          </p:cNvPr>
          <p:cNvSpPr txBox="1"/>
          <p:nvPr/>
        </p:nvSpPr>
        <p:spPr>
          <a:xfrm>
            <a:off x="642493" y="1566303"/>
            <a:ext cx="73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9ADF151-7908-6BAA-ACEA-399BAE2FF0D5}"/>
              </a:ext>
            </a:extLst>
          </p:cNvPr>
          <p:cNvSpPr txBox="1"/>
          <p:nvPr/>
        </p:nvSpPr>
        <p:spPr>
          <a:xfrm>
            <a:off x="594366" y="4200601"/>
            <a:ext cx="73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7EC4501-1276-6C53-0507-D7470D6D9852}"/>
              </a:ext>
            </a:extLst>
          </p:cNvPr>
          <p:cNvSpPr txBox="1"/>
          <p:nvPr/>
        </p:nvSpPr>
        <p:spPr>
          <a:xfrm>
            <a:off x="2005086" y="4366130"/>
            <a:ext cx="73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EF28A70-944F-47AD-AC26-24ED34004CC4}"/>
              </a:ext>
            </a:extLst>
          </p:cNvPr>
          <p:cNvSpPr txBox="1"/>
          <p:nvPr/>
        </p:nvSpPr>
        <p:spPr>
          <a:xfrm>
            <a:off x="3775111" y="4998176"/>
            <a:ext cx="73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6FB4FDE-14B8-0D46-6A22-F3914D1CA626}"/>
              </a:ext>
            </a:extLst>
          </p:cNvPr>
          <p:cNvSpPr txBox="1"/>
          <p:nvPr/>
        </p:nvSpPr>
        <p:spPr>
          <a:xfrm>
            <a:off x="4382116" y="5581192"/>
            <a:ext cx="73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6A1A2A0-3249-FB76-DB3F-4D26CEC5158F}"/>
              </a:ext>
            </a:extLst>
          </p:cNvPr>
          <p:cNvSpPr txBox="1"/>
          <p:nvPr/>
        </p:nvSpPr>
        <p:spPr>
          <a:xfrm>
            <a:off x="4268897" y="3905220"/>
            <a:ext cx="73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z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D2C8EA4-B3E4-2D9F-E648-9573CC32572D}"/>
              </a:ext>
            </a:extLst>
          </p:cNvPr>
          <p:cNvSpPr txBox="1"/>
          <p:nvPr/>
        </p:nvSpPr>
        <p:spPr>
          <a:xfrm>
            <a:off x="5653792" y="4504920"/>
            <a:ext cx="73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y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EBBF538-9E5C-0954-B2D2-217F5C305FBE}"/>
              </a:ext>
            </a:extLst>
          </p:cNvPr>
          <p:cNvSpPr txBox="1"/>
          <p:nvPr/>
        </p:nvSpPr>
        <p:spPr>
          <a:xfrm>
            <a:off x="5356209" y="5568216"/>
            <a:ext cx="73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x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CE05AEC4-23A0-496D-F04F-0015EEC9501D}"/>
              </a:ext>
            </a:extLst>
          </p:cNvPr>
          <p:cNvCxnSpPr>
            <a:cxnSpLocks/>
          </p:cNvCxnSpPr>
          <p:nvPr/>
        </p:nvCxnSpPr>
        <p:spPr>
          <a:xfrm flipV="1">
            <a:off x="958471" y="1006415"/>
            <a:ext cx="1379251" cy="7899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880BE8D2-71EF-BF65-36B5-4639C45452FD}"/>
                  </a:ext>
                </a:extLst>
              </p:cNvPr>
              <p:cNvSpPr txBox="1"/>
              <p:nvPr/>
            </p:nvSpPr>
            <p:spPr>
              <a:xfrm>
                <a:off x="1458933" y="1268028"/>
                <a:ext cx="1224838" cy="42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d>
                            <m:d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3→2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880BE8D2-71EF-BF65-36B5-4639C4545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933" y="1268028"/>
                <a:ext cx="1224838" cy="4288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1C71F763-414B-3010-AB92-A96E391C62FF}"/>
                  </a:ext>
                </a:extLst>
              </p:cNvPr>
              <p:cNvSpPr txBox="1"/>
              <p:nvPr/>
            </p:nvSpPr>
            <p:spPr>
              <a:xfrm>
                <a:off x="1570651" y="3725857"/>
                <a:ext cx="1224838" cy="42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d>
                            <m:d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4→2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1C71F763-414B-3010-AB92-A96E391C6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651" y="3725857"/>
                <a:ext cx="1224838" cy="428835"/>
              </a:xfrm>
              <a:prstGeom prst="rect">
                <a:avLst/>
              </a:prstGeom>
              <a:blipFill>
                <a:blip r:embed="rId8"/>
                <a:stretch>
                  <a:fillRect t="-197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992B0976-8169-D6B0-ED24-219139522809}"/>
                  </a:ext>
                </a:extLst>
              </p:cNvPr>
              <p:cNvSpPr txBox="1"/>
              <p:nvPr/>
            </p:nvSpPr>
            <p:spPr>
              <a:xfrm>
                <a:off x="3111771" y="6066814"/>
                <a:ext cx="1224838" cy="42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d>
                            <m:d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4→2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992B0976-8169-D6B0-ED24-219139522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771" y="6066814"/>
                <a:ext cx="1224838" cy="42883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ZoneTexte 52">
            <a:extLst>
              <a:ext uri="{FF2B5EF4-FFF2-40B4-BE49-F238E27FC236}">
                <a16:creationId xmlns:a16="http://schemas.microsoft.com/office/drawing/2014/main" id="{4B2377E2-2801-4C1F-27A4-6E9036428870}"/>
              </a:ext>
            </a:extLst>
          </p:cNvPr>
          <p:cNvSpPr txBox="1"/>
          <p:nvPr/>
        </p:nvSpPr>
        <p:spPr>
          <a:xfrm>
            <a:off x="2905886" y="4630489"/>
            <a:ext cx="73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(E1)</a:t>
            </a:r>
          </a:p>
        </p:txBody>
      </p:sp>
    </p:spTree>
    <p:extLst>
      <p:ext uri="{BB962C8B-B14F-4D97-AF65-F5344CB8AC3E}">
        <p14:creationId xmlns:p14="http://schemas.microsoft.com/office/powerpoint/2010/main" val="3174777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966190" y="5515490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B2CE2F-BC49-BA86-EA47-D2FBCE23BC78}"/>
              </a:ext>
            </a:extLst>
          </p:cNvPr>
          <p:cNvSpPr txBox="1"/>
          <p:nvPr/>
        </p:nvSpPr>
        <p:spPr>
          <a:xfrm>
            <a:off x="6282892" y="1148863"/>
            <a:ext cx="60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Q5 : Construire les diagrammes représentant la variation des fonctions N(x), Ty(x), </a:t>
            </a:r>
            <a:r>
              <a:rPr lang="fr-FR" dirty="0" err="1"/>
              <a:t>Tz</a:t>
            </a:r>
            <a:r>
              <a:rPr lang="fr-FR" dirty="0"/>
              <a:t>(x), Mt(x), </a:t>
            </a:r>
            <a:r>
              <a:rPr lang="fr-FR" dirty="0" err="1"/>
              <a:t>Mfy</a:t>
            </a:r>
            <a:r>
              <a:rPr lang="fr-FR" dirty="0"/>
              <a:t>(x) et </a:t>
            </a:r>
            <a:r>
              <a:rPr lang="fr-FR" dirty="0" err="1"/>
              <a:t>Mfz</a:t>
            </a:r>
            <a:r>
              <a:rPr lang="fr-FR" dirty="0"/>
              <a:t>(x) le long de l’arbre OC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25" name="Image 24" descr="Une image contenant texte, papier, livre, Rectangle&#10;&#10;Description générée automatiquement">
            <a:extLst>
              <a:ext uri="{FF2B5EF4-FFF2-40B4-BE49-F238E27FC236}">
                <a16:creationId xmlns:a16="http://schemas.microsoft.com/office/drawing/2014/main" id="{CF8C1CA6-6DE5-5D6A-3F75-63F35FB574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49" t="21232" r="14368" b="53040"/>
          <a:stretch/>
        </p:blipFill>
        <p:spPr>
          <a:xfrm rot="16200000">
            <a:off x="6947822" y="1517221"/>
            <a:ext cx="3750112" cy="5748798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BBB2D98-873D-417A-ED8A-D510403D65F2}"/>
              </a:ext>
            </a:extLst>
          </p:cNvPr>
          <p:cNvCxnSpPr>
            <a:cxnSpLocks/>
          </p:cNvCxnSpPr>
          <p:nvPr/>
        </p:nvCxnSpPr>
        <p:spPr>
          <a:xfrm>
            <a:off x="7082443" y="5766073"/>
            <a:ext cx="803662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2330A95-A772-8CB5-D01C-30721EF1A8CE}"/>
              </a:ext>
            </a:extLst>
          </p:cNvPr>
          <p:cNvCxnSpPr/>
          <p:nvPr/>
        </p:nvCxnSpPr>
        <p:spPr>
          <a:xfrm>
            <a:off x="9883338" y="4181113"/>
            <a:ext cx="881743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4626B3A8-FC35-4821-6462-3EFF37C98E99}"/>
              </a:ext>
            </a:extLst>
          </p:cNvPr>
          <p:cNvCxnSpPr>
            <a:cxnSpLocks/>
          </p:cNvCxnSpPr>
          <p:nvPr/>
        </p:nvCxnSpPr>
        <p:spPr>
          <a:xfrm>
            <a:off x="7927670" y="3590910"/>
            <a:ext cx="195566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347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966190" y="5515490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B2CE2F-BC49-BA86-EA47-D2FBCE23BC78}"/>
              </a:ext>
            </a:extLst>
          </p:cNvPr>
          <p:cNvSpPr txBox="1"/>
          <p:nvPr/>
        </p:nvSpPr>
        <p:spPr>
          <a:xfrm>
            <a:off x="6282892" y="1148863"/>
            <a:ext cx="60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Q5 : Construire les diagrammes représentant la variation des fonctions N(x), Ty(x), </a:t>
            </a:r>
            <a:r>
              <a:rPr lang="fr-FR" dirty="0" err="1"/>
              <a:t>Tz</a:t>
            </a:r>
            <a:r>
              <a:rPr lang="fr-FR" dirty="0"/>
              <a:t>(x), Mt(x), </a:t>
            </a:r>
            <a:r>
              <a:rPr lang="fr-FR" dirty="0" err="1"/>
              <a:t>Mfy</a:t>
            </a:r>
            <a:r>
              <a:rPr lang="fr-FR" dirty="0"/>
              <a:t>(x) et </a:t>
            </a:r>
            <a:r>
              <a:rPr lang="fr-FR" dirty="0" err="1"/>
              <a:t>Mfz</a:t>
            </a:r>
            <a:r>
              <a:rPr lang="fr-FR" dirty="0"/>
              <a:t>(x) le long de l’arbre OC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1" name="Image 10" descr="Une image contenant texte, papier, livre, Rectangle&#10;&#10;Description générée automatiquement">
            <a:extLst>
              <a:ext uri="{FF2B5EF4-FFF2-40B4-BE49-F238E27FC236}">
                <a16:creationId xmlns:a16="http://schemas.microsoft.com/office/drawing/2014/main" id="{2E22AE0D-A0CB-1DDB-CF35-610FEEC1DD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68" t="55100" r="12427" b="20831"/>
          <a:stretch/>
        </p:blipFill>
        <p:spPr>
          <a:xfrm rot="16200000">
            <a:off x="6187469" y="1986940"/>
            <a:ext cx="3627064" cy="468630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39D89EE-8D21-5933-6D69-0C262CB1C4CB}"/>
              </a:ext>
            </a:extLst>
          </p:cNvPr>
          <p:cNvCxnSpPr>
            <a:cxnSpLocks/>
          </p:cNvCxnSpPr>
          <p:nvPr/>
        </p:nvCxnSpPr>
        <p:spPr>
          <a:xfrm>
            <a:off x="6273367" y="5076810"/>
            <a:ext cx="72750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4079E74-3C3A-8AE4-C2FC-2AC6C16DC357}"/>
              </a:ext>
            </a:extLst>
          </p:cNvPr>
          <p:cNvCxnSpPr>
            <a:cxnSpLocks/>
          </p:cNvCxnSpPr>
          <p:nvPr/>
        </p:nvCxnSpPr>
        <p:spPr>
          <a:xfrm>
            <a:off x="8848725" y="3124185"/>
            <a:ext cx="8001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9E3099C-3D3F-514E-06EB-1627862DB8A7}"/>
              </a:ext>
            </a:extLst>
          </p:cNvPr>
          <p:cNvCxnSpPr>
            <a:cxnSpLocks/>
          </p:cNvCxnSpPr>
          <p:nvPr/>
        </p:nvCxnSpPr>
        <p:spPr>
          <a:xfrm>
            <a:off x="7010400" y="5981685"/>
            <a:ext cx="183832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4E91DC6-5309-D34F-28EA-063704A4CE25}"/>
              </a:ext>
            </a:extLst>
          </p:cNvPr>
          <p:cNvSpPr/>
          <p:nvPr/>
        </p:nvSpPr>
        <p:spPr>
          <a:xfrm>
            <a:off x="6300908" y="2895600"/>
            <a:ext cx="2532449" cy="438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BD449F6-0395-BED5-8EA1-7741BF634C84}"/>
              </a:ext>
            </a:extLst>
          </p:cNvPr>
          <p:cNvCxnSpPr>
            <a:stCxn id="18" idx="3"/>
            <a:endCxn id="18" idx="1"/>
          </p:cNvCxnSpPr>
          <p:nvPr/>
        </p:nvCxnSpPr>
        <p:spPr>
          <a:xfrm flipH="1">
            <a:off x="6300908" y="3114674"/>
            <a:ext cx="253244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2500688-8D9F-856E-1A5E-78BC0C7407F1}"/>
              </a:ext>
            </a:extLst>
          </p:cNvPr>
          <p:cNvSpPr/>
          <p:nvPr/>
        </p:nvSpPr>
        <p:spPr>
          <a:xfrm>
            <a:off x="10166466" y="3064871"/>
            <a:ext cx="565265" cy="1908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6BD0C1-9A73-6144-68A9-3C197077C783}"/>
              </a:ext>
            </a:extLst>
          </p:cNvPr>
          <p:cNvSpPr/>
          <p:nvPr/>
        </p:nvSpPr>
        <p:spPr>
          <a:xfrm>
            <a:off x="10123976" y="5303520"/>
            <a:ext cx="565265" cy="127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367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966190" y="5515490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B2CE2F-BC49-BA86-EA47-D2FBCE23BC78}"/>
              </a:ext>
            </a:extLst>
          </p:cNvPr>
          <p:cNvSpPr txBox="1"/>
          <p:nvPr/>
        </p:nvSpPr>
        <p:spPr>
          <a:xfrm>
            <a:off x="6282892" y="1148863"/>
            <a:ext cx="60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Q5 : Construire les diagrammes représentant la variation des fonctions N(x), Ty(x), </a:t>
            </a:r>
            <a:r>
              <a:rPr lang="fr-FR" dirty="0" err="1"/>
              <a:t>Tz</a:t>
            </a:r>
            <a:r>
              <a:rPr lang="fr-FR" dirty="0"/>
              <a:t>(x), Mt(x), </a:t>
            </a:r>
            <a:r>
              <a:rPr lang="fr-FR" dirty="0" err="1"/>
              <a:t>Mfy</a:t>
            </a:r>
            <a:r>
              <a:rPr lang="fr-FR" dirty="0"/>
              <a:t>(x) et </a:t>
            </a:r>
            <a:r>
              <a:rPr lang="fr-FR" dirty="0" err="1"/>
              <a:t>Mfz</a:t>
            </a:r>
            <a:r>
              <a:rPr lang="fr-FR" dirty="0"/>
              <a:t>(x) le long de l’arbre OC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 descr="Une image contenant texte, papier, livre, Rectangle&#10;&#10;Description générée automatiquement">
            <a:extLst>
              <a:ext uri="{FF2B5EF4-FFF2-40B4-BE49-F238E27FC236}">
                <a16:creationId xmlns:a16="http://schemas.microsoft.com/office/drawing/2014/main" id="{B1B60A17-52D3-3A9A-EE7D-C7090CA953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26" t="21416" r="64935" b="53735"/>
          <a:stretch/>
        </p:blipFill>
        <p:spPr>
          <a:xfrm rot="16200000">
            <a:off x="7833217" y="1285421"/>
            <a:ext cx="2643447" cy="5744097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39D89EE-8D21-5933-6D69-0C262CB1C4CB}"/>
              </a:ext>
            </a:extLst>
          </p:cNvPr>
          <p:cNvCxnSpPr>
            <a:cxnSpLocks/>
          </p:cNvCxnSpPr>
          <p:nvPr/>
        </p:nvCxnSpPr>
        <p:spPr>
          <a:xfrm>
            <a:off x="7375220" y="3990960"/>
            <a:ext cx="377855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11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Contraintes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3028335" y="5515897"/>
            <a:ext cx="6834650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-11574" y="1174461"/>
            <a:ext cx="1220357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BA7B03-5F43-CE45-66A3-9B381A00C502}"/>
              </a:ext>
            </a:extLst>
          </p:cNvPr>
          <p:cNvSpPr txBox="1"/>
          <p:nvPr/>
        </p:nvSpPr>
        <p:spPr>
          <a:xfrm>
            <a:off x="977873" y="1660846"/>
            <a:ext cx="334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dirty="0"/>
              <a:t>Vecteur contrainte en un point</a:t>
            </a:r>
          </a:p>
        </p:txBody>
      </p:sp>
      <p:pic>
        <p:nvPicPr>
          <p:cNvPr id="7" name="Image 6" descr="Une image contenant texte, lettre, capture d’écran, papier&#10;&#10;Description générée automatiquement">
            <a:extLst>
              <a:ext uri="{FF2B5EF4-FFF2-40B4-BE49-F238E27FC236}">
                <a16:creationId xmlns:a16="http://schemas.microsoft.com/office/drawing/2014/main" id="{5B668689-0CED-B507-AE36-8B76E0A29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7" t="17862" r="8406" b="58723"/>
          <a:stretch/>
        </p:blipFill>
        <p:spPr>
          <a:xfrm>
            <a:off x="1066800" y="2665482"/>
            <a:ext cx="4147202" cy="28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9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966190" y="5515490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B2CE2F-BC49-BA86-EA47-D2FBCE23BC78}"/>
              </a:ext>
            </a:extLst>
          </p:cNvPr>
          <p:cNvSpPr txBox="1"/>
          <p:nvPr/>
        </p:nvSpPr>
        <p:spPr>
          <a:xfrm>
            <a:off x="6282892" y="1148863"/>
            <a:ext cx="60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Q5 : Construire les diagrammes représentant la variation des fonctions N(x), Ty(x), </a:t>
            </a:r>
            <a:r>
              <a:rPr lang="fr-FR" dirty="0" err="1"/>
              <a:t>Tz</a:t>
            </a:r>
            <a:r>
              <a:rPr lang="fr-FR" dirty="0"/>
              <a:t>(x), Mt(x), </a:t>
            </a:r>
            <a:r>
              <a:rPr lang="fr-FR" dirty="0" err="1"/>
              <a:t>Mfy</a:t>
            </a:r>
            <a:r>
              <a:rPr lang="fr-FR" dirty="0"/>
              <a:t>(x) et </a:t>
            </a:r>
            <a:r>
              <a:rPr lang="fr-FR" dirty="0" err="1"/>
              <a:t>Mfz</a:t>
            </a:r>
            <a:r>
              <a:rPr lang="fr-FR" dirty="0"/>
              <a:t>(x) le long de l’arbre OC.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9" name="Image 8" descr="Une image contenant texte, papier, livre, Rectangle&#10;&#10;Description générée automatiquement">
            <a:extLst>
              <a:ext uri="{FF2B5EF4-FFF2-40B4-BE49-F238E27FC236}">
                <a16:creationId xmlns:a16="http://schemas.microsoft.com/office/drawing/2014/main" id="{3D0B124D-4CA8-98C7-10E5-D63D3476D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0" t="54081" r="64928" b="20949"/>
          <a:stretch/>
        </p:blipFill>
        <p:spPr>
          <a:xfrm rot="16140000">
            <a:off x="7612702" y="1641523"/>
            <a:ext cx="2735960" cy="5580278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39D89EE-8D21-5933-6D69-0C262CB1C4CB}"/>
              </a:ext>
            </a:extLst>
          </p:cNvPr>
          <p:cNvCxnSpPr>
            <a:cxnSpLocks/>
          </p:cNvCxnSpPr>
          <p:nvPr/>
        </p:nvCxnSpPr>
        <p:spPr>
          <a:xfrm>
            <a:off x="7062557" y="4121381"/>
            <a:ext cx="842847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3A2A42A-92D6-4C7A-AB22-59D0663601CB}"/>
              </a:ext>
            </a:extLst>
          </p:cNvPr>
          <p:cNvSpPr/>
          <p:nvPr/>
        </p:nvSpPr>
        <p:spPr>
          <a:xfrm>
            <a:off x="11481135" y="2905568"/>
            <a:ext cx="431004" cy="1142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A5867D-000C-7A05-3F27-8934CD0D09C5}"/>
              </a:ext>
            </a:extLst>
          </p:cNvPr>
          <p:cNvSpPr/>
          <p:nvPr/>
        </p:nvSpPr>
        <p:spPr>
          <a:xfrm>
            <a:off x="11422201" y="4239623"/>
            <a:ext cx="431004" cy="16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17AE5A3-BD72-DD29-8193-AE2388A82319}"/>
              </a:ext>
            </a:extLst>
          </p:cNvPr>
          <p:cNvCxnSpPr>
            <a:cxnSpLocks/>
          </p:cNvCxnSpPr>
          <p:nvPr/>
        </p:nvCxnSpPr>
        <p:spPr>
          <a:xfrm>
            <a:off x="7905404" y="4121381"/>
            <a:ext cx="2144683" cy="163102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047944F-C092-9C07-AEB0-138322EA799C}"/>
              </a:ext>
            </a:extLst>
          </p:cNvPr>
          <p:cNvCxnSpPr>
            <a:cxnSpLocks/>
          </p:cNvCxnSpPr>
          <p:nvPr/>
        </p:nvCxnSpPr>
        <p:spPr>
          <a:xfrm flipH="1">
            <a:off x="10050087" y="4180026"/>
            <a:ext cx="864524" cy="152911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646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966190" y="5515490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B2CE2F-BC49-BA86-EA47-D2FBCE23BC78}"/>
              </a:ext>
            </a:extLst>
          </p:cNvPr>
          <p:cNvSpPr txBox="1"/>
          <p:nvPr/>
        </p:nvSpPr>
        <p:spPr>
          <a:xfrm>
            <a:off x="6282892" y="1148863"/>
            <a:ext cx="60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Q5 : Construire les diagrammes représentant la variation des fonctions N(x), Ty(x), </a:t>
            </a:r>
            <a:r>
              <a:rPr lang="fr-FR" dirty="0" err="1"/>
              <a:t>Tz</a:t>
            </a:r>
            <a:r>
              <a:rPr lang="fr-FR" dirty="0"/>
              <a:t>(x), Mt(x), </a:t>
            </a:r>
            <a:r>
              <a:rPr lang="fr-FR" dirty="0" err="1"/>
              <a:t>Mfy</a:t>
            </a:r>
            <a:r>
              <a:rPr lang="fr-FR" dirty="0"/>
              <a:t>(x) et </a:t>
            </a:r>
            <a:r>
              <a:rPr lang="fr-FR" dirty="0" err="1"/>
              <a:t>Mfz</a:t>
            </a:r>
            <a:r>
              <a:rPr lang="fr-FR" dirty="0"/>
              <a:t>(x) le long de l’arbre OC.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A2A42A-92D6-4C7A-AB22-59D0663601CB}"/>
              </a:ext>
            </a:extLst>
          </p:cNvPr>
          <p:cNvSpPr/>
          <p:nvPr/>
        </p:nvSpPr>
        <p:spPr>
          <a:xfrm>
            <a:off x="11481135" y="2905568"/>
            <a:ext cx="431004" cy="1142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A5867D-000C-7A05-3F27-8934CD0D09C5}"/>
              </a:ext>
            </a:extLst>
          </p:cNvPr>
          <p:cNvSpPr/>
          <p:nvPr/>
        </p:nvSpPr>
        <p:spPr>
          <a:xfrm>
            <a:off x="11422201" y="4239623"/>
            <a:ext cx="431004" cy="16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, ligne, Parallèle&#10;&#10;Description générée automatiquement">
            <a:extLst>
              <a:ext uri="{FF2B5EF4-FFF2-40B4-BE49-F238E27FC236}">
                <a16:creationId xmlns:a16="http://schemas.microsoft.com/office/drawing/2014/main" id="{2A12063A-C5FF-E09B-2995-45AD5C79C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26" t="18552" r="29286" b="31267"/>
          <a:stretch/>
        </p:blipFill>
        <p:spPr>
          <a:xfrm rot="5400000">
            <a:off x="7550528" y="912184"/>
            <a:ext cx="2397669" cy="620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97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/>
              <p:nvPr/>
            </p:nvSpPr>
            <p:spPr>
              <a:xfrm>
                <a:off x="5448704" y="1148863"/>
                <a:ext cx="6834650" cy="592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Q6 : Etudier les sollicitations dans le bras CD</a:t>
                </a:r>
              </a:p>
              <a:p>
                <a:endParaRPr lang="fr-FR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𝐺𝐷</m:t>
                        </m:r>
                      </m:e>
                    </m:acc>
                  </m:oMath>
                </a14:m>
                <a:r>
                  <a:rPr lang="fr-FR" dirty="0"/>
                  <a:t>=(0.15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dirty="0"/>
              </a:p>
              <a:p>
                <a:pPr algn="ctr"/>
                <a:endParaRPr lang="fr-FR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5400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(−5400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+810)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eqArr>
                            </m:e>
                          </m:d>
                        </m:e>
                      </m:sPre>
                    </m:oMath>
                  </m:oMathPara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En rapportant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fr-FR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dirty="0"/>
                  <a:t> dans le repère R </a:t>
                </a:r>
              </a:p>
              <a:p>
                <a:endParaRPr lang="fr-FR" dirty="0"/>
              </a:p>
              <a:p>
                <a:r>
                  <a:rPr lang="fr-FR" dirty="0"/>
                  <a:t>	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fr-FR" sz="18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  <m:sup/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sz="1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=5400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acc>
                              </m:e>
                              <m:e>
                                <m:sSub>
                                  <m:sSubPr>
                                    <m:ctrlPr>
                                      <a:rPr lang="fr-FR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𝑀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=(5400</m:t>
                                </m:r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FR" sz="1800" b="0" i="1" smtClean="0">
                                    <a:latin typeface="Cambria Math" panose="02040503050406030204" pitchFamily="18" charset="0"/>
                                  </a:rPr>
                                  <m:t>−810)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0" i="1" dirty="0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eqArr>
                          </m:e>
                        </m:d>
                      </m:e>
                    </m:sPre>
                  </m:oMath>
                </a14:m>
                <a:r>
                  <a:rPr lang="fr-FR" dirty="0"/>
                  <a:t> </a:t>
                </a:r>
              </a:p>
              <a:p>
                <a:pPr algn="ctr"/>
                <a:endParaRPr lang="fr-FR" dirty="0"/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=5400</m:t>
                            </m:r>
                          </m:e>
                        </m:eqAr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fr-FR" dirty="0"/>
                  <a:t>;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=5400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−810</m:t>
                            </m:r>
                          </m:e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>
                                    <a:latin typeface="Cambria Math" panose="02040503050406030204" pitchFamily="18" charset="0"/>
                                  </a:rPr>
                                  <m:t>𝑀𝑓</m:t>
                                </m:r>
                              </m:e>
                              <m:sub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B2CE2F-BC49-BA86-EA47-D2FBCE23B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04" y="1148863"/>
                <a:ext cx="6834650" cy="5927328"/>
              </a:xfrm>
              <a:prstGeom prst="rect">
                <a:avLst/>
              </a:prstGeom>
              <a:blipFill>
                <a:blip r:embed="rId3"/>
                <a:stretch>
                  <a:fillRect l="-803" t="-5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 descr="Une image contenant texte, carte, lettre, dessin&#10;&#10;Description générée automatiquement">
            <a:extLst>
              <a:ext uri="{FF2B5EF4-FFF2-40B4-BE49-F238E27FC236}">
                <a16:creationId xmlns:a16="http://schemas.microsoft.com/office/drawing/2014/main" id="{58771048-E473-F436-3BAF-5CE4FECE01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25214" r="6433" b="34616"/>
          <a:stretch/>
        </p:blipFill>
        <p:spPr>
          <a:xfrm rot="5400000">
            <a:off x="12180745" y="2050280"/>
            <a:ext cx="2507507" cy="2461848"/>
          </a:xfrm>
          <a:prstGeom prst="rect">
            <a:avLst/>
          </a:prstGeom>
        </p:spPr>
      </p:pic>
      <p:pic>
        <p:nvPicPr>
          <p:cNvPr id="8" name="Image 7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415DCB3B-0541-12D0-E374-C593B89563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7" t="26643" r="11066" b="37459"/>
          <a:stretch/>
        </p:blipFill>
        <p:spPr>
          <a:xfrm rot="5400000">
            <a:off x="411473" y="1555562"/>
            <a:ext cx="4625759" cy="49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07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966190" y="5515490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B2CE2F-BC49-BA86-EA47-D2FBCE23BC78}"/>
              </a:ext>
            </a:extLst>
          </p:cNvPr>
          <p:cNvSpPr txBox="1"/>
          <p:nvPr/>
        </p:nvSpPr>
        <p:spPr>
          <a:xfrm>
            <a:off x="6282892" y="1148863"/>
            <a:ext cx="60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Q7 : Construire les diagrammes représentant la variation des fonctions N(x), Ty(x), </a:t>
            </a:r>
            <a:r>
              <a:rPr lang="fr-FR" dirty="0" err="1"/>
              <a:t>Tz</a:t>
            </a:r>
            <a:r>
              <a:rPr lang="fr-FR" dirty="0"/>
              <a:t>(x), Mt(x), </a:t>
            </a:r>
            <a:r>
              <a:rPr lang="fr-FR" dirty="0" err="1"/>
              <a:t>Mfy</a:t>
            </a:r>
            <a:r>
              <a:rPr lang="fr-FR" dirty="0"/>
              <a:t>(x) et </a:t>
            </a:r>
            <a:r>
              <a:rPr lang="fr-FR" dirty="0" err="1"/>
              <a:t>Mfz</a:t>
            </a:r>
            <a:r>
              <a:rPr lang="fr-FR" dirty="0"/>
              <a:t>(x) le long de l’arbre OC.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A2A42A-92D6-4C7A-AB22-59D0663601CB}"/>
              </a:ext>
            </a:extLst>
          </p:cNvPr>
          <p:cNvSpPr/>
          <p:nvPr/>
        </p:nvSpPr>
        <p:spPr>
          <a:xfrm>
            <a:off x="11481135" y="2905568"/>
            <a:ext cx="431004" cy="1142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A5867D-000C-7A05-3F27-8934CD0D09C5}"/>
              </a:ext>
            </a:extLst>
          </p:cNvPr>
          <p:cNvSpPr/>
          <p:nvPr/>
        </p:nvSpPr>
        <p:spPr>
          <a:xfrm>
            <a:off x="11422201" y="4239623"/>
            <a:ext cx="431004" cy="16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texte, écriture manuscrite, dessin, Rectangle&#10;&#10;Description générée automatiquement">
            <a:extLst>
              <a:ext uri="{FF2B5EF4-FFF2-40B4-BE49-F238E27FC236}">
                <a16:creationId xmlns:a16="http://schemas.microsoft.com/office/drawing/2014/main" id="{5C78A57E-DE4C-E82E-6D25-D79833180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3" t="60413" r="20515" b="6571"/>
          <a:stretch/>
        </p:blipFill>
        <p:spPr>
          <a:xfrm rot="5400000">
            <a:off x="1165881" y="1894335"/>
            <a:ext cx="3486010" cy="4632961"/>
          </a:xfrm>
          <a:prstGeom prst="rect">
            <a:avLst/>
          </a:prstGeom>
        </p:spPr>
      </p:pic>
      <p:pic>
        <p:nvPicPr>
          <p:cNvPr id="9" name="Image 8" descr="Une image contenant texte, écriture manuscrite, dessin, Rectangle&#10;&#10;Description générée automatiquement">
            <a:extLst>
              <a:ext uri="{FF2B5EF4-FFF2-40B4-BE49-F238E27FC236}">
                <a16:creationId xmlns:a16="http://schemas.microsoft.com/office/drawing/2014/main" id="{9BB3587D-6B69-0ECD-52CF-AF496003C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03" t="14762" r="20515" b="54888"/>
          <a:stretch/>
        </p:blipFill>
        <p:spPr>
          <a:xfrm rot="5400000">
            <a:off x="7140908" y="2174873"/>
            <a:ext cx="3244714" cy="419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38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7427D0E-1815-B15F-F312-398361B2C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6928"/>
            <a:ext cx="10537683" cy="873436"/>
          </a:xfrm>
        </p:spPr>
        <p:txBody>
          <a:bodyPr anchor="t">
            <a:normAutofit/>
          </a:bodyPr>
          <a:lstStyle/>
          <a:p>
            <a:r>
              <a:rPr lang="fr-FR" dirty="0"/>
              <a:t>Entrainement :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426F6E9-D7A8-8047-E3E8-206EFDCC4A9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A52BEA90-E6BE-45F4-8D5D-C2E01FE3DBCB}" type="slidenum">
              <a:rPr lang="fr-FR" noProof="0" smtClean="0"/>
              <a:pPr rtl="0">
                <a:spcAft>
                  <a:spcPts val="600"/>
                </a:spcAft>
              </a:pPr>
              <a:t>34</a:t>
            </a:fld>
            <a:endParaRPr lang="fr-FR" noProof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D805A3-61F5-EBDB-D82A-D10A4A8C759C}"/>
              </a:ext>
            </a:extLst>
          </p:cNvPr>
          <p:cNvSpPr txBox="1"/>
          <p:nvPr/>
        </p:nvSpPr>
        <p:spPr>
          <a:xfrm>
            <a:off x="7295332" y="1676830"/>
            <a:ext cx="430203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À partir de la poutre encastrée ci-contre, calculer les efforts internes exercés à l'intérieur de la poutre aux points A, B et C. 	</a:t>
            </a:r>
          </a:p>
        </p:txBody>
      </p:sp>
    </p:spTree>
    <p:extLst>
      <p:ext uri="{BB962C8B-B14F-4D97-AF65-F5344CB8AC3E}">
        <p14:creationId xmlns:p14="http://schemas.microsoft.com/office/powerpoint/2010/main" val="2447647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Résultat de l'étude">
            <a:hlinkClick r:id="" action="ppaction://media"/>
            <a:extLst>
              <a:ext uri="{FF2B5EF4-FFF2-40B4-BE49-F238E27FC236}">
                <a16:creationId xmlns:a16="http://schemas.microsoft.com/office/drawing/2014/main" id="{35B41337-471C-A9DB-5AFD-3F3C27A02A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180" y="1174461"/>
            <a:ext cx="10178642" cy="559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Contraintes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3028335" y="5515897"/>
            <a:ext cx="6834650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-11574" y="1174461"/>
            <a:ext cx="1220357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BA7B03-5F43-CE45-66A3-9B381A00C502}"/>
              </a:ext>
            </a:extLst>
          </p:cNvPr>
          <p:cNvSpPr txBox="1"/>
          <p:nvPr/>
        </p:nvSpPr>
        <p:spPr>
          <a:xfrm>
            <a:off x="977873" y="1660846"/>
            <a:ext cx="334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dirty="0"/>
              <a:t>Vecteur contrainte en un point</a:t>
            </a:r>
          </a:p>
        </p:txBody>
      </p:sp>
      <p:pic>
        <p:nvPicPr>
          <p:cNvPr id="7" name="Image 6" descr="Une image contenant texte, lettre, capture d’écran, papier&#10;&#10;Description générée automatiquement">
            <a:extLst>
              <a:ext uri="{FF2B5EF4-FFF2-40B4-BE49-F238E27FC236}">
                <a16:creationId xmlns:a16="http://schemas.microsoft.com/office/drawing/2014/main" id="{5B668689-0CED-B507-AE36-8B76E0A29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7" t="17862" r="8406" b="58723"/>
          <a:stretch/>
        </p:blipFill>
        <p:spPr>
          <a:xfrm>
            <a:off x="1066800" y="2665482"/>
            <a:ext cx="4147202" cy="2810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8081465-45F3-C824-7F9C-2F758F44729B}"/>
                  </a:ext>
                </a:extLst>
              </p:cNvPr>
              <p:cNvSpPr txBox="1"/>
              <p:nvPr/>
            </p:nvSpPr>
            <p:spPr>
              <a:xfrm>
                <a:off x="6366693" y="2571424"/>
                <a:ext cx="4519246" cy="10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d>
                        <m:dPr>
                          <m:ctrlPr>
                            <a:rPr lang="fr-F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fr-FR" sz="2800" i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fr-FR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fr-FR" sz="28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800" i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fr-FR" sz="2800" i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fr-FR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fr-FR" sz="28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𝛥</m:t>
                                  </m:r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den>
                          </m:f>
                        </m:e>
                      </m:func>
                      <m:r>
                        <a:rPr lang="fr-FR" sz="28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fr-FR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𝑑𝑓</m:t>
                              </m:r>
                            </m:e>
                          </m:acc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𝑑𝑆</m:t>
                          </m:r>
                        </m:den>
                      </m:f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8081465-45F3-C824-7F9C-2F758F447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693" y="2571424"/>
                <a:ext cx="4519246" cy="1023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184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Contraintes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3028335" y="5515897"/>
            <a:ext cx="6834650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-11574" y="1174461"/>
            <a:ext cx="1220357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BA7B03-5F43-CE45-66A3-9B381A00C502}"/>
              </a:ext>
            </a:extLst>
          </p:cNvPr>
          <p:cNvSpPr txBox="1"/>
          <p:nvPr/>
        </p:nvSpPr>
        <p:spPr>
          <a:xfrm>
            <a:off x="977873" y="1660846"/>
            <a:ext cx="334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dirty="0"/>
              <a:t>Vecteur contrainte en un point</a:t>
            </a:r>
          </a:p>
        </p:txBody>
      </p:sp>
      <p:pic>
        <p:nvPicPr>
          <p:cNvPr id="7" name="Image 6" descr="Une image contenant texte, lettre, capture d’écran, papier&#10;&#10;Description générée automatiquement">
            <a:extLst>
              <a:ext uri="{FF2B5EF4-FFF2-40B4-BE49-F238E27FC236}">
                <a16:creationId xmlns:a16="http://schemas.microsoft.com/office/drawing/2014/main" id="{5B668689-0CED-B507-AE36-8B76E0A29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7" t="17862" r="8406" b="58723"/>
          <a:stretch/>
        </p:blipFill>
        <p:spPr>
          <a:xfrm>
            <a:off x="1066800" y="2665482"/>
            <a:ext cx="4147202" cy="2810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8081465-45F3-C824-7F9C-2F758F44729B}"/>
                  </a:ext>
                </a:extLst>
              </p:cNvPr>
              <p:cNvSpPr txBox="1"/>
              <p:nvPr/>
            </p:nvSpPr>
            <p:spPr>
              <a:xfrm>
                <a:off x="6343247" y="2030178"/>
                <a:ext cx="4519246" cy="10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d>
                        <m:dPr>
                          <m:ctrlPr>
                            <a:rPr lang="fr-F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fr-FR" sz="2800" i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fr-FR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fr-FR" sz="28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800" i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fr-FR" sz="2800" i="0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fr-FR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fr-FR" sz="28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𝛥</m:t>
                                  </m:r>
                                  <m:r>
                                    <a:rPr lang="fr-FR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den>
                          </m:f>
                        </m:e>
                      </m:func>
                      <m:r>
                        <a:rPr lang="fr-FR" sz="28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fr-FR" sz="2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</a:rPr>
                                <m:t>𝑑𝑓</m:t>
                              </m:r>
                            </m:e>
                          </m:acc>
                        </m:num>
                        <m:den>
                          <m:r>
                            <a:rPr lang="fr-FR" sz="2800" i="1">
                              <a:latin typeface="Cambria Math" panose="02040503050406030204" pitchFamily="18" charset="0"/>
                            </a:rPr>
                            <m:t>𝑑𝑆</m:t>
                          </m:r>
                        </m:den>
                      </m:f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8081465-45F3-C824-7F9C-2F758F447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247" y="2030178"/>
                <a:ext cx="4519246" cy="1023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 descr="Une image contenant texte, dessin, conception, art&#10;&#10;Description générée automatiquement">
            <a:extLst>
              <a:ext uri="{FF2B5EF4-FFF2-40B4-BE49-F238E27FC236}">
                <a16:creationId xmlns:a16="http://schemas.microsoft.com/office/drawing/2014/main" id="{888603C2-16A4-424F-897F-AB6AF247F6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12207" r="25297" b="19012"/>
          <a:stretch/>
        </p:blipFill>
        <p:spPr>
          <a:xfrm rot="16200000">
            <a:off x="8099984" y="2184139"/>
            <a:ext cx="1853568" cy="465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06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3177431" y="5505640"/>
            <a:ext cx="6834650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-11574" y="1174461"/>
            <a:ext cx="1220357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CDCE29C-7DF5-1C30-1B36-A90CC5B2BA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04" t="8701" r="45865" b="17610"/>
          <a:stretch/>
        </p:blipFill>
        <p:spPr>
          <a:xfrm rot="5400000">
            <a:off x="111097" y="1324807"/>
            <a:ext cx="5166807" cy="5372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40B3541-33F3-CE92-0EB1-50F923DC494A}"/>
                  </a:ext>
                </a:extLst>
              </p:cNvPr>
              <p:cNvSpPr txBox="1"/>
              <p:nvPr/>
            </p:nvSpPr>
            <p:spPr>
              <a:xfrm>
                <a:off x="5448704" y="1148863"/>
                <a:ext cx="6834650" cy="5698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Hypothèses :</a:t>
                </a:r>
              </a:p>
              <a:p>
                <a:r>
                  <a:rPr lang="fr-FR" dirty="0"/>
                  <a:t>Le poids des pièces négligées par rapport à l'effort de serrage.</a:t>
                </a:r>
              </a:p>
              <a:p>
                <a:endParaRPr lang="fr-FR" dirty="0"/>
              </a:p>
              <a:p>
                <a:r>
                  <a:rPr lang="fr-FR" dirty="0"/>
                  <a:t>La liaison de l'arbre 2 avec le socle 4 est une liaison réalisée par 2 paliers A et B coaxiaux. Comme aucun effort n’est transmis parallèlement à l'axe de l'arbre, les liaisons 2-4 en A et en B sont modélisées par des liaisons linéaires circulaires sans adhérence d'axes </a:t>
                </a:r>
                <a14:m>
                  <m:oMath xmlns:m="http://schemas.openxmlformats.org/officeDocument/2006/math">
                    <m:r>
                      <a:rPr lang="fr-FR" sz="18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1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fr-FR" sz="18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fr-FR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/>
                  <a:t>.</a:t>
                </a:r>
              </a:p>
              <a:p>
                <a:endParaRPr lang="fr-FR" dirty="0"/>
              </a:p>
              <a:p>
                <a:r>
                  <a:rPr lang="fr-FR" dirty="0"/>
                  <a:t>En position de serrage, le levier OE est porté par </a:t>
                </a:r>
                <a14:m>
                  <m:oMath xmlns:m="http://schemas.openxmlformats.org/officeDocument/2006/math">
                    <m:r>
                      <a:rPr lang="fr-FR" sz="18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1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fr-FR" sz="18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800" b="0" i="1" kern="10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fr-FR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fr-FR" dirty="0"/>
                  <a:t> et le levier CD est parallèle à </a:t>
                </a:r>
                <a14:m>
                  <m:oMath xmlns:m="http://schemas.openxmlformats.org/officeDocument/2006/math">
                    <m:r>
                      <a:rPr lang="fr-FR" sz="18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1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fr-FR" sz="18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fr-FR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/>
                  <a:t>. On considère que toutes les pièces sont parfaitement rigides, sauf l'arbre OC qui subit une déformation de torsion d'angle </a:t>
                </a:r>
                <a:r>
                  <a:rPr lang="el-GR" dirty="0"/>
                  <a:t>α</a:t>
                </a:r>
                <a:r>
                  <a:rPr lang="fr-FR" dirty="0"/>
                  <a:t>. </a:t>
                </a:r>
              </a:p>
              <a:p>
                <a:endParaRPr lang="fr-FR" dirty="0"/>
              </a:p>
              <a:p>
                <a:r>
                  <a:rPr lang="fr-FR" dirty="0"/>
                  <a:t>La liaison 2-1 en D est une liaison ponctuelle sans adhérence de normale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et une étude d'équilibre préliminaire de la pièce 1 a permis de calculer l'effort de serrage :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fr-FR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fr-FR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b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(2→1)</m:t>
                            </m:r>
                          </m:sub>
                        </m:sSub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=5400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fr-FR" dirty="0"/>
                  <a:t>.</a:t>
                </a:r>
              </a:p>
              <a:p>
                <a:endParaRPr lang="fr-FR" dirty="0"/>
              </a:p>
              <a:p>
                <a:r>
                  <a:rPr lang="fr-FR" dirty="0"/>
                  <a:t>La liaison 3-2 en E est une liaison ponctuelle sans adhérence de normale </a:t>
                </a:r>
                <a14:m>
                  <m:oMath xmlns:m="http://schemas.openxmlformats.org/officeDocument/2006/math">
                    <m:r>
                      <a:rPr lang="fr-FR" sz="18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18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fr-FR" sz="180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fr-FR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dirty="0"/>
                  <a:t>.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40B3541-33F3-CE92-0EB1-50F923DC4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04" y="1148863"/>
                <a:ext cx="6834650" cy="5698932"/>
              </a:xfrm>
              <a:prstGeom prst="rect">
                <a:avLst/>
              </a:prstGeom>
              <a:blipFill>
                <a:blip r:embed="rId5"/>
                <a:stretch>
                  <a:fillRect l="-803" t="-535" r="-803" b="-7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380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32EDC20F-B608-E801-C7E9-C74421AE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0B3541-33F3-CE92-0EB1-50F923DC494A}"/>
              </a:ext>
            </a:extLst>
          </p:cNvPr>
          <p:cNvSpPr txBox="1"/>
          <p:nvPr/>
        </p:nvSpPr>
        <p:spPr>
          <a:xfrm>
            <a:off x="5448704" y="1148863"/>
            <a:ext cx="683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Q1 : analyser et modéliser les liaisons de 2 avec le milieu extérieur. Exprimez les actions mécaniques de liaison et calculez celles-ci.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B39E68-6E9A-53DA-37F3-3E52F8FB013E}"/>
              </a:ext>
            </a:extLst>
          </p:cNvPr>
          <p:cNvCxnSpPr>
            <a:cxnSpLocks/>
          </p:cNvCxnSpPr>
          <p:nvPr/>
        </p:nvCxnSpPr>
        <p:spPr>
          <a:xfrm flipV="1">
            <a:off x="945595" y="1859594"/>
            <a:ext cx="795181" cy="55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BC622D-66D7-ADE1-C7B2-9FD3FE0BB50D}"/>
              </a:ext>
            </a:extLst>
          </p:cNvPr>
          <p:cNvCxnSpPr>
            <a:cxnSpLocks/>
          </p:cNvCxnSpPr>
          <p:nvPr/>
        </p:nvCxnSpPr>
        <p:spPr>
          <a:xfrm flipH="1" flipV="1">
            <a:off x="3946095" y="3989735"/>
            <a:ext cx="0" cy="95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A94B0D8-F38B-4A7D-8DBD-540FB2D98835}"/>
              </a:ext>
            </a:extLst>
          </p:cNvPr>
          <p:cNvCxnSpPr>
            <a:cxnSpLocks/>
          </p:cNvCxnSpPr>
          <p:nvPr/>
        </p:nvCxnSpPr>
        <p:spPr>
          <a:xfrm flipH="1" flipV="1">
            <a:off x="716756" y="3628247"/>
            <a:ext cx="686039" cy="6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2D222C-3148-4EEA-E7B6-F86FEAE802E9}"/>
              </a:ext>
            </a:extLst>
          </p:cNvPr>
          <p:cNvCxnSpPr>
            <a:cxnSpLocks/>
          </p:cNvCxnSpPr>
          <p:nvPr/>
        </p:nvCxnSpPr>
        <p:spPr>
          <a:xfrm>
            <a:off x="2774878" y="5105057"/>
            <a:ext cx="375516" cy="976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986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32EDC20F-B608-E801-C7E9-C74421AE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0B3541-33F3-CE92-0EB1-50F923DC494A}"/>
              </a:ext>
            </a:extLst>
          </p:cNvPr>
          <p:cNvSpPr txBox="1"/>
          <p:nvPr/>
        </p:nvSpPr>
        <p:spPr>
          <a:xfrm>
            <a:off x="5448704" y="1148863"/>
            <a:ext cx="683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Q1 : analyser et modéliser les liaisons de 2 avec le milieu extérieur. Exprimez les actions mécaniques de liaison et calculez celles-ci.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B39E68-6E9A-53DA-37F3-3E52F8FB013E}"/>
              </a:ext>
            </a:extLst>
          </p:cNvPr>
          <p:cNvCxnSpPr>
            <a:cxnSpLocks/>
          </p:cNvCxnSpPr>
          <p:nvPr/>
        </p:nvCxnSpPr>
        <p:spPr>
          <a:xfrm flipV="1">
            <a:off x="945595" y="1859594"/>
            <a:ext cx="795181" cy="55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BC622D-66D7-ADE1-C7B2-9FD3FE0BB50D}"/>
              </a:ext>
            </a:extLst>
          </p:cNvPr>
          <p:cNvCxnSpPr>
            <a:cxnSpLocks/>
          </p:cNvCxnSpPr>
          <p:nvPr/>
        </p:nvCxnSpPr>
        <p:spPr>
          <a:xfrm flipH="1" flipV="1">
            <a:off x="3946095" y="3989735"/>
            <a:ext cx="0" cy="95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A94B0D8-F38B-4A7D-8DBD-540FB2D98835}"/>
              </a:ext>
            </a:extLst>
          </p:cNvPr>
          <p:cNvCxnSpPr>
            <a:cxnSpLocks/>
          </p:cNvCxnSpPr>
          <p:nvPr/>
        </p:nvCxnSpPr>
        <p:spPr>
          <a:xfrm flipH="1" flipV="1">
            <a:off x="716756" y="3628247"/>
            <a:ext cx="686039" cy="6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2D222C-3148-4EEA-E7B6-F86FEAE802E9}"/>
              </a:ext>
            </a:extLst>
          </p:cNvPr>
          <p:cNvCxnSpPr>
            <a:cxnSpLocks/>
          </p:cNvCxnSpPr>
          <p:nvPr/>
        </p:nvCxnSpPr>
        <p:spPr>
          <a:xfrm>
            <a:off x="2774878" y="5105057"/>
            <a:ext cx="375516" cy="976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D0384EE-3334-ADBB-D4E7-429B5FD27043}"/>
                  </a:ext>
                </a:extLst>
              </p:cNvPr>
              <p:cNvSpPr txBox="1"/>
              <p:nvPr/>
            </p:nvSpPr>
            <p:spPr>
              <a:xfrm>
                <a:off x="5431083" y="2209068"/>
                <a:ext cx="6737470" cy="1779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Liaison 1-2 ponctuelle de normale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FR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𝒯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1→2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b>
                                    <m:d>
                                      <m:d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</a:rPr>
                                          <m:t>1→2 </m:t>
                                        </m:r>
                                      </m:e>
                                    </m:d>
                                  </m:sub>
                                </m:sSub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acc>
                              </m:e>
                            </m:eqArr>
                          </m:e>
                        </m:d>
                      </m:e>
                    </m:sPre>
                  </m:oMath>
                </a14:m>
                <a:endParaRPr lang="fr-FR" dirty="0"/>
              </a:p>
              <a:p>
                <a:r>
                  <a:rPr lang="fr-FR" dirty="0"/>
                  <a:t>Tel que dans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)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𝒯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1→2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5400</m:t>
                                    </m:r>
                                  </m:e>
                                </m:eqAr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eqArr>
                                  <m:eqArr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</m:d>
                          </m:e>
                          <m:sub>
                            <m:r>
                              <m:rPr>
                                <m:nor/>
                              </m:rPr>
                              <a:rPr lang="fr-FR" dirty="0"/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)</m:t>
                            </m:r>
                          </m:sub>
                        </m:sSub>
                      </m:e>
                    </m:sPre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D0384EE-3334-ADBB-D4E7-429B5FD27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083" y="2209068"/>
                <a:ext cx="6737470" cy="1779526"/>
              </a:xfrm>
              <a:prstGeom prst="rect">
                <a:avLst/>
              </a:prstGeom>
              <a:blipFill>
                <a:blip r:embed="rId5"/>
                <a:stretch>
                  <a:fillRect l="-8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0256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574" y="-11151"/>
            <a:ext cx="12207240" cy="2087601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847"/>
            <a:ext cx="10515600" cy="615253"/>
          </a:xfrm>
        </p:spPr>
        <p:txBody>
          <a:bodyPr rtlCol="0"/>
          <a:lstStyle/>
          <a:p>
            <a:pPr rtl="0"/>
            <a:r>
              <a:rPr lang="fr-FR" dirty="0"/>
              <a:t>Application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1066800" y="5515897"/>
            <a:ext cx="10633404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4314C4-C44A-2AA8-E25A-BBA0DACB4E7E}"/>
              </a:ext>
            </a:extLst>
          </p:cNvPr>
          <p:cNvSpPr/>
          <p:nvPr/>
        </p:nvSpPr>
        <p:spPr>
          <a:xfrm>
            <a:off x="0" y="1174461"/>
            <a:ext cx="12191999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écriture manuscrite&#10;&#10;Description générée automatiquement">
            <a:extLst>
              <a:ext uri="{FF2B5EF4-FFF2-40B4-BE49-F238E27FC236}">
                <a16:creationId xmlns:a16="http://schemas.microsoft.com/office/drawing/2014/main" id="{32EDC20F-B608-E801-C7E9-C74421AEC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5353" r="30577" b="24123"/>
          <a:stretch/>
        </p:blipFill>
        <p:spPr>
          <a:xfrm rot="5400000">
            <a:off x="170169" y="1448565"/>
            <a:ext cx="4981722" cy="5399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0B3541-33F3-CE92-0EB1-50F923DC494A}"/>
              </a:ext>
            </a:extLst>
          </p:cNvPr>
          <p:cNvSpPr txBox="1"/>
          <p:nvPr/>
        </p:nvSpPr>
        <p:spPr>
          <a:xfrm>
            <a:off x="5448704" y="1148863"/>
            <a:ext cx="683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Q1 : analyser et modéliser les liaisons de 2 avec le milieu extérieur. Exprimez les actions mécaniques de liaison et calculez celles-ci.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2D01FF-F815-0136-87A6-A4D1158F2F54}"/>
              </a:ext>
            </a:extLst>
          </p:cNvPr>
          <p:cNvCxnSpPr/>
          <p:nvPr/>
        </p:nvCxnSpPr>
        <p:spPr>
          <a:xfrm>
            <a:off x="961292" y="2379784"/>
            <a:ext cx="0" cy="165476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65920D-3CC4-A164-4B87-A1BEFED3E04D}"/>
              </a:ext>
            </a:extLst>
          </p:cNvPr>
          <p:cNvCxnSpPr>
            <a:cxnSpLocks/>
          </p:cNvCxnSpPr>
          <p:nvPr/>
        </p:nvCxnSpPr>
        <p:spPr>
          <a:xfrm rot="-60000" flipH="1" flipV="1">
            <a:off x="953832" y="4021775"/>
            <a:ext cx="2340353" cy="139680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873EB5-205B-5FA1-007D-E6058749A28A}"/>
              </a:ext>
            </a:extLst>
          </p:cNvPr>
          <p:cNvCxnSpPr>
            <a:cxnSpLocks/>
          </p:cNvCxnSpPr>
          <p:nvPr/>
        </p:nvCxnSpPr>
        <p:spPr>
          <a:xfrm flipV="1">
            <a:off x="3266024" y="4982308"/>
            <a:ext cx="633179" cy="396714"/>
          </a:xfrm>
          <a:prstGeom prst="line">
            <a:avLst/>
          </a:prstGeom>
          <a:ln w="38100">
            <a:solidFill>
              <a:srgbClr val="6699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FB39E68-6E9A-53DA-37F3-3E52F8FB013E}"/>
              </a:ext>
            </a:extLst>
          </p:cNvPr>
          <p:cNvCxnSpPr>
            <a:cxnSpLocks/>
          </p:cNvCxnSpPr>
          <p:nvPr/>
        </p:nvCxnSpPr>
        <p:spPr>
          <a:xfrm flipV="1">
            <a:off x="945595" y="1859594"/>
            <a:ext cx="795181" cy="554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BC622D-66D7-ADE1-C7B2-9FD3FE0BB50D}"/>
              </a:ext>
            </a:extLst>
          </p:cNvPr>
          <p:cNvCxnSpPr>
            <a:cxnSpLocks/>
          </p:cNvCxnSpPr>
          <p:nvPr/>
        </p:nvCxnSpPr>
        <p:spPr>
          <a:xfrm flipH="1" flipV="1">
            <a:off x="3946095" y="3989735"/>
            <a:ext cx="0" cy="957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A94B0D8-F38B-4A7D-8DBD-540FB2D98835}"/>
              </a:ext>
            </a:extLst>
          </p:cNvPr>
          <p:cNvCxnSpPr>
            <a:cxnSpLocks/>
          </p:cNvCxnSpPr>
          <p:nvPr/>
        </p:nvCxnSpPr>
        <p:spPr>
          <a:xfrm flipH="1" flipV="1">
            <a:off x="716756" y="3628247"/>
            <a:ext cx="686039" cy="6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2D222C-3148-4EEA-E7B6-F86FEAE802E9}"/>
              </a:ext>
            </a:extLst>
          </p:cNvPr>
          <p:cNvCxnSpPr>
            <a:cxnSpLocks/>
          </p:cNvCxnSpPr>
          <p:nvPr/>
        </p:nvCxnSpPr>
        <p:spPr>
          <a:xfrm>
            <a:off x="2774878" y="5105057"/>
            <a:ext cx="375516" cy="976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D0384EE-3334-ADBB-D4E7-429B5FD27043}"/>
                  </a:ext>
                </a:extLst>
              </p:cNvPr>
              <p:cNvSpPr txBox="1"/>
              <p:nvPr/>
            </p:nvSpPr>
            <p:spPr>
              <a:xfrm>
                <a:off x="5431082" y="2209068"/>
                <a:ext cx="6784363" cy="1779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1" dirty="0"/>
                  <a:t>Liaison 1-2 </a:t>
                </a:r>
                <a:r>
                  <a:rPr lang="fr-FR" dirty="0"/>
                  <a:t>ponctuelle de normale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FR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𝒯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1→2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b>
                                    <m:d>
                                      <m:d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</a:rPr>
                                          <m:t>1→2 </m:t>
                                        </m:r>
                                      </m:e>
                                    </m:d>
                                  </m:sub>
                                </m:sSub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acc>
                              </m:e>
                            </m:eqArr>
                          </m:e>
                        </m:d>
                      </m:e>
                    </m:sPre>
                  </m:oMath>
                </a14:m>
                <a:endParaRPr lang="fr-FR" dirty="0"/>
              </a:p>
              <a:p>
                <a:r>
                  <a:rPr lang="fr-FR" dirty="0"/>
                  <a:t>Tel que dans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)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𝒯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1→2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5400</m:t>
                                    </m:r>
                                  </m:e>
                                </m:eqAr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eqArr>
                                  <m:eqArr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</m:d>
                          </m:e>
                          <m:sub>
                            <m:r>
                              <m:rPr>
                                <m:nor/>
                              </m:rPr>
                              <a:rPr lang="fr-FR" dirty="0"/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)</m:t>
                            </m:r>
                          </m:sub>
                        </m:sSub>
                      </m:e>
                    </m:sPre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D0384EE-3334-ADBB-D4E7-429B5FD27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082" y="2209068"/>
                <a:ext cx="6784363" cy="1779526"/>
              </a:xfrm>
              <a:prstGeom prst="rect">
                <a:avLst/>
              </a:prstGeom>
              <a:blipFill>
                <a:blip r:embed="rId5"/>
                <a:stretch>
                  <a:fillRect l="-8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278B617-A27A-3D70-2517-29BD0E374A66}"/>
                  </a:ext>
                </a:extLst>
              </p:cNvPr>
              <p:cNvSpPr txBox="1"/>
              <p:nvPr/>
            </p:nvSpPr>
            <p:spPr>
              <a:xfrm>
                <a:off x="5431083" y="4215294"/>
                <a:ext cx="6737470" cy="1931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1" dirty="0"/>
                  <a:t>Liaison 3-2 </a:t>
                </a:r>
                <a:r>
                  <a:rPr lang="fr-FR" dirty="0"/>
                  <a:t>ponctuelle de normale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fr-FR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𝒯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/>
                      <m:e>
                        <m:d>
                          <m:dPr>
                            <m:begChr m:val="{"/>
                            <m:endChr m:val="}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 b="0" i="0" smtClean="0">
                                            <a:latin typeface="Cambria Math" panose="02040503050406030204" pitchFamily="18" charset="0"/>
                                          </a:rPr>
                                          <m:t>E</m:t>
                                        </m:r>
                                      </m:e>
                                    </m:acc>
                                  </m:e>
                                  <m:sub>
                                    <m:d>
                                      <m:d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b="0" i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</a:rPr>
                                          <m:t>→2 </m:t>
                                        </m:r>
                                      </m:e>
                                    </m:d>
                                  </m:sub>
                                </m:sSub>
                              </m:e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acc>
                              </m:e>
                            </m:eqArr>
                          </m:e>
                        </m:d>
                      </m:e>
                    </m:sPre>
                  </m:oMath>
                </a14:m>
                <a:endParaRPr lang="fr-FR" dirty="0"/>
              </a:p>
              <a:p>
                <a:r>
                  <a:rPr lang="fr-FR" dirty="0"/>
                  <a:t>Tel que dans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fr-FR" dirty="0"/>
                  <a:t>) 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𝒯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→2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fr-FR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FR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fr-FR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fr-FR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fr-FR" b="0" i="1" smtClean="0">
                                                <a:latin typeface="Cambria Math" panose="02040503050406030204" pitchFamily="18" charset="0"/>
                                              </a:rPr>
                                              <m:t>(3−2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eqArr>
                                  <m:eqArr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eqArr>
                              </m:e>
                            </m:d>
                          </m:e>
                          <m:sub>
                            <m:r>
                              <m:rPr>
                                <m:nor/>
                              </m:rPr>
                              <a:rPr lang="fr-FR" dirty="0"/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fr-FR" dirty="0"/>
                              <m:t>)</m:t>
                            </m:r>
                          </m:sub>
                        </m:sSub>
                      </m:e>
                    </m:sPre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278B617-A27A-3D70-2517-29BD0E374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083" y="4215294"/>
                <a:ext cx="6737470" cy="1931170"/>
              </a:xfrm>
              <a:prstGeom prst="rect">
                <a:avLst/>
              </a:prstGeom>
              <a:blipFill>
                <a:blip r:embed="rId6"/>
                <a:stretch>
                  <a:fillRect l="-8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99519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16">
      <a:dk1>
        <a:srgbClr val="000000"/>
      </a:dk1>
      <a:lt1>
        <a:srgbClr val="FFFFFF"/>
      </a:lt1>
      <a:dk2>
        <a:srgbClr val="574512"/>
      </a:dk2>
      <a:lt2>
        <a:srgbClr val="6C3C0D"/>
      </a:lt2>
      <a:accent1>
        <a:srgbClr val="DDDDDD"/>
      </a:accent1>
      <a:accent2>
        <a:srgbClr val="616A78"/>
      </a:accent2>
      <a:accent3>
        <a:srgbClr val="B18A2C"/>
      </a:accent3>
      <a:accent4>
        <a:srgbClr val="D87C1B"/>
      </a:accent4>
      <a:accent5>
        <a:srgbClr val="2E515E"/>
      </a:accent5>
      <a:accent6>
        <a:srgbClr val="1D7CB8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5244182_TF33940113_Win32" id="{8971A947-23AC-4311-93CF-8E79262E8DA7}" vid="{8DC193C9-6749-4829-95CD-24DA6E1F590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B932A98FC14D4FA9AF6D855688215A" ma:contentTypeVersion="6" ma:contentTypeDescription="Crée un document." ma:contentTypeScope="" ma:versionID="7350cc5601120c9cfd82a1b42172dc91">
  <xsd:schema xmlns:xsd="http://www.w3.org/2001/XMLSchema" xmlns:xs="http://www.w3.org/2001/XMLSchema" xmlns:p="http://schemas.microsoft.com/office/2006/metadata/properties" xmlns:ns3="1a4248a2-a66d-4c8d-a19e-086f7f0c0cc3" xmlns:ns4="b6548d8f-7a5a-4d3f-be64-62cd2b7e4636" targetNamespace="http://schemas.microsoft.com/office/2006/metadata/properties" ma:root="true" ma:fieldsID="cca4438adef5309162c843bebeea2529" ns3:_="" ns4:_="">
    <xsd:import namespace="1a4248a2-a66d-4c8d-a19e-086f7f0c0cc3"/>
    <xsd:import namespace="b6548d8f-7a5a-4d3f-be64-62cd2b7e463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4248a2-a66d-4c8d-a19e-086f7f0c0c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48d8f-7a5a-4d3f-be64-62cd2b7e463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a4248a2-a66d-4c8d-a19e-086f7f0c0cc3" xsi:nil="true"/>
  </documentManagement>
</p:properties>
</file>

<file path=customXml/itemProps1.xml><?xml version="1.0" encoding="utf-8"?>
<ds:datastoreItem xmlns:ds="http://schemas.openxmlformats.org/officeDocument/2006/customXml" ds:itemID="{57A5B616-A169-4796-868D-5526AB9B38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4248a2-a66d-4c8d-a19e-086f7f0c0cc3"/>
    <ds:schemaRef ds:uri="b6548d8f-7a5a-4d3f-be64-62cd2b7e46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832B18-5BA5-4E36-BC8D-1F51396DBF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F32EBB-7F27-4685-B305-7484EE680BE3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b6548d8f-7a5a-4d3f-be64-62cd2b7e4636"/>
    <ds:schemaRef ds:uri="http://schemas.microsoft.com/office/infopath/2007/PartnerControls"/>
    <ds:schemaRef ds:uri="1a4248a2-a66d-4c8d-a19e-086f7f0c0cc3"/>
    <ds:schemaRef ds:uri="http://purl.org/dc/elements/1.1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Présentation de la preuve d’assertion</Template>
  <TotalTime>38077</TotalTime>
  <Words>1505</Words>
  <Application>Microsoft Office PowerPoint</Application>
  <PresentationFormat>Grand écran</PresentationFormat>
  <Paragraphs>235</Paragraphs>
  <Slides>35</Slides>
  <Notes>35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Cambria Math</vt:lpstr>
      <vt:lpstr>Times New Roman</vt:lpstr>
      <vt:lpstr>Thème Office</vt:lpstr>
      <vt:lpstr>Mécanique M2</vt:lpstr>
      <vt:lpstr>Les attendus</vt:lpstr>
      <vt:lpstr>Contraintes :</vt:lpstr>
      <vt:lpstr>Contraintes :</vt:lpstr>
      <vt:lpstr>Contraintes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Application :</vt:lpstr>
      <vt:lpstr>Entrainement :</vt:lpstr>
      <vt:lpstr>Application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Prérequis</dc:title>
  <dc:creator>Dominique FICHOT</dc:creator>
  <cp:lastModifiedBy>Dominique FICHOT</cp:lastModifiedBy>
  <cp:revision>40</cp:revision>
  <dcterms:created xsi:type="dcterms:W3CDTF">2023-06-28T12:33:28Z</dcterms:created>
  <dcterms:modified xsi:type="dcterms:W3CDTF">2023-08-31T09:20:23Z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0x01010073B932A98FC14D4FA9AF6D855688215A</vt:lpwstr>
  </property>
</Properties>
</file>