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5"/>
  </p:notesMasterIdLst>
  <p:handoutMasterIdLst>
    <p:handoutMasterId r:id="rId36"/>
  </p:handoutMasterIdLst>
  <p:sldIdLst>
    <p:sldId id="375" r:id="rId5"/>
    <p:sldId id="391" r:id="rId6"/>
    <p:sldId id="509" r:id="rId7"/>
    <p:sldId id="510" r:id="rId8"/>
    <p:sldId id="511" r:id="rId9"/>
    <p:sldId id="512" r:id="rId10"/>
    <p:sldId id="513" r:id="rId11"/>
    <p:sldId id="514" r:id="rId12"/>
    <p:sldId id="515" r:id="rId13"/>
    <p:sldId id="516" r:id="rId14"/>
    <p:sldId id="517" r:id="rId15"/>
    <p:sldId id="523" r:id="rId16"/>
    <p:sldId id="518" r:id="rId17"/>
    <p:sldId id="524" r:id="rId18"/>
    <p:sldId id="519" r:id="rId19"/>
    <p:sldId id="520" r:id="rId20"/>
    <p:sldId id="521" r:id="rId21"/>
    <p:sldId id="522" r:id="rId22"/>
    <p:sldId id="526" r:id="rId23"/>
    <p:sldId id="527" r:id="rId24"/>
    <p:sldId id="528" r:id="rId25"/>
    <p:sldId id="530" r:id="rId26"/>
    <p:sldId id="529" r:id="rId27"/>
    <p:sldId id="525" r:id="rId28"/>
    <p:sldId id="531" r:id="rId29"/>
    <p:sldId id="532" r:id="rId30"/>
    <p:sldId id="533" r:id="rId31"/>
    <p:sldId id="534" r:id="rId32"/>
    <p:sldId id="535" r:id="rId33"/>
    <p:sldId id="536" r:id="rId34"/>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CCCC"/>
    <a:srgbClr val="0066FF"/>
    <a:srgbClr val="A7FFCF"/>
    <a:srgbClr val="6699FF"/>
    <a:srgbClr val="EDFFF5"/>
    <a:srgbClr val="66FF66"/>
    <a:srgbClr val="CC0099"/>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27835" autoAdjust="0"/>
  </p:normalViewPr>
  <p:slideViewPr>
    <p:cSldViewPr snapToGrid="0">
      <p:cViewPr varScale="1">
        <p:scale>
          <a:sx n="32" d="100"/>
          <a:sy n="32" d="100"/>
        </p:scale>
        <p:origin x="1152" y="4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81" d="100"/>
          <a:sy n="81" d="100"/>
        </p:scale>
        <p:origin x="397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C4436DF-C117-E716-AC14-3DE093F97B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54EBCF9-D276-8959-8C48-62A96F804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78AEC-5429-41C5-947F-36D1B595FD67}" type="datetime1">
              <a:rPr lang="fr-FR" smtClean="0"/>
              <a:t>02/10/2023</a:t>
            </a:fld>
            <a:endParaRPr lang="fr-FR"/>
          </a:p>
        </p:txBody>
      </p:sp>
      <p:sp>
        <p:nvSpPr>
          <p:cNvPr id="4" name="Espace réservé du pied de page 3">
            <a:extLst>
              <a:ext uri="{FF2B5EF4-FFF2-40B4-BE49-F238E27FC236}">
                <a16:creationId xmlns:a16="http://schemas.microsoft.com/office/drawing/2014/main" id="{33F519C6-69D3-C85C-4E9D-AB9BDE76B4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95A6C8D-1BA3-033A-803D-1647FD1758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145609-722E-460B-8EA2-48A3E992DD85}" type="slidenum">
              <a:rPr lang="fr-FR" smtClean="0"/>
              <a:t>‹N°›</a:t>
            </a:fld>
            <a:endParaRPr lang="fr-FR"/>
          </a:p>
        </p:txBody>
      </p:sp>
    </p:spTree>
    <p:extLst>
      <p:ext uri="{BB962C8B-B14F-4D97-AF65-F5344CB8AC3E}">
        <p14:creationId xmlns:p14="http://schemas.microsoft.com/office/powerpoint/2010/main" val="3103371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2290545-5A73-4FD8-B3F3-3EA264A30574}" type="datetime1">
              <a:rPr lang="fr-FR" noProof="0" smtClean="0"/>
              <a:t>02/10/2023</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AF72F06-F6ED-43C1-A86D-15B5F2AFDECD}" type="slidenum">
              <a:rPr lang="fr-FR" noProof="0" smtClean="0"/>
              <a:t>‹N°›</a:t>
            </a:fld>
            <a:endParaRPr lang="fr-FR" noProof="0"/>
          </a:p>
        </p:txBody>
      </p:sp>
    </p:spTree>
    <p:extLst>
      <p:ext uri="{BB962C8B-B14F-4D97-AF65-F5344CB8AC3E}">
        <p14:creationId xmlns:p14="http://schemas.microsoft.com/office/powerpoint/2010/main" val="123148348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a:t>
            </a:fld>
            <a:endParaRPr lang="fr-FR"/>
          </a:p>
        </p:txBody>
      </p:sp>
    </p:spTree>
    <p:extLst>
      <p:ext uri="{BB962C8B-B14F-4D97-AF65-F5344CB8AC3E}">
        <p14:creationId xmlns:p14="http://schemas.microsoft.com/office/powerpoint/2010/main" val="175848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10</a:t>
            </a:fld>
            <a:endParaRPr lang="fr-FR"/>
          </a:p>
        </p:txBody>
      </p:sp>
    </p:spTree>
    <p:extLst>
      <p:ext uri="{BB962C8B-B14F-4D97-AF65-F5344CB8AC3E}">
        <p14:creationId xmlns:p14="http://schemas.microsoft.com/office/powerpoint/2010/main" val="4192659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11</a:t>
            </a:fld>
            <a:endParaRPr lang="fr-FR"/>
          </a:p>
        </p:txBody>
      </p:sp>
    </p:spTree>
    <p:extLst>
      <p:ext uri="{BB962C8B-B14F-4D97-AF65-F5344CB8AC3E}">
        <p14:creationId xmlns:p14="http://schemas.microsoft.com/office/powerpoint/2010/main" val="2950669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12</a:t>
            </a:fld>
            <a:endParaRPr lang="fr-FR"/>
          </a:p>
        </p:txBody>
      </p:sp>
    </p:spTree>
    <p:extLst>
      <p:ext uri="{BB962C8B-B14F-4D97-AF65-F5344CB8AC3E}">
        <p14:creationId xmlns:p14="http://schemas.microsoft.com/office/powerpoint/2010/main" val="3895011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13</a:t>
            </a:fld>
            <a:endParaRPr lang="fr-FR"/>
          </a:p>
        </p:txBody>
      </p:sp>
    </p:spTree>
    <p:extLst>
      <p:ext uri="{BB962C8B-B14F-4D97-AF65-F5344CB8AC3E}">
        <p14:creationId xmlns:p14="http://schemas.microsoft.com/office/powerpoint/2010/main" val="420586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14</a:t>
            </a:fld>
            <a:endParaRPr lang="fr-FR"/>
          </a:p>
        </p:txBody>
      </p:sp>
    </p:spTree>
    <p:extLst>
      <p:ext uri="{BB962C8B-B14F-4D97-AF65-F5344CB8AC3E}">
        <p14:creationId xmlns:p14="http://schemas.microsoft.com/office/powerpoint/2010/main" val="3908584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b="1" dirty="0"/>
                  <a:t>Définition :</a:t>
                </a:r>
              </a:p>
              <a:p>
                <a:endParaRPr lang="fr-FR" dirty="0"/>
              </a:p>
              <a:p>
                <a:r>
                  <a:rPr lang="fr-FR" dirty="0"/>
                  <a:t>Une poutre est sollicitée au cisaillement si le torseur associé aux forces de cohésion peut se réduire en G à une résultante telle que </a:t>
                </a:r>
                <a:r>
                  <a:rPr lang="fr-FR" b="0" i="0">
                    <a:latin typeface="Cambria Math" panose="02040503050406030204" pitchFamily="18" charset="0"/>
                  </a:rPr>
                  <a:t>𝑇_𝑦</a:t>
                </a:r>
                <a:r>
                  <a:rPr lang="fr-FR" i="0">
                    <a:latin typeface="Cambria Math" panose="02040503050406030204" pitchFamily="18" charset="0"/>
                    <a:ea typeface="Cambria Math" panose="02040503050406030204" pitchFamily="18" charset="0"/>
                  </a:rPr>
                  <a:t>≠</a:t>
                </a:r>
                <a:r>
                  <a:rPr lang="fr-FR" b="0" i="0">
                    <a:latin typeface="Cambria Math" panose="02040503050406030204" pitchFamily="18" charset="0"/>
                    <a:ea typeface="Cambria Math" panose="02040503050406030204" pitchFamily="18" charset="0"/>
                  </a:rPr>
                  <a:t>0</a:t>
                </a:r>
                <a:r>
                  <a:rPr lang="fr-FR" dirty="0"/>
                  <a:t>. Dans la réalité l’effort F s’exerce à une distance</a:t>
                </a:r>
                <a:r>
                  <a:rPr lang="fr-FR" baseline="0" dirty="0"/>
                  <a:t> </a:t>
                </a:r>
                <a:r>
                  <a:rPr lang="el-GR" baseline="0" dirty="0">
                    <a:latin typeface="Cambria Math" panose="02040503050406030204" pitchFamily="18" charset="0"/>
                    <a:ea typeface="Cambria Math" panose="02040503050406030204" pitchFamily="18" charset="0"/>
                  </a:rPr>
                  <a:t>Δ</a:t>
                </a:r>
                <a:r>
                  <a:rPr lang="fr-FR" baseline="0" dirty="0">
                    <a:latin typeface="Cambria Math" panose="02040503050406030204" pitchFamily="18" charset="0"/>
                    <a:ea typeface="Cambria Math" panose="02040503050406030204" pitchFamily="18" charset="0"/>
                  </a:rPr>
                  <a:t>x très petite  et il existe un petit moment de flexion </a:t>
                </a:r>
                <a:r>
                  <a:rPr lang="fr-FR" baseline="0" dirty="0" err="1">
                    <a:latin typeface="Cambria Math" panose="02040503050406030204" pitchFamily="18" charset="0"/>
                    <a:ea typeface="Cambria Math" panose="02040503050406030204" pitchFamily="18" charset="0"/>
                  </a:rPr>
                  <a:t>MFGz</a:t>
                </a:r>
                <a:r>
                  <a:rPr lang="fr-FR" baseline="0" dirty="0">
                    <a:latin typeface="Cambria Math" panose="02040503050406030204" pitchFamily="18" charset="0"/>
                    <a:ea typeface="Cambria Math" panose="02040503050406030204" pitchFamily="18" charset="0"/>
                  </a:rPr>
                  <a:t>=F.</a:t>
                </a:r>
                <a:r>
                  <a:rPr lang="el-GR" baseline="0" dirty="0">
                    <a:latin typeface="Cambria Math" panose="02040503050406030204" pitchFamily="18" charset="0"/>
                    <a:ea typeface="Cambria Math" panose="02040503050406030204" pitchFamily="18" charset="0"/>
                  </a:rPr>
                  <a:t> Δ</a:t>
                </a:r>
                <a:r>
                  <a:rPr lang="fr-FR" baseline="0" dirty="0">
                    <a:latin typeface="Cambria Math" panose="02040503050406030204" pitchFamily="18" charset="0"/>
                    <a:ea typeface="Cambria Math" panose="02040503050406030204" pitchFamily="18" charset="0"/>
                  </a:rPr>
                  <a:t>x</a:t>
                </a:r>
              </a:p>
              <a:p>
                <a:endParaRPr lang="fr-FR" baseline="0" dirty="0">
                  <a:latin typeface="Cambria Math" panose="02040503050406030204" pitchFamily="18" charset="0"/>
                  <a:ea typeface="Cambria Math" panose="02040503050406030204" pitchFamily="18" charset="0"/>
                </a:endParaRPr>
              </a:p>
              <a:p>
                <a:r>
                  <a:rPr lang="fr-FR" dirty="0"/>
                  <a:t>On observe une légère inclinaison de certaines sections liée au faible moment de flexion provoqué par </a:t>
                </a:r>
                <a:r>
                  <a:rPr lang="el-GR" baseline="0" dirty="0">
                    <a:latin typeface="Cambria Math" panose="02040503050406030204" pitchFamily="18" charset="0"/>
                    <a:ea typeface="Cambria Math" panose="02040503050406030204" pitchFamily="18" charset="0"/>
                  </a:rPr>
                  <a:t>Δ</a:t>
                </a:r>
                <a:r>
                  <a:rPr lang="fr-FR" baseline="0" dirty="0">
                    <a:latin typeface="Cambria Math" panose="02040503050406030204" pitchFamily="18" charset="0"/>
                    <a:ea typeface="Cambria Math" panose="02040503050406030204" pitchFamily="18" charset="0"/>
                  </a:rPr>
                  <a:t>x, Ce déplacement </a:t>
                </a:r>
                <a:r>
                  <a:rPr lang="el-GR" baseline="0" dirty="0">
                    <a:latin typeface="Cambria Math" panose="02040503050406030204" pitchFamily="18" charset="0"/>
                    <a:ea typeface="Cambria Math" panose="02040503050406030204" pitchFamily="18" charset="0"/>
                  </a:rPr>
                  <a:t>Δ</a:t>
                </a:r>
                <a:r>
                  <a:rPr lang="fr-FR" baseline="0" dirty="0">
                    <a:latin typeface="Cambria Math" panose="02040503050406030204" pitchFamily="18" charset="0"/>
                    <a:ea typeface="Cambria Math" panose="02040503050406030204" pitchFamily="18" charset="0"/>
                  </a:rPr>
                  <a:t>y s’appelle glissement transversal.</a:t>
                </a:r>
              </a:p>
              <a:p>
                <a:endParaRPr lang="fr-FR" baseline="0" dirty="0">
                  <a:latin typeface="Cambria Math" panose="02040503050406030204" pitchFamily="18" charset="0"/>
                  <a:ea typeface="Cambria Math" panose="02040503050406030204" pitchFamily="18" charset="0"/>
                </a:endParaRPr>
              </a:p>
              <a:p>
                <a:r>
                  <a:rPr lang="fr-FR" baseline="0" dirty="0">
                    <a:latin typeface="Cambria Math" panose="02040503050406030204" pitchFamily="18" charset="0"/>
                    <a:ea typeface="Cambria Math" panose="02040503050406030204" pitchFamily="18" charset="0"/>
                  </a:rPr>
                  <a:t>La loi de </a:t>
                </a:r>
                <a:r>
                  <a:rPr lang="fr-FR" baseline="0" dirty="0" err="1">
                    <a:latin typeface="Cambria Math" panose="02040503050406030204" pitchFamily="18" charset="0"/>
                    <a:ea typeface="Cambria Math" panose="02040503050406030204" pitchFamily="18" charset="0"/>
                  </a:rPr>
                  <a:t>hooke</a:t>
                </a:r>
                <a:r>
                  <a:rPr lang="fr-FR" baseline="0" dirty="0">
                    <a:latin typeface="Cambria Math" panose="02040503050406030204" pitchFamily="18" charset="0"/>
                    <a:ea typeface="Cambria Math" panose="02040503050406030204" pitchFamily="18" charset="0"/>
                  </a:rPr>
                  <a:t> permet d’affirmer que ce déplacement tangentiel de la matière en chaque point M de S(surface fictive) provoque une contrainte tangentielle </a:t>
                </a:r>
                <a:r>
                  <a:rPr lang="fr-FR" i="0" baseline="0">
                    <a:latin typeface="Cambria Math" panose="02040503050406030204" pitchFamily="18" charset="0"/>
                    <a:ea typeface="Cambria Math" panose="02040503050406030204" pitchFamily="18" charset="0"/>
                  </a:rPr>
                  <a:t>(𝒯_</a:t>
                </a:r>
                <a:r>
                  <a:rPr lang="fr-FR" b="0" i="0" baseline="0">
                    <a:latin typeface="Cambria Math" panose="02040503050406030204" pitchFamily="18" charset="0"/>
                    <a:ea typeface="Cambria Math" panose="02040503050406030204" pitchFamily="18" charset="0"/>
                  </a:rPr>
                  <a:t>𝑚 ) ⃗</a:t>
                </a:r>
                <a:endParaRPr lang="fr-FR" dirty="0"/>
              </a:p>
              <a:p>
                <a:endParaRPr lang="fr-FR" dirty="0"/>
              </a:p>
              <a:p>
                <a:r>
                  <a:rPr lang="fr-FR" i="0">
                    <a:latin typeface="Cambria Math" panose="02040503050406030204" pitchFamily="18" charset="0"/>
                  </a:rPr>
                  <a:t>𝒯_</a:t>
                </a:r>
                <a:r>
                  <a:rPr lang="fr-FR" b="0" i="0">
                    <a:latin typeface="Cambria Math" panose="02040503050406030204" pitchFamily="18" charset="0"/>
                  </a:rPr>
                  <a:t>𝑚𝑜𝑦=  𝑇/𝑆</a:t>
                </a:r>
                <a:endParaRPr lang="fr-FR" dirty="0"/>
              </a:p>
              <a:p>
                <a:r>
                  <a:rPr lang="fr-FR" dirty="0"/>
                  <a:t>L’essai de cisaillement sur machine fait apparaître comme pour la traction, deux zones.</a:t>
                </a:r>
              </a:p>
              <a:p>
                <a:endParaRPr lang="fr-FR" dirty="0"/>
              </a:p>
              <a:p>
                <a:r>
                  <a:rPr lang="fr-FR" b="1" dirty="0"/>
                  <a:t>Zone OA </a:t>
                </a:r>
                <a:r>
                  <a:rPr lang="fr-FR" dirty="0"/>
                  <a:t>: déformation plastique ou la charge F est proportionnelle au glissement transversal  </a:t>
                </a:r>
                <a:r>
                  <a:rPr lang="el-GR" baseline="0" dirty="0">
                    <a:latin typeface="Cambria Math" panose="02040503050406030204" pitchFamily="18" charset="0"/>
                    <a:ea typeface="Cambria Math" panose="02040503050406030204" pitchFamily="18" charset="0"/>
                  </a:rPr>
                  <a:t>Δ</a:t>
                </a:r>
                <a:r>
                  <a:rPr lang="fr-FR" baseline="0" dirty="0">
                    <a:latin typeface="Cambria Math" panose="02040503050406030204" pitchFamily="18" charset="0"/>
                    <a:ea typeface="Cambria Math" panose="02040503050406030204" pitchFamily="18" charset="0"/>
                  </a:rPr>
                  <a:t>y des sections S P/R à So</a:t>
                </a:r>
              </a:p>
              <a:p>
                <a:r>
                  <a:rPr lang="fr-FR" b="1" baseline="0" dirty="0">
                    <a:latin typeface="Cambria Math" panose="02040503050406030204" pitchFamily="18" charset="0"/>
                    <a:ea typeface="Cambria Math" panose="02040503050406030204" pitchFamily="18" charset="0"/>
                  </a:rPr>
                  <a:t>La zone ABC </a:t>
                </a:r>
                <a:r>
                  <a:rPr lang="fr-FR" baseline="0" dirty="0">
                    <a:latin typeface="Cambria Math" panose="02040503050406030204" pitchFamily="18" charset="0"/>
                    <a:ea typeface="Cambria Math" panose="02040503050406030204" pitchFamily="18" charset="0"/>
                  </a:rPr>
                  <a:t>de déformation permanente, ou domaine plastique</a:t>
                </a:r>
              </a:p>
              <a:p>
                <a:endParaRPr lang="fr-FR" baseline="0" dirty="0">
                  <a:latin typeface="Cambria Math" panose="02040503050406030204" pitchFamily="18" charset="0"/>
                  <a:ea typeface="Cambria Math" panose="02040503050406030204" pitchFamily="18" charset="0"/>
                </a:endParaRPr>
              </a:p>
              <a:p>
                <a:r>
                  <a:rPr lang="fr-FR" baseline="0" dirty="0">
                    <a:latin typeface="Cambria Math" panose="02040503050406030204" pitchFamily="18" charset="0"/>
                    <a:ea typeface="Cambria Math" panose="02040503050406030204" pitchFamily="18" charset="0"/>
                  </a:rPr>
                  <a:t>On définit le glissement relatif γ(gamma) = </a:t>
                </a:r>
                <a:r>
                  <a:rPr lang="el-GR" baseline="0" dirty="0">
                    <a:latin typeface="Cambria Math" panose="02040503050406030204" pitchFamily="18" charset="0"/>
                    <a:ea typeface="Cambria Math" panose="02040503050406030204" pitchFamily="18" charset="0"/>
                  </a:rPr>
                  <a:t>Δ</a:t>
                </a:r>
                <a:r>
                  <a:rPr lang="fr-FR" baseline="0" dirty="0">
                    <a:latin typeface="Cambria Math" panose="02040503050406030204" pitchFamily="18" charset="0"/>
                    <a:ea typeface="Cambria Math" panose="02040503050406030204" pitchFamily="18" charset="0"/>
                  </a:rPr>
                  <a:t>y(mm)/</a:t>
                </a:r>
                <a:r>
                  <a:rPr lang="el-GR" baseline="0" dirty="0">
                    <a:latin typeface="Cambria Math" panose="02040503050406030204" pitchFamily="18" charset="0"/>
                    <a:ea typeface="Cambria Math" panose="02040503050406030204" pitchFamily="18" charset="0"/>
                  </a:rPr>
                  <a:t>Δ</a:t>
                </a:r>
                <a:r>
                  <a:rPr lang="fr-FR" baseline="0" dirty="0">
                    <a:latin typeface="Cambria Math" panose="02040503050406030204" pitchFamily="18" charset="0"/>
                    <a:ea typeface="Cambria Math" panose="02040503050406030204" pitchFamily="18" charset="0"/>
                  </a:rPr>
                  <a:t>x(mm)</a:t>
                </a:r>
              </a:p>
              <a:p>
                <a:endParaRPr lang="fr-FR" baseline="0" dirty="0">
                  <a:latin typeface="Cambria Math" panose="02040503050406030204" pitchFamily="18" charset="0"/>
                  <a:ea typeface="Cambria Math" panose="02040503050406030204" pitchFamily="18" charset="0"/>
                </a:endParaRPr>
              </a:p>
              <a:p>
                <a:r>
                  <a:rPr lang="fr-FR" baseline="0" dirty="0">
                    <a:latin typeface="Cambria Math" panose="02040503050406030204" pitchFamily="18" charset="0"/>
                    <a:ea typeface="Cambria Math" panose="02040503050406030204" pitchFamily="18" charset="0"/>
                  </a:rPr>
                  <a:t>La loi de </a:t>
                </a:r>
                <a:r>
                  <a:rPr lang="fr-FR" baseline="0" dirty="0" err="1">
                    <a:latin typeface="Cambria Math" panose="02040503050406030204" pitchFamily="18" charset="0"/>
                    <a:ea typeface="Cambria Math" panose="02040503050406030204" pitchFamily="18" charset="0"/>
                  </a:rPr>
                  <a:t>hooke</a:t>
                </a:r>
                <a:r>
                  <a:rPr lang="fr-FR" baseline="0" dirty="0">
                    <a:latin typeface="Cambria Math" panose="02040503050406030204" pitchFamily="18" charset="0"/>
                    <a:ea typeface="Cambria Math" panose="02040503050406030204" pitchFamily="18" charset="0"/>
                  </a:rPr>
                  <a:t> établit la proportionnalité entre les contraintes tangentielles et le glissement relatif : </a:t>
                </a:r>
                <a:r>
                  <a:rPr lang="fr-FR" i="0">
                    <a:latin typeface="Cambria Math" panose="02040503050406030204" pitchFamily="18" charset="0"/>
                  </a:rPr>
                  <a:t>𝒯_</a:t>
                </a:r>
                <a:r>
                  <a:rPr lang="fr-FR" b="0" i="0">
                    <a:latin typeface="Cambria Math" panose="02040503050406030204" pitchFamily="18" charset="0"/>
                  </a:rPr>
                  <a:t>𝑚𝑜𝑦</a:t>
                </a:r>
                <a:r>
                  <a:rPr lang="fr-FR" dirty="0"/>
                  <a:t> = G . </a:t>
                </a:r>
                <a:r>
                  <a:rPr lang="fr-FR" i="0">
                    <a:latin typeface="Cambria Math" panose="02040503050406030204" pitchFamily="18" charset="0"/>
                  </a:rPr>
                  <a:t>𝒯_</a:t>
                </a:r>
                <a:r>
                  <a:rPr lang="fr-FR" b="0" i="0">
                    <a:latin typeface="Cambria Math" panose="02040503050406030204" pitchFamily="18" charset="0"/>
                  </a:rPr>
                  <a:t>𝑚𝑜𝑦</a:t>
                </a:r>
                <a:r>
                  <a:rPr lang="fr-FR" dirty="0"/>
                  <a:t> = G . </a:t>
                </a:r>
                <a:r>
                  <a:rPr lang="fr-FR" baseline="0" dirty="0">
                    <a:latin typeface="Cambria Math" panose="02040503050406030204" pitchFamily="18" charset="0"/>
                    <a:ea typeface="Cambria Math" panose="02040503050406030204" pitchFamily="18" charset="0"/>
                  </a:rPr>
                  <a:t>γ avec G : module d’élasticité transversal (de Coulomb) </a:t>
                </a:r>
                <a:r>
                  <a:rPr lang="fr-FR" baseline="0" dirty="0" err="1">
                    <a:latin typeface="Cambria Math" panose="02040503050406030204" pitchFamily="18" charset="0"/>
                    <a:ea typeface="Cambria Math" panose="02040503050406030204" pitchFamily="18" charset="0"/>
                  </a:rPr>
                  <a:t>Mpa</a:t>
                </a:r>
                <a:r>
                  <a:rPr lang="fr-FR" baseline="0" dirty="0">
                    <a:latin typeface="Cambria Math" panose="02040503050406030204" pitchFamily="18" charset="0"/>
                    <a:ea typeface="Cambria Math" panose="02040503050406030204" pitchFamily="18" charset="0"/>
                  </a:rPr>
                  <a:t> et γ glissement relatif donc sans unité.</a:t>
                </a:r>
              </a:p>
              <a:p>
                <a:endParaRPr lang="fr-FR" baseline="0" dirty="0">
                  <a:latin typeface="Cambria Math" panose="02040503050406030204" pitchFamily="18" charset="0"/>
                  <a:ea typeface="Cambria Math" panose="02040503050406030204" pitchFamily="18" charset="0"/>
                </a:endParaRPr>
              </a:p>
              <a:p>
                <a:r>
                  <a:rPr lang="fr-FR" baseline="0" dirty="0">
                    <a:latin typeface="Cambria Math" panose="02040503050406030204" pitchFamily="18" charset="0"/>
                    <a:ea typeface="Cambria Math" panose="02040503050406030204" pitchFamily="18" charset="0"/>
                  </a:rPr>
                  <a:t>Enfin G au même titre que E est une constante caractéristique du matériau, déterminée par essais.</a:t>
                </a: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15</a:t>
            </a:fld>
            <a:endParaRPr lang="fr-FR"/>
          </a:p>
        </p:txBody>
      </p:sp>
    </p:spTree>
    <p:extLst>
      <p:ext uri="{BB962C8B-B14F-4D97-AF65-F5344CB8AC3E}">
        <p14:creationId xmlns:p14="http://schemas.microsoft.com/office/powerpoint/2010/main" val="4024849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Pour des raisons de sécurité et d’incertitude sur les hypothèses (le cisaillement pur n’existe pas)</a:t>
                </a:r>
              </a:p>
              <a:p>
                <a:r>
                  <a:rPr lang="fr-FR" dirty="0"/>
                  <a:t>On définit la résistance pratique au glissement </a:t>
                </a:r>
                <a:r>
                  <a:rPr lang="fr-FR" dirty="0" err="1"/>
                  <a:t>rpg</a:t>
                </a:r>
                <a:r>
                  <a:rPr lang="fr-FR" dirty="0"/>
                  <a:t> par le quotient  de la résistance élastique au glissement / </a:t>
                </a:r>
                <a:r>
                  <a:rPr lang="fr-FR" dirty="0" err="1"/>
                  <a:t>coeff</a:t>
                </a:r>
                <a:r>
                  <a:rPr lang="fr-FR" dirty="0"/>
                  <a:t> de sécu</a:t>
                </a:r>
              </a:p>
              <a:p>
                <a:r>
                  <a:rPr lang="fr-FR" dirty="0"/>
                  <a:t>La condition de résistance s’écrit </a:t>
                </a:r>
                <a:r>
                  <a:rPr lang="fr-FR" i="0">
                    <a:latin typeface="Cambria Math" panose="02040503050406030204" pitchFamily="18" charset="0"/>
                  </a:rPr>
                  <a:t>𝒯_</a:t>
                </a:r>
                <a:r>
                  <a:rPr lang="fr-FR" b="0" i="0">
                    <a:latin typeface="Cambria Math" panose="02040503050406030204" pitchFamily="18" charset="0"/>
                  </a:rPr>
                  <a:t>𝑚𝑜𝑦</a:t>
                </a:r>
                <a:r>
                  <a:rPr lang="fr-FR" b="0" i="0">
                    <a:latin typeface="Cambria Math" panose="02040503050406030204" pitchFamily="18" charset="0"/>
                    <a:ea typeface="Cambria Math" panose="02040503050406030204" pitchFamily="18" charset="0"/>
                  </a:rPr>
                  <a:t>≤</a:t>
                </a:r>
                <a:r>
                  <a:rPr lang="fr-FR" i="0" dirty="0">
                    <a:latin typeface="Cambria Math" panose="02040503050406030204" pitchFamily="18" charset="0"/>
                    <a:ea typeface="Cambria Math" panose="02040503050406030204" pitchFamily="18" charset="0"/>
                  </a:rPr>
                  <a:t>𝑅_𝑝𝑔</a:t>
                </a:r>
                <a:endParaRPr lang="fr-FR" dirty="0"/>
              </a:p>
              <a:p>
                <a:endParaRPr lang="fr-FR" dirty="0"/>
              </a:p>
              <a:p>
                <a:r>
                  <a:rPr lang="fr-FR" dirty="0"/>
                  <a:t>Rec = résistance élastique à la compression</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16</a:t>
            </a:fld>
            <a:endParaRPr lang="fr-FR"/>
          </a:p>
        </p:txBody>
      </p:sp>
    </p:spTree>
    <p:extLst>
      <p:ext uri="{BB962C8B-B14F-4D97-AF65-F5344CB8AC3E}">
        <p14:creationId xmlns:p14="http://schemas.microsoft.com/office/powerpoint/2010/main" val="36185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Pour des raisons de sécurité et d’incertitude sur les hypothèses (le cisaillement pur n’existe pas)</a:t>
                </a:r>
              </a:p>
              <a:p>
                <a:r>
                  <a:rPr lang="fr-FR" dirty="0"/>
                  <a:t>On définit la résistance pratique au glissement </a:t>
                </a:r>
                <a:r>
                  <a:rPr lang="fr-FR" dirty="0" err="1"/>
                  <a:t>rpg</a:t>
                </a:r>
                <a:r>
                  <a:rPr lang="fr-FR" dirty="0"/>
                  <a:t> par le quotient  de la résistance élastique au glissement / </a:t>
                </a:r>
                <a:r>
                  <a:rPr lang="fr-FR" dirty="0" err="1"/>
                  <a:t>coeff</a:t>
                </a:r>
                <a:r>
                  <a:rPr lang="fr-FR" dirty="0"/>
                  <a:t> de sécu</a:t>
                </a:r>
              </a:p>
              <a:p>
                <a:r>
                  <a:rPr lang="fr-FR" dirty="0"/>
                  <a:t>La condition de résistance s’écrit </a:t>
                </a:r>
                <a:r>
                  <a:rPr lang="fr-FR" i="0">
                    <a:latin typeface="Cambria Math" panose="02040503050406030204" pitchFamily="18" charset="0"/>
                  </a:rPr>
                  <a:t>𝒯_</a:t>
                </a:r>
                <a:r>
                  <a:rPr lang="fr-FR" b="0" i="0">
                    <a:latin typeface="Cambria Math" panose="02040503050406030204" pitchFamily="18" charset="0"/>
                  </a:rPr>
                  <a:t>𝑚𝑜𝑦</a:t>
                </a:r>
                <a:r>
                  <a:rPr lang="fr-FR" b="0" i="0">
                    <a:latin typeface="Cambria Math" panose="02040503050406030204" pitchFamily="18" charset="0"/>
                    <a:ea typeface="Cambria Math" panose="02040503050406030204" pitchFamily="18" charset="0"/>
                  </a:rPr>
                  <a:t>≤</a:t>
                </a:r>
                <a:r>
                  <a:rPr lang="fr-FR" i="0" dirty="0">
                    <a:latin typeface="Cambria Math" panose="02040503050406030204" pitchFamily="18" charset="0"/>
                    <a:ea typeface="Cambria Math" panose="02040503050406030204" pitchFamily="18" charset="0"/>
                  </a:rPr>
                  <a:t>𝑅_𝑝𝑔</a:t>
                </a:r>
                <a:endParaRPr lang="fr-FR" dirty="0"/>
              </a:p>
              <a:p>
                <a:endParaRPr lang="fr-FR" dirty="0"/>
              </a:p>
              <a:p>
                <a:r>
                  <a:rPr lang="fr-FR" i="0">
                    <a:latin typeface="Cambria Math" panose="02040503050406030204" pitchFamily="18" charset="0"/>
                  </a:rPr>
                  <a:t>𝒯_</a:t>
                </a:r>
                <a:r>
                  <a:rPr lang="fr-FR" b="0" i="0">
                    <a:latin typeface="Cambria Math" panose="02040503050406030204" pitchFamily="18" charset="0"/>
                  </a:rPr>
                  <a:t>𝑚𝑜𝑦  (𝑀𝑃𝑎)=  (𝑇 (𝑁))/(𝑆 (𝑚𝑚^2 ) ), 𝑑𝑜𝑛𝑐 </a:t>
                </a:r>
                <a:r>
                  <a:rPr lang="fr-FR" i="0">
                    <a:latin typeface="Cambria Math" panose="02040503050406030204" pitchFamily="18" charset="0"/>
                  </a:rPr>
                  <a:t>𝒯_</a:t>
                </a:r>
                <a:r>
                  <a:rPr lang="fr-FR" b="0" i="0">
                    <a:latin typeface="Cambria Math" panose="02040503050406030204" pitchFamily="18" charset="0"/>
                  </a:rPr>
                  <a:t>𝑚𝑜𝑦  (𝑀𝑃𝑎)=  (𝑇 (𝑁))/(</a:t>
                </a:r>
                <a:r>
                  <a:rPr lang="el-GR" b="0" i="0">
                    <a:latin typeface="Cambria Math" panose="02040503050406030204" pitchFamily="18" charset="0"/>
                  </a:rPr>
                  <a:t>π</a:t>
                </a:r>
                <a:r>
                  <a:rPr lang="fr-FR" b="0" i="0">
                    <a:latin typeface="Cambria Math" panose="02040503050406030204" pitchFamily="18" charset="0"/>
                  </a:rPr>
                  <a:t>𝑑²/4)</a:t>
                </a:r>
                <a:r>
                  <a:rPr lang="fr-FR" dirty="0"/>
                  <a:t>, d²=4T/</a:t>
                </a:r>
                <a:r>
                  <a:rPr lang="el-GR" b="0" i="0">
                    <a:latin typeface="Cambria Math" panose="02040503050406030204" pitchFamily="18" charset="0"/>
                  </a:rPr>
                  <a:t>π</a:t>
                </a:r>
                <a:r>
                  <a:rPr lang="fr-FR" dirty="0" err="1"/>
                  <a:t>Rpg</a:t>
                </a:r>
                <a:r>
                  <a:rPr lang="fr-FR" dirty="0"/>
                  <a:t>, d=</a:t>
                </a:r>
                <a:r>
                  <a:rPr lang="fr-FR" i="0">
                    <a:latin typeface="Cambria Math" panose="02040503050406030204" pitchFamily="18" charset="0"/>
                  </a:rPr>
                  <a:t>√(</a:t>
                </a:r>
                <a:r>
                  <a:rPr lang="fr-FR" b="0" i="0">
                    <a:latin typeface="Cambria Math" panose="02040503050406030204" pitchFamily="18" charset="0"/>
                  </a:rPr>
                  <a:t>4𝑇/</a:t>
                </a:r>
                <a:r>
                  <a:rPr lang="el-GR" i="0">
                    <a:latin typeface="Cambria Math" panose="02040503050406030204" pitchFamily="18" charset="0"/>
                  </a:rPr>
                  <a:t>π</a:t>
                </a:r>
                <a:r>
                  <a:rPr lang="fr-FR" b="0" i="0">
                    <a:latin typeface="Cambria Math" panose="02040503050406030204" pitchFamily="18" charset="0"/>
                  </a:rPr>
                  <a:t>𝑅𝑝𝑔)</a:t>
                </a:r>
                <a:r>
                  <a:rPr lang="fr-FR" dirty="0"/>
                  <a:t> d’où d=10,09 donc 12</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17</a:t>
            </a:fld>
            <a:endParaRPr lang="fr-FR"/>
          </a:p>
        </p:txBody>
      </p:sp>
    </p:spTree>
    <p:extLst>
      <p:ext uri="{BB962C8B-B14F-4D97-AF65-F5344CB8AC3E}">
        <p14:creationId xmlns:p14="http://schemas.microsoft.com/office/powerpoint/2010/main" val="3670499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18</a:t>
            </a:fld>
            <a:endParaRPr lang="fr-FR"/>
          </a:p>
        </p:txBody>
      </p:sp>
    </p:spTree>
    <p:extLst>
      <p:ext uri="{BB962C8B-B14F-4D97-AF65-F5344CB8AC3E}">
        <p14:creationId xmlns:p14="http://schemas.microsoft.com/office/powerpoint/2010/main" val="2561314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dirty="0"/>
              </a:p>
            </p:txBody>
          </p:sp>
        </mc:Choice>
        <mc:Fallback xmlns="">
          <p:sp>
            <p:nvSpPr>
              <p:cNvPr id="3" name="Espace réservé des notes 2"/>
              <p:cNvSpPr>
                <a:spLocks noGrp="1"/>
              </p:cNvSpPr>
              <p:nvPr>
                <p:ph type="body" idx="1"/>
              </p:nvPr>
            </p:nvSpPr>
            <p:spPr/>
            <p:txBody>
              <a:bodyPr/>
              <a:lstStyle/>
              <a:p>
                <a:pPr algn="l"/>
                <a:r>
                  <a:rPr lang="fr-FR" b="0" i="0" dirty="0">
                    <a:solidFill>
                      <a:srgbClr val="D1D5DB"/>
                    </a:solidFill>
                    <a:effectLst/>
                    <a:latin typeface="Söhne"/>
                  </a:rPr>
                  <a:t>Le moment quadratique polaire d’une surface </a:t>
                </a:r>
                <a:r>
                  <a:rPr lang="fr-FR" sz="1200" dirty="0"/>
                  <a:t>plane par rapport à un axe perpendiculaire à son plan:</a:t>
                </a:r>
              </a:p>
              <a:p>
                <a:pPr algn="l"/>
                <a:r>
                  <a:rPr lang="fr-FR" sz="1200" dirty="0"/>
                  <a:t>La distance </a:t>
                </a:r>
                <a:r>
                  <a:rPr lang="el-GR" sz="1200" dirty="0">
                    <a:latin typeface="Cambria Math" panose="02040503050406030204" pitchFamily="18" charset="0"/>
                    <a:ea typeface="Cambria Math" panose="02040503050406030204" pitchFamily="18" charset="0"/>
                  </a:rPr>
                  <a:t>ρ</a:t>
                </a:r>
                <a:r>
                  <a:rPr lang="fr-FR" sz="1200" dirty="0">
                    <a:latin typeface="Cambria Math" panose="02040503050406030204" pitchFamily="18" charset="0"/>
                    <a:ea typeface="Cambria Math" panose="02040503050406030204" pitchFamily="18" charset="0"/>
                  </a:rPr>
                  <a:t> peut se calculer en fonction de ses coordonnées x et y</a:t>
                </a:r>
              </a:p>
              <a:p>
                <a:pPr algn="l"/>
                <a:r>
                  <a:rPr lang="fr-FR" sz="1200" dirty="0"/>
                  <a:t>  </a:t>
                </a:r>
                <a:r>
                  <a:rPr lang="el-GR" sz="1200" dirty="0">
                    <a:latin typeface="Cambria Math" panose="02040503050406030204" pitchFamily="18" charset="0"/>
                    <a:ea typeface="Cambria Math" panose="02040503050406030204" pitchFamily="18" charset="0"/>
                  </a:rPr>
                  <a:t>ρ</a:t>
                </a:r>
                <a:r>
                  <a:rPr lang="fr-FR" sz="1200" dirty="0">
                    <a:latin typeface="Cambria Math" panose="02040503050406030204" pitchFamily="18" charset="0"/>
                    <a:ea typeface="Cambria Math" panose="02040503050406030204" pitchFamily="18" charset="0"/>
                  </a:rPr>
                  <a:t>²=x²+y²</a:t>
                </a:r>
              </a:p>
              <a:p>
                <a:pPr algn="l"/>
                <a:endParaRPr lang="fr-FR" sz="120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mbria Math" panose="02040503050406030204" pitchFamily="18" charset="0"/>
                    <a:ea typeface="Cambria Math" panose="02040503050406030204" pitchFamily="18" charset="0"/>
                  </a:rPr>
                  <a:t>Donc  </a:t>
                </a:r>
                <a:r>
                  <a:rPr lang="fr-FR" sz="1200" b="0" i="0" dirty="0">
                    <a:effectLst/>
                    <a:latin typeface="KaTeX_Main"/>
                  </a:rPr>
                  <a:t>Io=</a:t>
                </a:r>
                <a:r>
                  <a:rPr lang="fr-FR" sz="1200" b="0" i="0" dirty="0">
                    <a:effectLst/>
                    <a:latin typeface="KaTeX_Size1"/>
                  </a:rPr>
                  <a:t>∫</a:t>
                </a:r>
                <a:r>
                  <a:rPr lang="fr-FR" sz="1200" dirty="0">
                    <a:latin typeface="Cambria Math" panose="02040503050406030204" pitchFamily="18" charset="0"/>
                    <a:ea typeface="Cambria Math" panose="02040503050406030204" pitchFamily="18" charset="0"/>
                  </a:rPr>
                  <a:t>y</a:t>
                </a:r>
                <a:r>
                  <a:rPr lang="fr-FR" sz="1200" b="0" i="0" dirty="0">
                    <a:effectLst/>
                    <a:latin typeface="KaTeX_Main"/>
                  </a:rPr>
                  <a:t>²</a:t>
                </a:r>
                <a:r>
                  <a:rPr lang="fr-FR" sz="1200" b="0" i="1" dirty="0">
                    <a:effectLst/>
                    <a:latin typeface="KaTeX_Math"/>
                  </a:rPr>
                  <a:t>dA + </a:t>
                </a:r>
                <a:r>
                  <a:rPr lang="fr-FR" sz="1200" dirty="0">
                    <a:latin typeface="KaTeX_Size1"/>
                  </a:rPr>
                  <a:t>∫</a:t>
                </a:r>
                <a:r>
                  <a:rPr lang="fr-FR" sz="1200" dirty="0">
                    <a:latin typeface="Cambria Math" panose="02040503050406030204" pitchFamily="18" charset="0"/>
                    <a:ea typeface="Cambria Math" panose="02040503050406030204" pitchFamily="18" charset="0"/>
                  </a:rPr>
                  <a:t>x</a:t>
                </a:r>
                <a:r>
                  <a:rPr lang="fr-FR" sz="1200" dirty="0">
                    <a:latin typeface="KaTeX_Main"/>
                  </a:rPr>
                  <a:t>²</a:t>
                </a:r>
                <a:r>
                  <a:rPr lang="fr-FR" sz="1200" i="1" dirty="0">
                    <a:latin typeface="KaTeX_Math"/>
                  </a:rPr>
                  <a:t>dA=I</a:t>
                </a:r>
                <a:r>
                  <a:rPr lang="fr-FR" sz="1200" b="0" i="0" dirty="0">
                    <a:effectLst/>
                    <a:latin typeface="KaTeX_Main"/>
                  </a:rPr>
                  <a:t>(O,</a:t>
                </a:r>
                <a:r>
                  <a:rPr lang="fr-FR" sz="1200" b="0" i="0" dirty="0">
                    <a:effectLst/>
                    <a:latin typeface="Cambria Math" panose="02040503050406030204" pitchFamily="18" charset="0"/>
                  </a:rPr>
                  <a:t>𝑥 ⃗</a:t>
                </a:r>
                <a:r>
                  <a:rPr lang="fr-FR" sz="1200" b="0" i="0" dirty="0">
                    <a:effectLst/>
                    <a:latin typeface="KaTeX_Main"/>
                  </a:rPr>
                  <a:t>)+</a:t>
                </a:r>
                <a:r>
                  <a:rPr lang="fr-FR" sz="1200" i="1" dirty="0">
                    <a:latin typeface="KaTeX_Math"/>
                  </a:rPr>
                  <a:t>I</a:t>
                </a:r>
                <a:r>
                  <a:rPr lang="fr-FR" sz="1200" dirty="0">
                    <a:latin typeface="KaTeX_Main"/>
                  </a:rPr>
                  <a:t>(O,</a:t>
                </a:r>
                <a:r>
                  <a:rPr lang="fr-FR" sz="1200" b="0" i="0" dirty="0">
                    <a:latin typeface="Cambria Math" panose="02040503050406030204" pitchFamily="18" charset="0"/>
                  </a:rPr>
                  <a:t>𝑦 ⃗</a:t>
                </a:r>
                <a:r>
                  <a:rPr lang="fr-FR" sz="1200" dirty="0">
                    <a:latin typeface="KaTeX_Main"/>
                  </a:rPr>
                  <a:t>)</a:t>
                </a:r>
                <a:endParaRPr lang="fr-FR" sz="1200" b="0" i="0" dirty="0">
                  <a:effectLst/>
                  <a:latin typeface="Söhne"/>
                </a:endParaRPr>
              </a:p>
              <a:p>
                <a:pPr algn="l"/>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19</a:t>
            </a:fld>
            <a:endParaRPr lang="fr-FR"/>
          </a:p>
        </p:txBody>
      </p:sp>
    </p:spTree>
    <p:extLst>
      <p:ext uri="{BB962C8B-B14F-4D97-AF65-F5344CB8AC3E}">
        <p14:creationId xmlns:p14="http://schemas.microsoft.com/office/powerpoint/2010/main" val="51689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a:t>
            </a:fld>
            <a:endParaRPr lang="fr-FR"/>
          </a:p>
        </p:txBody>
      </p:sp>
    </p:spTree>
    <p:extLst>
      <p:ext uri="{BB962C8B-B14F-4D97-AF65-F5344CB8AC3E}">
        <p14:creationId xmlns:p14="http://schemas.microsoft.com/office/powerpoint/2010/main" val="343108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dirty="0"/>
              </a:p>
            </p:txBody>
          </p:sp>
        </mc:Choice>
        <mc:Fallback xmlns="">
          <p:sp>
            <p:nvSpPr>
              <p:cNvPr id="3" name="Espace réservé des notes 2"/>
              <p:cNvSpPr>
                <a:spLocks noGrp="1"/>
              </p:cNvSpPr>
              <p:nvPr>
                <p:ph type="body" idx="1"/>
              </p:nvPr>
            </p:nvSpPr>
            <p:spPr/>
            <p:txBody>
              <a:bodyPr/>
              <a:lstStyle/>
              <a:p>
                <a:pPr algn="l"/>
                <a:r>
                  <a:rPr lang="fr-FR" b="0" i="0" dirty="0">
                    <a:solidFill>
                      <a:srgbClr val="D1D5DB"/>
                    </a:solidFill>
                    <a:effectLst/>
                    <a:latin typeface="Söhne"/>
                  </a:rPr>
                  <a:t>Le moment quadratique polaire d’une surface </a:t>
                </a:r>
                <a:r>
                  <a:rPr lang="fr-FR" sz="1200" dirty="0"/>
                  <a:t>plane par rapport à un axe perpendiculaire à son plan:</a:t>
                </a:r>
              </a:p>
              <a:p>
                <a:pPr algn="l"/>
                <a:r>
                  <a:rPr lang="fr-FR" sz="1200" dirty="0"/>
                  <a:t>La distance </a:t>
                </a:r>
                <a:r>
                  <a:rPr lang="el-GR" sz="1200" dirty="0">
                    <a:latin typeface="Cambria Math" panose="02040503050406030204" pitchFamily="18" charset="0"/>
                    <a:ea typeface="Cambria Math" panose="02040503050406030204" pitchFamily="18" charset="0"/>
                  </a:rPr>
                  <a:t>ρ</a:t>
                </a:r>
                <a:r>
                  <a:rPr lang="fr-FR" sz="1200" dirty="0">
                    <a:latin typeface="Cambria Math" panose="02040503050406030204" pitchFamily="18" charset="0"/>
                    <a:ea typeface="Cambria Math" panose="02040503050406030204" pitchFamily="18" charset="0"/>
                  </a:rPr>
                  <a:t> peut se calculer en fonction de ses coordonnées x et y</a:t>
                </a:r>
              </a:p>
              <a:p>
                <a:pPr algn="l"/>
                <a:r>
                  <a:rPr lang="fr-FR" sz="1200" dirty="0"/>
                  <a:t>  </a:t>
                </a:r>
                <a:r>
                  <a:rPr lang="el-GR" sz="1200" dirty="0">
                    <a:latin typeface="Cambria Math" panose="02040503050406030204" pitchFamily="18" charset="0"/>
                    <a:ea typeface="Cambria Math" panose="02040503050406030204" pitchFamily="18" charset="0"/>
                  </a:rPr>
                  <a:t>ρ</a:t>
                </a:r>
                <a:r>
                  <a:rPr lang="fr-FR" sz="1200" dirty="0">
                    <a:latin typeface="Cambria Math" panose="02040503050406030204" pitchFamily="18" charset="0"/>
                    <a:ea typeface="Cambria Math" panose="02040503050406030204" pitchFamily="18" charset="0"/>
                  </a:rPr>
                  <a:t>²=x²+y²</a:t>
                </a:r>
              </a:p>
              <a:p>
                <a:pPr algn="l"/>
                <a:endParaRPr lang="fr-FR" sz="120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mbria Math" panose="02040503050406030204" pitchFamily="18" charset="0"/>
                    <a:ea typeface="Cambria Math" panose="02040503050406030204" pitchFamily="18" charset="0"/>
                  </a:rPr>
                  <a:t>Donc  </a:t>
                </a:r>
                <a:r>
                  <a:rPr lang="fr-FR" sz="1200" b="0" i="0" dirty="0">
                    <a:effectLst/>
                    <a:latin typeface="KaTeX_Main"/>
                  </a:rPr>
                  <a:t>Io=</a:t>
                </a:r>
                <a:r>
                  <a:rPr lang="fr-FR" sz="1200" b="0" i="0" dirty="0">
                    <a:effectLst/>
                    <a:latin typeface="KaTeX_Size1"/>
                  </a:rPr>
                  <a:t>∫</a:t>
                </a:r>
                <a:r>
                  <a:rPr lang="fr-FR" sz="1200" dirty="0">
                    <a:latin typeface="Cambria Math" panose="02040503050406030204" pitchFamily="18" charset="0"/>
                    <a:ea typeface="Cambria Math" panose="02040503050406030204" pitchFamily="18" charset="0"/>
                  </a:rPr>
                  <a:t>y</a:t>
                </a:r>
                <a:r>
                  <a:rPr lang="fr-FR" sz="1200" b="0" i="0" dirty="0">
                    <a:effectLst/>
                    <a:latin typeface="KaTeX_Main"/>
                  </a:rPr>
                  <a:t>²</a:t>
                </a:r>
                <a:r>
                  <a:rPr lang="fr-FR" sz="1200" b="0" i="1" dirty="0">
                    <a:effectLst/>
                    <a:latin typeface="KaTeX_Math"/>
                  </a:rPr>
                  <a:t>dA + </a:t>
                </a:r>
                <a:r>
                  <a:rPr lang="fr-FR" sz="1200" dirty="0">
                    <a:latin typeface="KaTeX_Size1"/>
                  </a:rPr>
                  <a:t>∫</a:t>
                </a:r>
                <a:r>
                  <a:rPr lang="fr-FR" sz="1200" dirty="0">
                    <a:latin typeface="Cambria Math" panose="02040503050406030204" pitchFamily="18" charset="0"/>
                    <a:ea typeface="Cambria Math" panose="02040503050406030204" pitchFamily="18" charset="0"/>
                  </a:rPr>
                  <a:t>x</a:t>
                </a:r>
                <a:r>
                  <a:rPr lang="fr-FR" sz="1200" dirty="0">
                    <a:latin typeface="KaTeX_Main"/>
                  </a:rPr>
                  <a:t>²</a:t>
                </a:r>
                <a:r>
                  <a:rPr lang="fr-FR" sz="1200" i="1" dirty="0">
                    <a:latin typeface="KaTeX_Math"/>
                  </a:rPr>
                  <a:t>dA=I</a:t>
                </a:r>
                <a:r>
                  <a:rPr lang="fr-FR" sz="1200" b="0" i="0" dirty="0">
                    <a:effectLst/>
                    <a:latin typeface="KaTeX_Main"/>
                  </a:rPr>
                  <a:t>(O,</a:t>
                </a:r>
                <a:r>
                  <a:rPr lang="fr-FR" sz="1200" b="0" i="0" dirty="0">
                    <a:effectLst/>
                    <a:latin typeface="Cambria Math" panose="02040503050406030204" pitchFamily="18" charset="0"/>
                  </a:rPr>
                  <a:t>𝑥 ⃗</a:t>
                </a:r>
                <a:r>
                  <a:rPr lang="fr-FR" sz="1200" b="0" i="0" dirty="0">
                    <a:effectLst/>
                    <a:latin typeface="KaTeX_Main"/>
                  </a:rPr>
                  <a:t>)+</a:t>
                </a:r>
                <a:r>
                  <a:rPr lang="fr-FR" sz="1200" i="1" dirty="0">
                    <a:latin typeface="KaTeX_Math"/>
                  </a:rPr>
                  <a:t>I</a:t>
                </a:r>
                <a:r>
                  <a:rPr lang="fr-FR" sz="1200" dirty="0">
                    <a:latin typeface="KaTeX_Main"/>
                  </a:rPr>
                  <a:t>(O,</a:t>
                </a:r>
                <a:r>
                  <a:rPr lang="fr-FR" sz="1200" b="0" i="0" dirty="0">
                    <a:latin typeface="Cambria Math" panose="02040503050406030204" pitchFamily="18" charset="0"/>
                  </a:rPr>
                  <a:t>𝑦 ⃗</a:t>
                </a:r>
                <a:r>
                  <a:rPr lang="fr-FR" sz="1200" dirty="0">
                    <a:latin typeface="KaTeX_Main"/>
                  </a:rPr>
                  <a:t>)</a:t>
                </a:r>
                <a:endParaRPr lang="fr-FR" sz="1200" b="0" i="0" dirty="0">
                  <a:effectLst/>
                  <a:latin typeface="Söhne"/>
                </a:endParaRPr>
              </a:p>
              <a:p>
                <a:pPr algn="l"/>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20</a:t>
            </a:fld>
            <a:endParaRPr lang="fr-FR"/>
          </a:p>
        </p:txBody>
      </p:sp>
    </p:spTree>
    <p:extLst>
      <p:ext uri="{BB962C8B-B14F-4D97-AF65-F5344CB8AC3E}">
        <p14:creationId xmlns:p14="http://schemas.microsoft.com/office/powerpoint/2010/main" val="3279105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sz="1200" dirty="0">
                  <a:latin typeface="Cambria Math" panose="02040503050406030204" pitchFamily="18" charset="0"/>
                  <a:ea typeface="Cambria Math" panose="02040503050406030204" pitchFamily="18" charset="0"/>
                </a:endParaRPr>
              </a:p>
            </p:txBody>
          </p:sp>
        </mc:Choice>
        <mc:Fallback xmlns="">
          <p:sp>
            <p:nvSpPr>
              <p:cNvPr id="3" name="Espace réservé des notes 2"/>
              <p:cNvSpPr>
                <a:spLocks noGrp="1"/>
              </p:cNvSpPr>
              <p:nvPr>
                <p:ph type="body" idx="1"/>
              </p:nvPr>
            </p:nvSpPr>
            <p:spPr/>
            <p:txBody>
              <a:bodyPr/>
              <a:lstStyle/>
              <a:p>
                <a:pPr algn="l"/>
                <a:r>
                  <a:rPr lang="fr-FR" b="0" i="0" dirty="0">
                    <a:solidFill>
                      <a:srgbClr val="D1D5DB"/>
                    </a:solidFill>
                    <a:effectLst/>
                    <a:latin typeface="Söhne"/>
                  </a:rPr>
                  <a:t>Théorème de Huygens</a:t>
                </a:r>
              </a:p>
              <a:p>
                <a:pPr algn="l"/>
                <a:endParaRPr lang="fr-FR" b="0" i="0" dirty="0">
                  <a:solidFill>
                    <a:srgbClr val="D1D5DB"/>
                  </a:solidFill>
                  <a:effectLst/>
                  <a:latin typeface="Söhne"/>
                </a:endParaRPr>
              </a:p>
              <a:p>
                <a:pPr algn="l"/>
                <a:endParaRPr lang="fr-FR" b="0" i="0" dirty="0">
                  <a:solidFill>
                    <a:srgbClr val="D1D5DB"/>
                  </a:solidFill>
                  <a:effectLst/>
                  <a:latin typeface="Söhne"/>
                </a:endParaRPr>
              </a:p>
              <a:p>
                <a:pPr algn="l"/>
                <a:r>
                  <a:rPr lang="fr-FR" b="0" i="0" dirty="0">
                    <a:solidFill>
                      <a:srgbClr val="D1D5DB"/>
                    </a:solidFill>
                    <a:effectLst/>
                    <a:latin typeface="Söhne"/>
                  </a:rPr>
                  <a:t>Le moment d’une section par rapport à un axe contenu dans son plan est égal au moment quadratique de cette section par rapport à un axe parallèle au premier et passant par son barycentre, augmenté du produit de l’aire de la section pas le carré de la distance entre les deux axes.</a:t>
                </a:r>
                <a:endParaRPr lang="fr-FR" sz="1200" dirty="0">
                  <a:latin typeface="Cambria Math" panose="02040503050406030204" pitchFamily="18" charset="0"/>
                  <a:ea typeface="Cambria Math" panose="02040503050406030204" pitchFamily="18" charset="0"/>
                </a:endParaRPr>
              </a:p>
              <a:p>
                <a:pPr algn="l"/>
                <a:r>
                  <a:rPr lang="fr-FR" sz="1200" dirty="0"/>
                  <a:t>  </a:t>
                </a:r>
                <a:r>
                  <a:rPr lang="fr-FR" b="0" i="0">
                    <a:latin typeface="Cambria Math" panose="02040503050406030204" pitchFamily="18" charset="0"/>
                  </a:rPr>
                  <a:t>𝐼_(𝑂_𝑌 )=𝐼_(𝐺_𝑌 )+𝑆.𝑑²</a:t>
                </a:r>
                <a:endParaRPr lang="fr-FR" sz="1200" dirty="0">
                  <a:latin typeface="Cambria Math" panose="02040503050406030204" pitchFamily="18" charset="0"/>
                  <a:ea typeface="Cambria Math" panose="02040503050406030204" pitchFamily="18" charset="0"/>
                </a:endParaRPr>
              </a:p>
              <a:p>
                <a:pPr algn="l"/>
                <a:endParaRPr lang="fr-FR" sz="1200" dirty="0">
                  <a:latin typeface="Cambria Math" panose="02040503050406030204" pitchFamily="18" charset="0"/>
                  <a:ea typeface="Cambria Math" panose="02040503050406030204" pitchFamily="18" charset="0"/>
                </a:endParaRPr>
              </a:p>
              <a:p>
                <a:pPr algn="l"/>
                <a:r>
                  <a:rPr lang="fr-FR" b="0" i="0">
                    <a:latin typeface="Cambria Math" panose="02040503050406030204" pitchFamily="18" charset="0"/>
                  </a:rPr>
                  <a:t>𝐼_(𝑂_𝑌 ):</a:t>
                </a:r>
                <a:r>
                  <a:rPr lang="fr-FR" b="0" dirty="0">
                    <a:latin typeface="Cambria Math" panose="02040503050406030204" pitchFamily="18" charset="0"/>
                  </a:rPr>
                  <a:t> moment quadratique de S par rapport à</a:t>
                </a:r>
                <a:r>
                  <a:rPr lang="fr-FR" b="0" baseline="0" dirty="0">
                    <a:latin typeface="Cambria Math" panose="02040503050406030204" pitchFamily="18" charset="0"/>
                  </a:rPr>
                  <a:t> </a:t>
                </a:r>
                <a:r>
                  <a:rPr lang="fr-FR" b="0" baseline="0" dirty="0" err="1">
                    <a:latin typeface="Cambria Math" panose="02040503050406030204" pitchFamily="18" charset="0"/>
                  </a:rPr>
                  <a:t>O,y</a:t>
                </a:r>
                <a:r>
                  <a:rPr lang="fr-FR" b="0" baseline="0" dirty="0">
                    <a:latin typeface="Cambria Math" panose="02040503050406030204" pitchFamily="18" charset="0"/>
                  </a:rPr>
                  <a:t> mm4</a:t>
                </a:r>
                <a:endParaRPr lang="fr-FR" b="0" dirty="0">
                  <a:latin typeface="Cambria Math" panose="02040503050406030204" pitchFamily="18" charset="0"/>
                </a:endParaRPr>
              </a:p>
              <a:p>
                <a:pPr algn="l"/>
                <a:r>
                  <a:rPr lang="fr-FR" b="0" i="0">
                    <a:latin typeface="Cambria Math" panose="02040503050406030204" pitchFamily="18" charset="0"/>
                  </a:rPr>
                  <a:t>𝐼_(𝐺_𝑌 ):𝑚𝑜𝑚𝑒𝑛𝑡 𝑞𝑢𝑎𝑑𝑟𝑎𝑡𝑖𝑞𝑢𝑒 𝑑𝑒 𝑆 𝑝𝑎𝑟 𝑟𝑎𝑝𝑝𝑜𝑟𝑡 à 𝐺,𝑦 𝑚𝑚4</a:t>
                </a:r>
                <a:endParaRPr lang="fr-FR" b="0" i="1" dirty="0">
                  <a:latin typeface="Cambria Math" panose="02040503050406030204" pitchFamily="18" charset="0"/>
                </a:endParaRPr>
              </a:p>
              <a:p>
                <a:pPr algn="l"/>
                <a:r>
                  <a:rPr lang="fr-FR" b="0" i="0">
                    <a:latin typeface="Cambria Math" panose="02040503050406030204" pitchFamily="18" charset="0"/>
                  </a:rPr>
                  <a:t>𝑆:𝑎𝑖𝑟𝑒 𝑑𝑒 𝑙𝑎 𝑠𝑒𝑐𝑡𝑖𝑜𝑛 𝑒𝑛 𝑚𝑚</a:t>
                </a:r>
                <a:r>
                  <a:rPr lang="fr-FR" b="0" i="1" dirty="0">
                    <a:latin typeface="Cambria Math" panose="02040503050406030204" pitchFamily="18" charset="0"/>
                  </a:rPr>
                  <a:t>²</a:t>
                </a:r>
              </a:p>
              <a:p>
                <a:pPr algn="l"/>
                <a:r>
                  <a:rPr lang="fr-FR" b="0" i="0">
                    <a:latin typeface="Cambria Math" panose="02040503050406030204" pitchFamily="18" charset="0"/>
                  </a:rPr>
                  <a:t>𝑑</a:t>
                </a:r>
                <a:r>
                  <a:rPr lang="fr-FR" sz="1200" dirty="0">
                    <a:latin typeface="Cambria Math" panose="02040503050406030204" pitchFamily="18" charset="0"/>
                    <a:ea typeface="Cambria Math" panose="02040503050406030204" pitchFamily="18" charset="0"/>
                  </a:rPr>
                  <a:t> distance entre les axes </a:t>
                </a:r>
                <a:r>
                  <a:rPr lang="fr-FR" sz="1200" dirty="0" err="1">
                    <a:latin typeface="Cambria Math" panose="02040503050406030204" pitchFamily="18" charset="0"/>
                    <a:ea typeface="Cambria Math" panose="02040503050406030204" pitchFamily="18" charset="0"/>
                  </a:rPr>
                  <a:t>oy</a:t>
                </a:r>
                <a:r>
                  <a:rPr lang="fr-FR" sz="1200" dirty="0">
                    <a:latin typeface="Cambria Math" panose="02040503050406030204" pitchFamily="18" charset="0"/>
                    <a:ea typeface="Cambria Math" panose="02040503050406030204" pitchFamily="18" charset="0"/>
                  </a:rPr>
                  <a:t> et gy mm</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21</a:t>
            </a:fld>
            <a:endParaRPr lang="fr-FR"/>
          </a:p>
        </p:txBody>
      </p:sp>
    </p:spTree>
    <p:extLst>
      <p:ext uri="{BB962C8B-B14F-4D97-AF65-F5344CB8AC3E}">
        <p14:creationId xmlns:p14="http://schemas.microsoft.com/office/powerpoint/2010/main" val="3302533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200" dirty="0">
              <a:latin typeface="Cambria Math" panose="02040503050406030204" pitchFamily="18" charset="0"/>
              <a:ea typeface="Cambria Math" panose="02040503050406030204" pitchFamily="18" charset="0"/>
            </a:endParaRP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22</a:t>
            </a:fld>
            <a:endParaRPr lang="fr-FR"/>
          </a:p>
        </p:txBody>
      </p:sp>
    </p:spTree>
    <p:extLst>
      <p:ext uri="{BB962C8B-B14F-4D97-AF65-F5344CB8AC3E}">
        <p14:creationId xmlns:p14="http://schemas.microsoft.com/office/powerpoint/2010/main" val="1171945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sz="1200" dirty="0">
                  <a:latin typeface="Cambria Math" panose="02040503050406030204" pitchFamily="18" charset="0"/>
                  <a:ea typeface="Cambria Math" panose="02040503050406030204" pitchFamily="18" charset="0"/>
                </a:endParaRPr>
              </a:p>
            </p:txBody>
          </p:sp>
        </mc:Choice>
        <mc:Fallback xmlns="">
          <p:sp>
            <p:nvSpPr>
              <p:cNvPr id="3" name="Espace réservé des notes 2"/>
              <p:cNvSpPr>
                <a:spLocks noGrp="1"/>
              </p:cNvSpPr>
              <p:nvPr>
                <p:ph type="body" idx="1"/>
              </p:nvPr>
            </p:nvSpPr>
            <p:spPr/>
            <p:txBody>
              <a:bodyPr/>
              <a:lstStyle/>
              <a:p>
                <a:pPr algn="l"/>
                <a:r>
                  <a:rPr lang="fr-FR" sz="1200" dirty="0">
                    <a:latin typeface="Cambria Math" panose="02040503050406030204" pitchFamily="18" charset="0"/>
                    <a:ea typeface="Cambria Math" panose="02040503050406030204" pitchFamily="18" charset="0"/>
                  </a:rPr>
                  <a:t>Déterminer le moment quadratique </a:t>
                </a:r>
                <a:r>
                  <a:rPr lang="fr-FR" sz="1200" dirty="0" err="1">
                    <a:latin typeface="Cambria Math" panose="02040503050406030204" pitchFamily="18" charset="0"/>
                    <a:ea typeface="Cambria Math" panose="02040503050406030204" pitchFamily="18" charset="0"/>
                  </a:rPr>
                  <a:t>Igx</a:t>
                </a:r>
                <a:r>
                  <a:rPr lang="fr-FR" sz="1200" dirty="0">
                    <a:latin typeface="Cambria Math" panose="02040503050406030204" pitchFamily="18" charset="0"/>
                    <a:ea typeface="Cambria Math" panose="02040503050406030204" pitchFamily="18" charset="0"/>
                  </a:rPr>
                  <a:t> : </a:t>
                </a:r>
              </a:p>
              <a:p>
                <a:pPr algn="l"/>
                <a:r>
                  <a:rPr lang="fr-FR" sz="1200" dirty="0">
                    <a:latin typeface="Cambria Math" panose="02040503050406030204" pitchFamily="18" charset="0"/>
                    <a:ea typeface="Cambria Math" panose="02040503050406030204" pitchFamily="18" charset="0"/>
                  </a:rPr>
                  <a:t>Moment quadratique de AEKF par rapport à G1,x</a:t>
                </a:r>
              </a:p>
              <a:p>
                <a:pPr algn="l"/>
                <a:r>
                  <a:rPr lang="fr-FR" sz="1200" dirty="0">
                    <a:latin typeface="Cambria Math" panose="02040503050406030204" pitchFamily="18" charset="0"/>
                    <a:ea typeface="Cambria Math" panose="02040503050406030204" pitchFamily="18" charset="0"/>
                  </a:rPr>
                  <a:t>I1G1x</a:t>
                </a:r>
                <a:r>
                  <a:rPr lang="fr-FR" b="0" i="0">
                    <a:latin typeface="Cambria Math" panose="02040503050406030204" pitchFamily="18" charset="0"/>
                  </a:rPr>
                  <a:t>=(100 .10^3)/12</a:t>
                </a:r>
                <a:endParaRPr lang="fr-FR" sz="1200" dirty="0">
                  <a:latin typeface="Cambria Math" panose="02040503050406030204" pitchFamily="18" charset="0"/>
                  <a:ea typeface="Cambria Math" panose="02040503050406030204" pitchFamily="18" charset="0"/>
                </a:endParaRPr>
              </a:p>
              <a:p>
                <a:pPr algn="l"/>
                <a:r>
                  <a:rPr lang="fr-FR" sz="1200" dirty="0">
                    <a:latin typeface="Cambria Math" panose="02040503050406030204" pitchFamily="18" charset="0"/>
                    <a:ea typeface="Cambria Math" panose="02040503050406030204" pitchFamily="18" charset="0"/>
                  </a:rPr>
                  <a:t>Moment quadratique de AEKF par rapport à </a:t>
                </a:r>
                <a:r>
                  <a:rPr lang="fr-FR" sz="1200" dirty="0" err="1">
                    <a:latin typeface="Cambria Math" panose="02040503050406030204" pitchFamily="18" charset="0"/>
                    <a:ea typeface="Cambria Math" panose="02040503050406030204" pitchFamily="18" charset="0"/>
                  </a:rPr>
                  <a:t>Gx</a:t>
                </a:r>
                <a:endParaRPr lang="fr-FR" sz="1200" dirty="0">
                  <a:latin typeface="Cambria Math" panose="02040503050406030204" pitchFamily="18" charset="0"/>
                  <a:ea typeface="Cambria Math" panose="02040503050406030204" pitchFamily="18" charset="0"/>
                </a:endParaRPr>
              </a:p>
              <a:p>
                <a:pPr algn="l"/>
                <a:r>
                  <a:rPr lang="fr-FR" sz="1200" dirty="0">
                    <a:latin typeface="Cambria Math" panose="02040503050406030204" pitchFamily="18" charset="0"/>
                    <a:ea typeface="Cambria Math" panose="02040503050406030204" pitchFamily="18" charset="0"/>
                  </a:rPr>
                  <a:t>I1Gx</a:t>
                </a:r>
                <a:r>
                  <a:rPr lang="fr-FR" b="0" i="0">
                    <a:latin typeface="Cambria Math" panose="02040503050406030204" pitchFamily="18" charset="0"/>
                  </a:rPr>
                  <a:t>=𝐼1𝐺1𝑥+𝑆1.𝑑1²=(100 .10^3)/12+(100.10).10²</a:t>
                </a:r>
                <a:r>
                  <a:rPr lang="fr-FR" sz="1200" dirty="0">
                    <a:latin typeface="Cambria Math" panose="02040503050406030204" pitchFamily="18" charset="0"/>
                    <a:ea typeface="Cambria Math" panose="02040503050406030204" pitchFamily="18" charset="0"/>
                  </a:rPr>
                  <a:t>=10^5/12+10^5</a:t>
                </a:r>
              </a:p>
              <a:p>
                <a:pPr algn="l"/>
                <a:r>
                  <a:rPr lang="fr-FR" sz="1200" dirty="0">
                    <a:latin typeface="Cambria Math" panose="02040503050406030204" pitchFamily="18" charset="0"/>
                    <a:ea typeface="Cambria Math" panose="02040503050406030204" pitchFamily="18" charset="0"/>
                  </a:rPr>
                  <a:t>Moment quadratique de BCDK par rapport à G2x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mbria Math" panose="02040503050406030204" pitchFamily="18" charset="0"/>
                    <a:ea typeface="Cambria Math" panose="02040503050406030204" pitchFamily="18" charset="0"/>
                  </a:rPr>
                  <a:t>I2G2x</a:t>
                </a:r>
                <a:r>
                  <a:rPr lang="fr-FR" b="0" i="0">
                    <a:latin typeface="Cambria Math" panose="02040503050406030204" pitchFamily="18" charset="0"/>
                  </a:rPr>
                  <a:t>=(10 .50^3)/12</a:t>
                </a:r>
                <a:endParaRPr lang="fr-FR" sz="120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mbria Math" panose="02040503050406030204" pitchFamily="18" charset="0"/>
                    <a:ea typeface="Cambria Math" panose="02040503050406030204" pitchFamily="18" charset="0"/>
                  </a:rPr>
                  <a:t>Moment quadratique de BDCK par rapport à </a:t>
                </a:r>
                <a:r>
                  <a:rPr lang="fr-FR" sz="1200" dirty="0" err="1">
                    <a:latin typeface="Cambria Math" panose="02040503050406030204" pitchFamily="18" charset="0"/>
                    <a:ea typeface="Cambria Math" panose="02040503050406030204" pitchFamily="18" charset="0"/>
                  </a:rPr>
                  <a:t>Gx</a:t>
                </a:r>
                <a:endParaRPr lang="fr-FR" sz="120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mbria Math" panose="02040503050406030204" pitchFamily="18" charset="0"/>
                    <a:ea typeface="Cambria Math" panose="02040503050406030204" pitchFamily="18" charset="0"/>
                  </a:rPr>
                  <a:t>I2Gx</a:t>
                </a:r>
                <a:r>
                  <a:rPr lang="fr-FR" b="0" i="0">
                    <a:latin typeface="Cambria Math" panose="02040503050406030204" pitchFamily="18" charset="0"/>
                  </a:rPr>
                  <a:t>=𝐼2𝐺2𝑥+𝑆2.𝑑2^2=(10 .50^3)/12+(50𝑥10).10²</a:t>
                </a:r>
                <a:r>
                  <a:rPr lang="fr-FR" sz="1200" dirty="0">
                    <a:latin typeface="Cambria Math" panose="02040503050406030204" pitchFamily="18" charset="0"/>
                    <a:ea typeface="Cambria Math" panose="02040503050406030204" pitchFamily="18" charset="0"/>
                  </a:rPr>
                  <a:t>=125x10^4/12+20x10^4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latin typeface="Cambria Math" panose="02040503050406030204" pitchFamily="18" charset="0"/>
                    <a:ea typeface="Cambria Math" panose="02040503050406030204" pitchFamily="18" charset="0"/>
                  </a:rPr>
                  <a:t>Igx</a:t>
                </a:r>
                <a:r>
                  <a:rPr lang="fr-FR" sz="1200" dirty="0">
                    <a:latin typeface="Cambria Math" panose="02040503050406030204" pitchFamily="18" charset="0"/>
                    <a:ea typeface="Cambria Math" panose="02040503050406030204" pitchFamily="18" charset="0"/>
                  </a:rPr>
                  <a:t>=I1Gx+I2Gx=41,2x10^4 mm4</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23</a:t>
            </a:fld>
            <a:endParaRPr lang="fr-FR"/>
          </a:p>
        </p:txBody>
      </p:sp>
    </p:spTree>
    <p:extLst>
      <p:ext uri="{BB962C8B-B14F-4D97-AF65-F5344CB8AC3E}">
        <p14:creationId xmlns:p14="http://schemas.microsoft.com/office/powerpoint/2010/main" val="762852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Rappel : le moment d’un couple exercé par deux mains sur une clé en croix par exemple s’écrit : M=</a:t>
                </a:r>
                <a:r>
                  <a:rPr lang="fr-FR" sz="1200" i="0">
                    <a:latin typeface="Cambria Math" panose="02040503050406030204" pitchFamily="18" charset="0"/>
                  </a:rPr>
                  <a:t>‖</a:t>
                </a:r>
                <a:r>
                  <a:rPr lang="fr-FR" sz="1200" b="0" i="0">
                    <a:latin typeface="Cambria Math" panose="02040503050406030204" pitchFamily="18" charset="0"/>
                    <a:ea typeface="Times New Roman" panose="02020603050405020304" pitchFamily="18" charset="0"/>
                    <a:cs typeface="Times New Roman" panose="02020603050405020304" pitchFamily="18" charset="0"/>
                  </a:rPr>
                  <a:t>𝐹 ⃗ ‖.𝐿(𝑙𝑎𝑟𝑔𝑒𝑢𝑟 𝑑𝑒 𝑙𝑎 𝑐𝑟𝑜𝑖𝑥)</a:t>
                </a:r>
                <a:endParaRPr lang="fr-FR" dirty="0"/>
              </a:p>
              <a:p>
                <a:endParaRPr lang="fr-FR" dirty="0"/>
              </a:p>
              <a:p>
                <a:r>
                  <a:rPr lang="fr-FR" dirty="0"/>
                  <a:t>Une poutre est soumise à la torsion simple si le torseur associé aux forces de cohésion de la partie droite sur la partie gauche de la poutre peut se réduire en G, barycentre de la section droite (S) à un moment perpendiculaire à (S) tel que Mt&lt;&gt;0</a:t>
                </a:r>
              </a:p>
              <a:p>
                <a:endParaRPr lang="fr-FR" dirty="0"/>
              </a:p>
              <a:p>
                <a:r>
                  <a:rPr lang="fr-FR" dirty="0"/>
                  <a:t>On constate que </a:t>
                </a:r>
                <a:r>
                  <a:rPr lang="fr-FR" sz="1800" i="0">
                    <a:effectLst/>
                    <a:latin typeface="Cambria Math" panose="02040503050406030204" pitchFamily="18" charset="0"/>
                    <a:ea typeface="Calibri" panose="020F0502020204030204" pitchFamily="34" charset="0"/>
                    <a:cs typeface="Times New Roman" panose="02020603050405020304" pitchFamily="18" charset="0"/>
                  </a:rPr>
                  <a:t>𝛼/𝑋=</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𝛼_1/𝑙_1,0 =𝐶𝑡𝑒</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0" i="0">
                    <a:effectLst/>
                    <a:latin typeface="Cambria Math" panose="02040503050406030204" pitchFamily="18" charset="0"/>
                    <a:ea typeface="Times New Roman" panose="02020603050405020304" pitchFamily="18" charset="0"/>
                  </a:rPr>
                  <a:t>θ</a:t>
                </a:r>
                <a:r>
                  <a:rPr lang="fr-FR" b="0" i="0">
                    <a:effectLst/>
                    <a:latin typeface="Cambria Math" panose="02040503050406030204" pitchFamily="18" charset="0"/>
                    <a:ea typeface="Times New Roman" panose="02020603050405020304" pitchFamily="18" charset="0"/>
                  </a:rPr>
                  <a:t>=</a:t>
                </a:r>
                <a:r>
                  <a:rPr lang="fr-FR" sz="1200" i="0">
                    <a:effectLst/>
                    <a:latin typeface="Cambria Math" panose="02040503050406030204" pitchFamily="18" charset="0"/>
                    <a:ea typeface="Times New Roman" panose="02020603050405020304" pitchFamily="18" charset="0"/>
                    <a:cs typeface="Times New Roman" panose="02020603050405020304" pitchFamily="18" charset="0"/>
                  </a:rPr>
                  <a:t>𝛼_1/𝑙_1,0 </a:t>
                </a:r>
                <a:r>
                  <a:rPr lang="fr-FR" dirty="0"/>
                  <a:t> si </a:t>
                </a:r>
                <a:r>
                  <a:rPr lang="el-GR" dirty="0">
                    <a:latin typeface="Calibri" panose="020F0502020204030204" pitchFamily="34" charset="0"/>
                    <a:ea typeface="Calibri" panose="020F0502020204030204" pitchFamily="34" charset="0"/>
                    <a:cs typeface="Calibri" panose="020F0502020204030204" pitchFamily="34" charset="0"/>
                  </a:rPr>
                  <a:t>α</a:t>
                </a:r>
                <a:r>
                  <a:rPr lang="fr-FR" dirty="0">
                    <a:latin typeface="Calibri" panose="020F0502020204030204" pitchFamily="34" charset="0"/>
                    <a:ea typeface="Calibri" panose="020F0502020204030204" pitchFamily="34" charset="0"/>
                    <a:cs typeface="Calibri" panose="020F0502020204030204" pitchFamily="34" charset="0"/>
                  </a:rPr>
                  <a:t>&gt;0 ; </a:t>
                </a:r>
                <a:r>
                  <a:rPr lang="el-GR" i="0">
                    <a:latin typeface="Cambria Math" panose="02040503050406030204" pitchFamily="18" charset="0"/>
                    <a:ea typeface="Times New Roman" panose="02020603050405020304" pitchFamily="18" charset="0"/>
                  </a:rPr>
                  <a:t>θ</a:t>
                </a:r>
                <a:r>
                  <a:rPr lang="fr-FR" dirty="0">
                    <a:latin typeface="Calibri" panose="020F0502020204030204" pitchFamily="34" charset="0"/>
                    <a:ea typeface="Calibri" panose="020F0502020204030204" pitchFamily="34" charset="0"/>
                    <a:cs typeface="Calibri" panose="020F0502020204030204" pitchFamily="34" charset="0"/>
                  </a:rPr>
                  <a:t>&gt;0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Avec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0" i="0">
                    <a:effectLst/>
                    <a:latin typeface="Cambria Math" panose="02040503050406030204" pitchFamily="18" charset="0"/>
                    <a:ea typeface="Times New Roman" panose="02020603050405020304" pitchFamily="18" charset="0"/>
                  </a:rPr>
                  <a:t>θ</a:t>
                </a:r>
                <a:r>
                  <a:rPr lang="fr-FR" b="0" i="0">
                    <a:effectLst/>
                    <a:latin typeface="Cambria Math" panose="02040503050406030204" pitchFamily="18" charset="0"/>
                    <a:ea typeface="Times New Roman" panose="02020603050405020304" pitchFamily="18" charset="0"/>
                  </a:rPr>
                  <a:t>:𝑎𝑛𝑔𝑙𝑒 𝑑𝑒 𝑡𝑜𝑟𝑠𝑖𝑜𝑛 𝑢𝑛𝑖𝑡𝑎𝑖𝑟𝑒</a:t>
                </a:r>
                <a:r>
                  <a:rPr lang="fr-FR" b="0" i="0">
                    <a:effectLst/>
                    <a:latin typeface="Cambria Math" panose="02040503050406030204" pitchFamily="18" charset="0"/>
                  </a:rPr>
                  <a:t>(</a:t>
                </a:r>
                <a:r>
                  <a:rPr lang="fr-FR" b="0" i="0">
                    <a:effectLst/>
                    <a:latin typeface="Cambria Math" panose="02040503050406030204" pitchFamily="18" charset="0"/>
                    <a:ea typeface="Times New Roman" panose="02020603050405020304" pitchFamily="18" charset="0"/>
                  </a:rPr>
                  <a:t>𝑟𝑎𝑑,𝑚𝑚−1)</a:t>
                </a:r>
                <a:endParaRPr lang="fr-FR" b="0" i="1" dirty="0">
                  <a:effectLst/>
                  <a:latin typeface="Cambria Math"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a:effectLst/>
                    <a:latin typeface="Cambria Math" panose="02040503050406030204" pitchFamily="18" charset="0"/>
                    <a:ea typeface="Times New Roman" panose="02020603050405020304" pitchFamily="18" charset="0"/>
                    <a:cs typeface="Times New Roman" panose="02020603050405020304" pitchFamily="18" charset="0"/>
                  </a:rPr>
                  <a:t>𝛼_1</a:t>
                </a:r>
                <a:r>
                  <a:rPr lang="fr-FR" sz="1200" b="0" i="0">
                    <a:effectLst/>
                    <a:latin typeface="Cambria Math" panose="02040503050406030204" pitchFamily="18" charset="0"/>
                    <a:ea typeface="Times New Roman" panose="02020603050405020304" pitchFamily="18" charset="0"/>
                    <a:cs typeface="Times New Roman" panose="02020603050405020304" pitchFamily="18" charset="0"/>
                  </a:rPr>
                  <a:t>:𝑎𝑛𝑔𝑙𝑒 𝑑𝑒 𝑟𝑜𝑡𝑎𝑡𝑖𝑜𝑛 𝑑𝑒 𝑙𝑎 𝑠𝑒𝑐𝑡𝑖𝑜𝑛</a:t>
                </a:r>
                <a:r>
                  <a:rPr lang="fr-FR" sz="1200" b="0" i="0">
                    <a:effectLst/>
                    <a:latin typeface="Cambria Math" panose="02040503050406030204" pitchFamily="18" charset="0"/>
                    <a:cs typeface="Times New Roman" panose="02020603050405020304" pitchFamily="18" charset="0"/>
                  </a:rPr>
                  <a:t> </a:t>
                </a:r>
                <a:r>
                  <a:rPr lang="fr-FR" sz="1200" b="0" i="0">
                    <a:effectLst/>
                    <a:latin typeface="Cambria Math" panose="02040503050406030204" pitchFamily="18" charset="0"/>
                    <a:ea typeface="Times New Roman" panose="02020603050405020304" pitchFamily="18" charset="0"/>
                    <a:cs typeface="Times New Roman" panose="02020603050405020304" pitchFamily="18" charset="0"/>
                  </a:rPr>
                  <a:t>𝑆1/𝑆0 𝑒𝑛 𝑟𝑎𝑑</a:t>
                </a:r>
                <a:endParaRPr lang="fr-FR" sz="1200" b="0" i="1" dirty="0">
                  <a:effectLst/>
                  <a:latin typeface="Cambria Math" panose="020405030504060302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a:effectLst/>
                    <a:latin typeface="Cambria Math" panose="02040503050406030204" pitchFamily="18" charset="0"/>
                    <a:ea typeface="Times New Roman" panose="02020603050405020304" pitchFamily="18" charset="0"/>
                    <a:cs typeface="Times New Roman" panose="02020603050405020304" pitchFamily="18" charset="0"/>
                  </a:rPr>
                  <a:t>𝑙_1,0</a:t>
                </a:r>
                <a:r>
                  <a:rPr lang="fr-FR" b="0" i="1" dirty="0">
                    <a:effectLst/>
                    <a:latin typeface="Cambria Math" panose="02040503050406030204" pitchFamily="18" charset="0"/>
                    <a:ea typeface="Times New Roman" panose="02020603050405020304" pitchFamily="18" charset="0"/>
                  </a:rPr>
                  <a:t> : distance séparant</a:t>
                </a:r>
                <a:r>
                  <a:rPr lang="fr-FR" b="0" i="1" baseline="0" dirty="0">
                    <a:effectLst/>
                    <a:latin typeface="Cambria Math" panose="02040503050406030204" pitchFamily="18" charset="0"/>
                    <a:ea typeface="Times New Roman" panose="02020603050405020304" pitchFamily="18" charset="0"/>
                  </a:rPr>
                  <a:t> S1 de la section de référence S0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1" baseline="0" dirty="0">
                  <a:effectLst/>
                  <a:latin typeface="Cambria Math"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baseline="0" dirty="0">
                    <a:effectLst/>
                    <a:latin typeface="Cambria Math" panose="02040503050406030204" pitchFamily="18" charset="0"/>
                    <a:ea typeface="Times New Roman" panose="02020603050405020304" pitchFamily="18" charset="0"/>
                  </a:rPr>
                  <a:t>Zone OA : déformation élastique </a:t>
                </a:r>
                <a:r>
                  <a:rPr lang="fr-FR" sz="1200" i="0">
                    <a:effectLst/>
                    <a:latin typeface="Cambria Math" panose="02040503050406030204" pitchFamily="18" charset="0"/>
                    <a:ea typeface="Calibri" panose="020F0502020204030204" pitchFamily="34" charset="0"/>
                    <a:cs typeface="Times New Roman" panose="02020603050405020304" pitchFamily="18" charset="0"/>
                  </a:rPr>
                  <a:t>𝛼</a:t>
                </a:r>
                <a:r>
                  <a:rPr lang="fr-FR" b="0" i="1" baseline="0" dirty="0">
                    <a:effectLst/>
                    <a:latin typeface="Cambria Math" panose="02040503050406030204" pitchFamily="18" charset="0"/>
                    <a:ea typeface="Times New Roman" panose="02020603050405020304" pitchFamily="18" charset="0"/>
                  </a:rPr>
                  <a:t> proportionnel à Mg1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baseline="0" dirty="0">
                    <a:effectLst/>
                    <a:latin typeface="Cambria Math" panose="02040503050406030204" pitchFamily="18" charset="0"/>
                    <a:ea typeface="Times New Roman" panose="02020603050405020304" pitchFamily="18" charset="0"/>
                  </a:rPr>
                  <a:t>Zone AB : déformation permanente</a:t>
                </a:r>
                <a:endParaRPr lang="fr-FR" b="0" i="1" dirty="0">
                  <a:effectLst/>
                  <a:latin typeface="Cambria Math" panose="02040503050406030204" pitchFamily="18" charset="0"/>
                  <a:ea typeface="Times New Roman" panose="02020603050405020304" pitchFamily="18" charset="0"/>
                </a:endParaRPr>
              </a:p>
              <a:p>
                <a:endParaRPr lang="fr-FR" dirty="0"/>
              </a:p>
              <a:p>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24</a:t>
            </a:fld>
            <a:endParaRPr lang="fr-FR"/>
          </a:p>
        </p:txBody>
      </p:sp>
    </p:spTree>
    <p:extLst>
      <p:ext uri="{BB962C8B-B14F-4D97-AF65-F5344CB8AC3E}">
        <p14:creationId xmlns:p14="http://schemas.microsoft.com/office/powerpoint/2010/main" val="755460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endParaRPr lang="fr-FR" dirty="0"/>
              </a:p>
            </p:txBody>
          </p:sp>
        </mc:Choice>
        <mc:Fallback xmlns="">
          <p:sp>
            <p:nvSpPr>
              <p:cNvPr id="3" name="Espace réservé des notes 2"/>
              <p:cNvSpPr>
                <a:spLocks noGrp="1"/>
              </p:cNvSpPr>
              <p:nvPr>
                <p:ph type="body" idx="1"/>
              </p:nvPr>
            </p:nvSpPr>
            <p:spPr/>
            <p:txBody>
              <a:bodyPr/>
              <a:lstStyle/>
              <a:p>
                <a:r>
                  <a:rPr lang="fr-FR" sz="1800" i="0">
                    <a:effectLst/>
                    <a:latin typeface="Cambria Math" panose="02040503050406030204" pitchFamily="18" charset="0"/>
                    <a:ea typeface="Calibri" panose="020F0502020204030204" pitchFamily="34" charset="0"/>
                    <a:cs typeface="Times New Roman" panose="02020603050405020304" pitchFamily="18" charset="0"/>
                  </a:rPr>
                  <a:t>𝜏_𝑀=𝐺.𝜌.𝜃</a:t>
                </a:r>
                <a:endParaRPr lang="fr-FR" dirty="0"/>
              </a:p>
              <a:p>
                <a:r>
                  <a:rPr lang="fr-FR" dirty="0"/>
                  <a:t>Avec </a:t>
                </a:r>
                <a:r>
                  <a:rPr lang="fr-FR" sz="1800" i="0">
                    <a:effectLst/>
                    <a:latin typeface="Cambria Math" panose="02040503050406030204" pitchFamily="18" charset="0"/>
                    <a:ea typeface="Calibri" panose="020F0502020204030204" pitchFamily="34" charset="0"/>
                    <a:cs typeface="Times New Roman" panose="02020603050405020304" pitchFamily="18" charset="0"/>
                  </a:rPr>
                  <a:t>𝜏_𝑀=</a:t>
                </a:r>
                <a:r>
                  <a:rPr lang="fr-FR" sz="1800" b="0" i="0">
                    <a:effectLst/>
                    <a:latin typeface="Cambria Math" panose="02040503050406030204" pitchFamily="18" charset="0"/>
                    <a:ea typeface="Calibri" panose="020F0502020204030204" pitchFamily="34" charset="0"/>
                    <a:cs typeface="Times New Roman" panose="02020603050405020304" pitchFamily="18" charset="0"/>
                  </a:rPr>
                  <a:t>𝑐𝑜𝑛𝑡𝑟𝑎𝑖𝑛𝑡𝑒 𝑡𝑎𝑛𝑔𝑒𝑛𝑡𝑖𝑒𝑙𝑙𝑒 𝑑𝑢𝑒 à 𝑙𝑎 𝑡𝑜𝑟𝑠𝑖𝑜𝑛 (𝑀𝑃𝑎)</a:t>
                </a:r>
                <a:endParaRPr lang="fr-FR" sz="1800" b="0" dirty="0">
                  <a:effectLst/>
                  <a:ea typeface="Calibri" panose="020F0502020204030204" pitchFamily="34" charset="0"/>
                  <a:cs typeface="Times New Roman" panose="02020603050405020304" pitchFamily="18" charset="0"/>
                </a:endParaRPr>
              </a:p>
              <a:p>
                <a:r>
                  <a:rPr lang="fr-FR" dirty="0"/>
                  <a:t>G  :module d’élasticité  transversale (de Coulomb) (</a:t>
                </a:r>
                <a:r>
                  <a:rPr lang="fr-FR" dirty="0" err="1"/>
                  <a:t>Mpa</a:t>
                </a:r>
                <a:r>
                  <a:rPr lang="fr-FR" dirty="0"/>
                  <a:t>)</a:t>
                </a:r>
              </a:p>
              <a:p>
                <a:pPr/>
                <a:r>
                  <a:rPr lang="fr-FR" sz="1800" b="0" i="0">
                    <a:effectLst/>
                    <a:latin typeface="Cambria Math" panose="02040503050406030204" pitchFamily="18" charset="0"/>
                    <a:ea typeface="Calibri" panose="020F0502020204030204" pitchFamily="34" charset="0"/>
                    <a:cs typeface="Times New Roman" panose="02020603050405020304" pitchFamily="18" charset="0"/>
                  </a:rPr>
                  <a:t> </a:t>
                </a:r>
                <a:r>
                  <a:rPr lang="fr-FR" sz="1800" i="0">
                    <a:effectLst/>
                    <a:latin typeface="Cambria Math" panose="02040503050406030204" pitchFamily="18" charset="0"/>
                    <a:ea typeface="Calibri" panose="020F0502020204030204" pitchFamily="34" charset="0"/>
                    <a:cs typeface="Times New Roman" panose="02020603050405020304" pitchFamily="18" charset="0"/>
                  </a:rPr>
                  <a:t>𝜃</a:t>
                </a:r>
                <a:r>
                  <a:rPr lang="fr-FR" sz="1800" b="0" i="0">
                    <a:effectLst/>
                    <a:latin typeface="Cambria Math" panose="02040503050406030204" pitchFamily="18" charset="0"/>
                    <a:ea typeface="Calibri" panose="020F0502020204030204" pitchFamily="34" charset="0"/>
                    <a:cs typeface="Times New Roman" panose="02020603050405020304" pitchFamily="18" charset="0"/>
                  </a:rPr>
                  <a:t> :𝑎𝑛𝑔𝑙𝑒 𝑑𝑒 𝑡𝑜𝑟𝑠𝑖𝑜𝑛 𝑢𝑛𝑖𝑡𝑎𝑖𝑟𝑒 𝑒𝑛 (𝑟𝑎𝑑,𝑚𝑚−1)</a:t>
                </a:r>
                <a:endParaRPr lang="fr-FR" sz="1800" b="0" dirty="0">
                  <a:effectLst/>
                  <a:ea typeface="Calibri" panose="020F0502020204030204" pitchFamily="34" charset="0"/>
                  <a:cs typeface="Times New Roman" panose="02020603050405020304" pitchFamily="18" charset="0"/>
                </a:endParaRPr>
              </a:p>
              <a:p>
                <a:pPr/>
                <a:r>
                  <a:rPr lang="fr-FR" sz="1800" i="0">
                    <a:effectLst/>
                    <a:latin typeface="Cambria Math" panose="02040503050406030204" pitchFamily="18" charset="0"/>
                    <a:ea typeface="Calibri" panose="020F0502020204030204" pitchFamily="34" charset="0"/>
                    <a:cs typeface="Times New Roman" panose="02020603050405020304" pitchFamily="18" charset="0"/>
                  </a:rPr>
                  <a:t>𝜌</a:t>
                </a:r>
                <a:r>
                  <a:rPr lang="fr-FR" sz="1800" b="0" i="0">
                    <a:effectLst/>
                    <a:latin typeface="Cambria Math" panose="02040503050406030204" pitchFamily="18" charset="0"/>
                    <a:ea typeface="Calibri" panose="020F0502020204030204" pitchFamily="34" charset="0"/>
                    <a:cs typeface="Times New Roman" panose="02020603050405020304" pitchFamily="18" charset="0"/>
                  </a:rPr>
                  <a:t> :𝑑𝑖𝑠𝑡𝑎𝑛𝑐𝑒 𝑑𝑒 𝑀 𝑎𝑢 𝑐𝑒𝑛𝑡𝑟𝑒 𝑑𝑒 𝑙𝑎 𝑠𝑒𝑐𝑡𝑖𝑜𝑛(𝑚𝑚)</a:t>
                </a:r>
                <a:endParaRPr lang="fr-FR" dirty="0"/>
              </a:p>
              <a:p>
                <a:pPr/>
                <a:endParaRPr lang="fr-FR" dirty="0"/>
              </a:p>
              <a:p>
                <a:pPr/>
                <a:r>
                  <a:rPr lang="fr-FR" dirty="0"/>
                  <a:t>La contrainte de torsion est nul sur la ligne moyenne puisque </a:t>
                </a:r>
                <a:r>
                  <a:rPr lang="fr-FR" sz="1200" i="0">
                    <a:effectLst/>
                    <a:latin typeface="Cambria Math" panose="02040503050406030204" pitchFamily="18" charset="0"/>
                    <a:ea typeface="Calibri" panose="020F0502020204030204" pitchFamily="34" charset="0"/>
                    <a:cs typeface="Times New Roman" panose="02020603050405020304" pitchFamily="18" charset="0"/>
                  </a:rPr>
                  <a:t>𝜌</a:t>
                </a:r>
                <a:r>
                  <a:rPr lang="fr-FR" sz="1200" b="0" i="0">
                    <a:effectLst/>
                    <a:latin typeface="Cambria Math" panose="02040503050406030204" pitchFamily="18" charset="0"/>
                    <a:ea typeface="Calibri" panose="020F0502020204030204" pitchFamily="34" charset="0"/>
                    <a:cs typeface="Times New Roman" panose="02020603050405020304" pitchFamily="18" charset="0"/>
                  </a:rPr>
                  <a:t> </a:t>
                </a:r>
                <a:r>
                  <a:rPr lang="fr-FR" dirty="0"/>
                  <a:t>=0</a:t>
                </a:r>
              </a:p>
              <a:p>
                <a:pPr/>
                <a:r>
                  <a:rPr lang="fr-FR" dirty="0"/>
                  <a:t>La contrainte est max si M est sur la surface du solide</a:t>
                </a:r>
              </a:p>
              <a:p>
                <a:pPr/>
                <a:endParaRPr lang="fr-FR" dirty="0"/>
              </a:p>
              <a:p>
                <a:pPr/>
                <a:r>
                  <a:rPr lang="fr-FR" b="0" i="0">
                    <a:solidFill>
                      <a:srgbClr val="836967"/>
                    </a:solidFill>
                    <a:latin typeface="Cambria Math" panose="02040503050406030204" pitchFamily="18" charset="0"/>
                  </a:rPr>
                  <a:t>𝑀_</a:t>
                </a:r>
                <a:r>
                  <a:rPr lang="fr-FR" b="0" i="0">
                    <a:latin typeface="Cambria Math" panose="02040503050406030204" pitchFamily="18" charset="0"/>
                  </a:rPr>
                  <a:t>𝑡</a:t>
                </a:r>
                <a:r>
                  <a:rPr lang="fr-FR" i="0">
                    <a:latin typeface="Cambria Math" panose="02040503050406030204" pitchFamily="18" charset="0"/>
                  </a:rPr>
                  <a:t>=𝐺.𝜃</a:t>
                </a:r>
                <a:r>
                  <a:rPr lang="fr-FR" b="0" i="0">
                    <a:latin typeface="Cambria Math" panose="02040503050406030204" pitchFamily="18" charset="0"/>
                  </a:rPr>
                  <a:t>. 𝐼_0</a:t>
                </a:r>
                <a:endParaRPr lang="fr-FR" dirty="0"/>
              </a:p>
              <a:p>
                <a:pPr/>
                <a:r>
                  <a:rPr lang="fr-FR" b="0" i="0">
                    <a:solidFill>
                      <a:srgbClr val="836967"/>
                    </a:solidFill>
                    <a:latin typeface="Cambria Math" panose="02040503050406030204" pitchFamily="18" charset="0"/>
                  </a:rPr>
                  <a:t>𝑀_</a:t>
                </a:r>
                <a:r>
                  <a:rPr lang="fr-FR" b="0" i="0">
                    <a:latin typeface="Cambria Math" panose="02040503050406030204" pitchFamily="18" charset="0"/>
                  </a:rPr>
                  <a:t>𝑡</a:t>
                </a:r>
                <a:r>
                  <a:rPr lang="fr-FR" dirty="0"/>
                  <a:t> : Moment de torsion en N.m</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  :module d’élasticité  transversale (de Coulomb) (</a:t>
                </a:r>
                <a:r>
                  <a:rPr lang="fr-FR" dirty="0" err="1"/>
                  <a:t>Mpa</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a:effectLst/>
                    <a:latin typeface="Cambria Math" panose="02040503050406030204" pitchFamily="18" charset="0"/>
                    <a:ea typeface="Calibri" panose="020F0502020204030204" pitchFamily="34" charset="0"/>
                    <a:cs typeface="Times New Roman" panose="02020603050405020304" pitchFamily="18" charset="0"/>
                  </a:rPr>
                  <a:t>𝜃</a:t>
                </a:r>
                <a:r>
                  <a:rPr lang="fr-FR" sz="1200" b="0" i="0">
                    <a:effectLst/>
                    <a:latin typeface="Cambria Math" panose="02040503050406030204" pitchFamily="18" charset="0"/>
                    <a:ea typeface="Calibri" panose="020F0502020204030204" pitchFamily="34" charset="0"/>
                    <a:cs typeface="Times New Roman" panose="02020603050405020304" pitchFamily="18" charset="0"/>
                  </a:rPr>
                  <a:t> :𝑎𝑛𝑔𝑙𝑒 𝑑𝑒 𝑡𝑜𝑟𝑠𝑖𝑜𝑛 𝑢𝑛𝑖𝑡𝑎𝑖𝑟𝑒 𝑒𝑛 (𝑟𝑎𝑑,𝑚𝑚−1)</a:t>
                </a:r>
                <a:endParaRPr lang="fr-FR" sz="1200" b="0" dirty="0">
                  <a:effectLst/>
                  <a:ea typeface="Calibri" panose="020F0502020204030204" pitchFamily="34" charset="0"/>
                  <a:cs typeface="Times New Roman" panose="02020603050405020304" pitchFamily="18" charset="0"/>
                </a:endParaRPr>
              </a:p>
              <a:p>
                <a:pPr/>
                <a:r>
                  <a:rPr lang="fr-FR" dirty="0"/>
                  <a:t>I0=moment quadratique de S par rapport à </a:t>
                </a:r>
                <a:r>
                  <a:rPr lang="fr-FR" dirty="0" err="1"/>
                  <a:t>Gx</a:t>
                </a:r>
                <a:r>
                  <a:rPr lang="fr-FR" dirty="0"/>
                  <a:t> (mm4)</a:t>
                </a:r>
              </a:p>
              <a:p>
                <a:pPr/>
                <a:endParaRPr lang="fr-FR" dirty="0"/>
              </a:p>
              <a:p>
                <a:pPr/>
                <a:r>
                  <a:rPr lang="fr-FR" dirty="0"/>
                  <a:t>Condition de rigidité :</a:t>
                </a:r>
              </a:p>
              <a:p>
                <a:pPr/>
                <a:r>
                  <a:rPr lang="fr-FR" b="0" i="0">
                    <a:solidFill>
                      <a:srgbClr val="836967"/>
                    </a:solidFill>
                    <a:latin typeface="Cambria Math" panose="02040503050406030204" pitchFamily="18" charset="0"/>
                  </a:rPr>
                  <a:t>𝑀_</a:t>
                </a:r>
                <a:r>
                  <a:rPr lang="fr-FR" b="0" i="0">
                    <a:latin typeface="Cambria Math" panose="02040503050406030204" pitchFamily="18" charset="0"/>
                  </a:rPr>
                  <a:t>𝑡/(𝐺.𝐼𝑜)&lt;</a:t>
                </a:r>
                <a:r>
                  <a:rPr lang="fr-FR" sz="1200" i="0">
                    <a:effectLst/>
                    <a:latin typeface="Cambria Math" panose="02040503050406030204" pitchFamily="18" charset="0"/>
                    <a:ea typeface="Calibri" panose="020F0502020204030204" pitchFamily="34" charset="0"/>
                    <a:cs typeface="Times New Roman" panose="02020603050405020304" pitchFamily="18" charset="0"/>
                  </a:rPr>
                  <a:t>𝜃</a:t>
                </a:r>
                <a:r>
                  <a:rPr lang="fr-FR" dirty="0" err="1"/>
                  <a:t>lim</a:t>
                </a:r>
                <a:r>
                  <a:rPr lang="fr-FR" dirty="0"/>
                  <a:t> est surtout utilisé</a:t>
                </a:r>
                <a:r>
                  <a:rPr lang="fr-FR" baseline="0" dirty="0"/>
                  <a:t> pour les arbres de grandes longueurs (arbre de forage de puits, arbre de navire) ou on souhaite éviter les trop grandes déformations de torsion qui risqueraient d’engendrer des vibrations trop importantes pour un fonctionnement correct.</a:t>
                </a: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25</a:t>
            </a:fld>
            <a:endParaRPr lang="fr-FR"/>
          </a:p>
        </p:txBody>
      </p:sp>
    </p:spTree>
    <p:extLst>
      <p:ext uri="{BB962C8B-B14F-4D97-AF65-F5344CB8AC3E}">
        <p14:creationId xmlns:p14="http://schemas.microsoft.com/office/powerpoint/2010/main" val="2603937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Hypothèses : </a:t>
                </a:r>
              </a:p>
              <a:p>
                <a:r>
                  <a:rPr lang="fr-FR" dirty="0"/>
                  <a:t>Le solide est idéal : matériau homogène, isotrope, poutre rectiligne de section constante,</a:t>
                </a:r>
              </a:p>
              <a:p>
                <a:endParaRPr lang="fr-FR" dirty="0"/>
              </a:p>
              <a:p>
                <a:r>
                  <a:rPr lang="fr-FR" dirty="0"/>
                  <a:t>Définition : une poutre est sollicitée en flexion si le torseur associé aux forces de cohésion de la partie droite (II) de la poutre sur la partie </a:t>
                </a:r>
                <a:r>
                  <a:rPr lang="fr-FR" dirty="0" err="1"/>
                  <a:t>gaucbbe</a:t>
                </a:r>
                <a:r>
                  <a:rPr lang="fr-FR" dirty="0"/>
                  <a:t>(I) peut se réduire en G, barycentre de la section(S) à une résultante contenue dans le plan de symétrie et un moment perpendiculaire à ce dernier,</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contrainte normale au point M est : </a:t>
                </a:r>
                <a:r>
                  <a:rPr lang="fr-FR" sz="1800" i="0" kern="100">
                    <a:effectLst/>
                    <a:latin typeface="Cambria Math" panose="02040503050406030204" pitchFamily="18" charset="0"/>
                    <a:ea typeface="Calibri" panose="020F0502020204030204" pitchFamily="34" charset="0"/>
                    <a:cs typeface="Times New Roman" panose="02020603050405020304" pitchFamily="18" charset="0"/>
                  </a:rPr>
                  <a:t>𝜎_𝑀=−〖𝑀𝑓〗_𝐺𝑍/𝐼_𝐺𝑍 .𝑦</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avec </a:t>
                </a:r>
                <a:r>
                  <a:rPr lang="fr-FR" sz="1800" i="0" kern="100">
                    <a:effectLst/>
                    <a:latin typeface="Cambria Math" panose="02040503050406030204" pitchFamily="18" charset="0"/>
                    <a:ea typeface="Calibri" panose="020F0502020204030204" pitchFamily="34" charset="0"/>
                    <a:cs typeface="Times New Roman" panose="02020603050405020304" pitchFamily="18" charset="0"/>
                  </a:rPr>
                  <a:t>𝜎_𝑀</a:t>
                </a:r>
                <a:r>
                  <a:rPr lang="fr-FR" sz="1800" i="1" kern="100" dirty="0">
                    <a:effectLst/>
                    <a:latin typeface="Cambria Math" panose="02040503050406030204" pitchFamily="18" charset="0"/>
                    <a:ea typeface="Calibri" panose="020F0502020204030204" pitchFamily="34" charset="0"/>
                    <a:cs typeface="Times New Roman" panose="02020603050405020304" pitchFamily="18" charset="0"/>
                  </a:rPr>
                  <a:t> :</a:t>
                </a:r>
                <a:r>
                  <a:rPr lang="fr-FR" sz="1800" i="1" kern="100" baseline="0" dirty="0">
                    <a:effectLst/>
                    <a:latin typeface="Cambria Math" panose="02040503050406030204" pitchFamily="18" charset="0"/>
                    <a:ea typeface="Calibri" panose="020F0502020204030204" pitchFamily="34" charset="0"/>
                    <a:cs typeface="Times New Roman" panose="02020603050405020304" pitchFamily="18" charset="0"/>
                  </a:rPr>
                  <a:t> contrainte en MPa</a:t>
                </a:r>
                <a:endParaRPr lang="fr-FR" sz="1800" i="1" kern="1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kern="100">
                    <a:effectLst/>
                    <a:latin typeface="Cambria Math" panose="02040503050406030204" pitchFamily="18" charset="0"/>
                    <a:ea typeface="Calibri" panose="020F0502020204030204" pitchFamily="34" charset="0"/>
                    <a:cs typeface="Times New Roman" panose="02020603050405020304" pitchFamily="18" charset="0"/>
                  </a:rPr>
                  <a:t>〖𝑀𝑓〗_𝐺𝑍</a:t>
                </a:r>
                <a:r>
                  <a:rPr lang="fr-FR" sz="1800" b="0" i="0" kern="100">
                    <a:effectLst/>
                    <a:latin typeface="Cambria Math" panose="02040503050406030204" pitchFamily="18" charset="0"/>
                    <a:ea typeface="Calibri" panose="020F0502020204030204" pitchFamily="34" charset="0"/>
                    <a:cs typeface="Times New Roman" panose="02020603050405020304" pitchFamily="18" charset="0"/>
                  </a:rPr>
                  <a:t>:𝑚𝑜𝑚𝑒𝑛𝑡 𝑑𝑒 𝑓𝑙𝑒𝑥𝑖𝑜𝑛 𝑁.𝑚𝑚</a:t>
                </a:r>
                <a:endParaRPr lang="fr-FR" sz="1800" i="1" kern="1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kern="100">
                    <a:effectLst/>
                    <a:latin typeface="Cambria Math" panose="02040503050406030204" pitchFamily="18" charset="0"/>
                    <a:ea typeface="Calibri" panose="020F0502020204030204" pitchFamily="34" charset="0"/>
                    <a:cs typeface="Times New Roman" panose="02020603050405020304" pitchFamily="18" charset="0"/>
                  </a:rPr>
                  <a:t>𝐼_𝐺𝑍</a:t>
                </a:r>
                <a:r>
                  <a:rPr lang="fr-FR" sz="1800" b="0" i="0" kern="100">
                    <a:effectLst/>
                    <a:latin typeface="Cambria Math" panose="02040503050406030204" pitchFamily="18" charset="0"/>
                    <a:ea typeface="Calibri" panose="020F0502020204030204" pitchFamily="34" charset="0"/>
                    <a:cs typeface="Times New Roman" panose="02020603050405020304" pitchFamily="18" charset="0"/>
                  </a:rPr>
                  <a:t>:𝑚𝑜𝑚𝑒𝑛𝑡 𝑞𝑢𝑎𝑑𝑟𝑎𝑡𝑖𝑞𝑢𝑒 𝑑𝑒 𝑙𝑎 𝑠𝑒𝑐𝑡𝑖𝑜𝑛 𝑑𝑟𝑜𝑖𝑡𝑒 𝑚𝑚4</a:t>
                </a:r>
                <a:endParaRPr lang="fr-FR" sz="1800" i="1" kern="1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kern="100">
                    <a:effectLst/>
                    <a:latin typeface="Cambria Math" panose="02040503050406030204" pitchFamily="18" charset="0"/>
                    <a:ea typeface="Calibri" panose="020F0502020204030204" pitchFamily="34" charset="0"/>
                    <a:cs typeface="Times New Roman" panose="02020603050405020304" pitchFamily="18" charset="0"/>
                  </a:rPr>
                  <a:t>.𝑦</a:t>
                </a:r>
                <a:r>
                  <a:rPr lang="fr-FR" sz="1800" b="0" i="0" kern="100">
                    <a:effectLst/>
                    <a:latin typeface="Cambria Math" panose="02040503050406030204" pitchFamily="18" charset="0"/>
                    <a:ea typeface="Calibri" panose="020F0502020204030204" pitchFamily="34" charset="0"/>
                    <a:cs typeface="Times New Roman" panose="02020603050405020304" pitchFamily="18" charset="0"/>
                  </a:rPr>
                  <a:t> :𝑜𝑟𝑑𝑜𝑛𝑛é𝑒 𝑑𝑢 𝑝𝑜𝑖𝑛𝑡 𝑀</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fr-FR" dirty="0"/>
              </a:p>
              <a:p>
                <a:r>
                  <a:rPr lang="fr-FR" sz="12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l-GR" sz="1200" kern="100" dirty="0">
                    <a:effectLst/>
                    <a:latin typeface="Cambria Math" panose="02040503050406030204" pitchFamily="18" charset="0"/>
                    <a:ea typeface="Cambria Math" panose="02040503050406030204" pitchFamily="18" charset="0"/>
                    <a:cs typeface="Times New Roman" panose="02020603050405020304" pitchFamily="18" charset="0"/>
                  </a:rPr>
                  <a:t>μ</a:t>
                </a:r>
                <a:r>
                  <a:rPr lang="fr-FR" sz="1200" kern="100" dirty="0" err="1">
                    <a:effectLst/>
                    <a:latin typeface="Cambria Math" panose="02040503050406030204" pitchFamily="18" charset="0"/>
                    <a:ea typeface="Cambria Math" panose="02040503050406030204" pitchFamily="18" charset="0"/>
                    <a:cs typeface="Times New Roman" panose="02020603050405020304" pitchFamily="18" charset="0"/>
                  </a:rPr>
                  <a:t>gz</a:t>
                </a:r>
                <a:r>
                  <a:rPr lang="fr-FR" sz="12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fr-FR" sz="1200" b="0" i="0" kern="100">
                    <a:effectLst/>
                    <a:latin typeface="Cambria Math" panose="02040503050406030204" pitchFamily="18" charset="0"/>
                    <a:ea typeface="Calibri" panose="020F0502020204030204" pitchFamily="34" charset="0"/>
                    <a:cs typeface="Times New Roman" panose="02020603050405020304" pitchFamily="18" charset="0"/>
                  </a:rPr>
                  <a:t>𝐼_</a:t>
                </a:r>
                <a:r>
                  <a:rPr lang="fr-FR" sz="1200" i="0" kern="100">
                    <a:effectLst/>
                    <a:latin typeface="Cambria Math" panose="02040503050406030204" pitchFamily="18" charset="0"/>
                    <a:ea typeface="Calibri" panose="020F0502020204030204" pitchFamily="34" charset="0"/>
                    <a:cs typeface="Times New Roman" panose="02020603050405020304" pitchFamily="18" charset="0"/>
                  </a:rPr>
                  <a:t>𝐺𝑍/</a:t>
                </a:r>
                <a:r>
                  <a:rPr lang="fr-FR" sz="1200" b="0" i="0" kern="100">
                    <a:effectLst/>
                    <a:latin typeface="Cambria Math" panose="02040503050406030204" pitchFamily="18" charset="0"/>
                    <a:ea typeface="Calibri" panose="020F0502020204030204" pitchFamily="34" charset="0"/>
                    <a:cs typeface="Times New Roman" panose="02020603050405020304" pitchFamily="18" charset="0"/>
                  </a:rPr>
                  <a:t>𝑣=𝑚𝑜𝑑𝑢𝑙𝑒 𝑑𝑒 𝑓𝑙𝑒𝑥𝑖𝑜𝑛 𝑒𝑛 𝑚𝑚3(𝑣=𝑦)</a:t>
                </a: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26</a:t>
            </a:fld>
            <a:endParaRPr lang="fr-FR"/>
          </a:p>
        </p:txBody>
      </p:sp>
    </p:spTree>
    <p:extLst>
      <p:ext uri="{BB962C8B-B14F-4D97-AF65-F5344CB8AC3E}">
        <p14:creationId xmlns:p14="http://schemas.microsoft.com/office/powerpoint/2010/main" val="387157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1° Calculer la contrainte max en A</a:t>
                </a:r>
              </a:p>
              <a:p>
                <a:r>
                  <a:rPr lang="fr-FR" dirty="0"/>
                  <a:t>IGZ = IGZ1-IGZ2-IGZ3</a:t>
                </a:r>
              </a:p>
              <a:p>
                <a:r>
                  <a:rPr lang="fr-FR" dirty="0"/>
                  <a:t>=bh</a:t>
                </a:r>
                <a:r>
                  <a:rPr lang="fr-FR" baseline="30000" dirty="0"/>
                  <a:t>3</a:t>
                </a:r>
                <a:r>
                  <a:rPr lang="fr-FR" dirty="0"/>
                  <a:t>/12-b’h</a:t>
                </a:r>
                <a:r>
                  <a:rPr lang="fr-FR" baseline="30000" dirty="0"/>
                  <a:t>3</a:t>
                </a:r>
                <a:r>
                  <a:rPr lang="fr-FR" dirty="0"/>
                  <a:t>/12-2xed</a:t>
                </a:r>
                <a:r>
                  <a:rPr lang="fr-FR" baseline="30000" dirty="0"/>
                  <a:t>3</a:t>
                </a:r>
                <a:r>
                  <a:rPr lang="fr-FR" dirty="0"/>
                  <a:t>/12=26x15</a:t>
                </a:r>
                <a:r>
                  <a:rPr lang="fr-FR" baseline="30000" dirty="0"/>
                  <a:t>3</a:t>
                </a:r>
                <a:r>
                  <a:rPr lang="fr-FR" dirty="0"/>
                  <a:t>/12-14x15</a:t>
                </a:r>
                <a:r>
                  <a:rPr lang="fr-FR" baseline="30000" dirty="0"/>
                  <a:t>3</a:t>
                </a:r>
                <a:r>
                  <a:rPr lang="fr-FR" dirty="0"/>
                  <a:t>/12-2x6x8</a:t>
                </a:r>
                <a:r>
                  <a:rPr lang="fr-FR" baseline="30000" dirty="0"/>
                  <a:t>3</a:t>
                </a:r>
                <a:r>
                  <a:rPr lang="fr-FR" dirty="0"/>
                  <a:t>/12</a:t>
                </a:r>
              </a:p>
              <a:p>
                <a:r>
                  <a:rPr lang="fr-FR" dirty="0"/>
                  <a:t>=2863mm4</a:t>
                </a:r>
              </a:p>
              <a:p>
                <a:endParaRPr lang="fr-FR" dirty="0"/>
              </a:p>
              <a:p>
                <a:pPr/>
                <a:r>
                  <a:rPr lang="fr-FR" sz="1200" i="0" kern="100">
                    <a:effectLst/>
                    <a:latin typeface="Cambria Math" panose="02040503050406030204" pitchFamily="18" charset="0"/>
                    <a:ea typeface="Calibri" panose="020F0502020204030204" pitchFamily="34" charset="0"/>
                    <a:cs typeface="Times New Roman" panose="02020603050405020304" pitchFamily="18" charset="0"/>
                  </a:rPr>
                  <a:t>𝜎_𝑀</a:t>
                </a:r>
                <a:r>
                  <a:rPr lang="fr-FR" sz="1200" b="0" i="0" kern="100">
                    <a:effectLst/>
                    <a:latin typeface="Cambria Math" panose="02040503050406030204" pitchFamily="18" charset="0"/>
                    <a:ea typeface="Calibri" panose="020F0502020204030204" pitchFamily="34" charset="0"/>
                    <a:cs typeface="Times New Roman" panose="02020603050405020304" pitchFamily="18" charset="0"/>
                  </a:rPr>
                  <a:t>𝑎𝑥</a:t>
                </a:r>
                <a:r>
                  <a:rPr lang="fr-FR" dirty="0"/>
                  <a:t>= </a:t>
                </a:r>
                <a:r>
                  <a:rPr lang="fr-FR" b="0" i="0">
                    <a:latin typeface="Cambria Math" panose="02040503050406030204" pitchFamily="18" charset="0"/>
                  </a:rPr>
                  <a:t>3600/2863 𝑥7,5=94,3 𝑀𝑃𝑎</a:t>
                </a:r>
                <a:endParaRPr lang="fr-FR" dirty="0"/>
              </a:p>
              <a:p>
                <a:endParaRPr lang="fr-FR" dirty="0"/>
              </a:p>
              <a:p>
                <a:r>
                  <a:rPr lang="fr-FR" dirty="0"/>
                  <a:t>94,3&lt;&lt;150 cependant la forme demande de vérifier le coefficient de concentration de contraintes</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27</a:t>
            </a:fld>
            <a:endParaRPr lang="fr-FR"/>
          </a:p>
        </p:txBody>
      </p:sp>
    </p:spTree>
    <p:extLst>
      <p:ext uri="{BB962C8B-B14F-4D97-AF65-F5344CB8AC3E}">
        <p14:creationId xmlns:p14="http://schemas.microsoft.com/office/powerpoint/2010/main" val="196355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1° Calculer la contrainte max en A</a:t>
                </a:r>
              </a:p>
              <a:p>
                <a:r>
                  <a:rPr lang="fr-FR" dirty="0"/>
                  <a:t>IGZ = IGZ1-IGZ2-IGZ3</a:t>
                </a:r>
              </a:p>
              <a:p>
                <a:r>
                  <a:rPr lang="fr-FR" dirty="0"/>
                  <a:t>=bh</a:t>
                </a:r>
                <a:r>
                  <a:rPr lang="fr-FR" baseline="30000" dirty="0"/>
                  <a:t>3</a:t>
                </a:r>
                <a:r>
                  <a:rPr lang="fr-FR" dirty="0"/>
                  <a:t>/12-b’h</a:t>
                </a:r>
                <a:r>
                  <a:rPr lang="fr-FR" baseline="30000" dirty="0"/>
                  <a:t>3</a:t>
                </a:r>
                <a:r>
                  <a:rPr lang="fr-FR" dirty="0"/>
                  <a:t>/12-2xed</a:t>
                </a:r>
                <a:r>
                  <a:rPr lang="fr-FR" baseline="30000" dirty="0"/>
                  <a:t>3</a:t>
                </a:r>
                <a:r>
                  <a:rPr lang="fr-FR" dirty="0"/>
                  <a:t>/12=26x15</a:t>
                </a:r>
                <a:r>
                  <a:rPr lang="fr-FR" baseline="30000" dirty="0"/>
                  <a:t>3</a:t>
                </a:r>
                <a:r>
                  <a:rPr lang="fr-FR" dirty="0"/>
                  <a:t>/12-14x15</a:t>
                </a:r>
                <a:r>
                  <a:rPr lang="fr-FR" baseline="30000" dirty="0"/>
                  <a:t>3</a:t>
                </a:r>
                <a:r>
                  <a:rPr lang="fr-FR" dirty="0"/>
                  <a:t>/12-2x6x8</a:t>
                </a:r>
                <a:r>
                  <a:rPr lang="fr-FR" baseline="30000" dirty="0"/>
                  <a:t>3</a:t>
                </a:r>
                <a:r>
                  <a:rPr lang="fr-FR" dirty="0"/>
                  <a:t>/12</a:t>
                </a:r>
              </a:p>
              <a:p>
                <a:r>
                  <a:rPr lang="fr-FR" dirty="0"/>
                  <a:t>=2863mm4</a:t>
                </a:r>
              </a:p>
              <a:p>
                <a:endParaRPr lang="fr-FR" dirty="0"/>
              </a:p>
              <a:p>
                <a:r>
                  <a:rPr lang="fr-FR" sz="1200" i="0" kern="100">
                    <a:effectLst/>
                    <a:latin typeface="Cambria Math" panose="02040503050406030204" pitchFamily="18" charset="0"/>
                    <a:ea typeface="Calibri" panose="020F0502020204030204" pitchFamily="34" charset="0"/>
                    <a:cs typeface="Times New Roman" panose="02020603050405020304" pitchFamily="18" charset="0"/>
                  </a:rPr>
                  <a:t>𝜎_𝑀</a:t>
                </a:r>
                <a:r>
                  <a:rPr lang="fr-FR" sz="1200" b="0" i="0" kern="100">
                    <a:effectLst/>
                    <a:latin typeface="Cambria Math" panose="02040503050406030204" pitchFamily="18" charset="0"/>
                    <a:ea typeface="Calibri" panose="020F0502020204030204" pitchFamily="34" charset="0"/>
                    <a:cs typeface="Times New Roman" panose="02020603050405020304" pitchFamily="18" charset="0"/>
                  </a:rPr>
                  <a:t>𝑎𝑥</a:t>
                </a:r>
                <a:r>
                  <a:rPr lang="fr-FR" dirty="0"/>
                  <a:t>= </a:t>
                </a:r>
                <a:r>
                  <a:rPr lang="fr-FR" b="0" i="0">
                    <a:latin typeface="Cambria Math" panose="02040503050406030204" pitchFamily="18" charset="0"/>
                  </a:rPr>
                  <a:t>3600/2863 𝑥7,5=94,3 𝑀𝑃𝑎</a:t>
                </a:r>
                <a:endParaRPr lang="fr-FR" dirty="0"/>
              </a:p>
              <a:p>
                <a:endParaRPr lang="fr-FR" dirty="0"/>
              </a:p>
              <a:p>
                <a:r>
                  <a:rPr lang="fr-FR" dirty="0"/>
                  <a:t>94,3&lt;&lt;150 cependant la forme demande de vérifier le coefficient de concentration de contraintes</a:t>
                </a:r>
              </a:p>
              <a:p>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28</a:t>
            </a:fld>
            <a:endParaRPr lang="fr-FR"/>
          </a:p>
        </p:txBody>
      </p:sp>
    </p:spTree>
    <p:extLst>
      <p:ext uri="{BB962C8B-B14F-4D97-AF65-F5344CB8AC3E}">
        <p14:creationId xmlns:p14="http://schemas.microsoft.com/office/powerpoint/2010/main" val="1587240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MFGZ est max à l’encastrement :</a:t>
                </a:r>
              </a:p>
              <a:p>
                <a:r>
                  <a:rPr lang="fr-FR" dirty="0"/>
                  <a:t>F de la charge = 1800*1,5=2700N</a:t>
                </a:r>
              </a:p>
              <a:p>
                <a:r>
                  <a:rPr lang="fr-FR" dirty="0"/>
                  <a:t>Moment = </a:t>
                </a:r>
                <a:r>
                  <a:rPr lang="fr-FR" dirty="0" err="1"/>
                  <a:t>Fxl</a:t>
                </a:r>
                <a:r>
                  <a:rPr lang="fr-FR" dirty="0"/>
                  <a:t>/2=2700*0,75=2025N.m ou 2025 10^3 N.mm</a:t>
                </a:r>
              </a:p>
              <a:p>
                <a:endParaRPr lang="fr-FR" dirty="0"/>
              </a:p>
              <a:p>
                <a:r>
                  <a:rPr lang="el-GR" sz="1200" kern="100" dirty="0">
                    <a:effectLst/>
                    <a:latin typeface="Cambria Math" panose="02040503050406030204" pitchFamily="18" charset="0"/>
                    <a:ea typeface="Cambria Math" panose="02040503050406030204" pitchFamily="18" charset="0"/>
                    <a:cs typeface="Times New Roman" panose="02020603050405020304" pitchFamily="18" charset="0"/>
                  </a:rPr>
                  <a:t>μ</a:t>
                </a:r>
                <a:r>
                  <a:rPr lang="fr-FR" sz="1200" kern="100" dirty="0" err="1">
                    <a:effectLst/>
                    <a:latin typeface="Cambria Math" panose="02040503050406030204" pitchFamily="18" charset="0"/>
                    <a:ea typeface="Cambria Math" panose="02040503050406030204" pitchFamily="18" charset="0"/>
                    <a:cs typeface="Times New Roman" panose="02020603050405020304" pitchFamily="18" charset="0"/>
                  </a:rPr>
                  <a:t>gz</a:t>
                </a:r>
                <a:r>
                  <a:rPr lang="fr-FR" sz="12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fr-FR" sz="1200" b="0" i="0" kern="100">
                    <a:effectLst/>
                    <a:latin typeface="Cambria Math" panose="02040503050406030204" pitchFamily="18" charset="0"/>
                    <a:ea typeface="Calibri" panose="020F0502020204030204" pitchFamily="34" charset="0"/>
                    <a:cs typeface="Times New Roman" panose="02020603050405020304" pitchFamily="18" charset="0"/>
                  </a:rPr>
                  <a:t>𝐼_</a:t>
                </a:r>
                <a:r>
                  <a:rPr lang="fr-FR" sz="1200" i="0" kern="100">
                    <a:effectLst/>
                    <a:latin typeface="Cambria Math" panose="02040503050406030204" pitchFamily="18" charset="0"/>
                    <a:ea typeface="Calibri" panose="020F0502020204030204" pitchFamily="34" charset="0"/>
                    <a:cs typeface="Times New Roman" panose="02020603050405020304" pitchFamily="18" charset="0"/>
                  </a:rPr>
                  <a:t>𝐺𝑍/</a:t>
                </a:r>
                <a:r>
                  <a:rPr lang="fr-FR" sz="1200" b="0" i="0" kern="100">
                    <a:effectLst/>
                    <a:latin typeface="Cambria Math" panose="02040503050406030204" pitchFamily="18" charset="0"/>
                    <a:ea typeface="Calibri" panose="020F0502020204030204" pitchFamily="34" charset="0"/>
                    <a:cs typeface="Times New Roman" panose="02020603050405020304" pitchFamily="18" charset="0"/>
                  </a:rPr>
                  <a:t>𝑣</a:t>
                </a:r>
                <a:endParaRPr lang="fr-FR" dirty="0"/>
              </a:p>
              <a:p>
                <a:endParaRPr lang="fr-FR" dirty="0"/>
              </a:p>
              <a:p>
                <a:r>
                  <a:rPr lang="fr-FR" i="0">
                    <a:solidFill>
                      <a:srgbClr val="836967"/>
                    </a:solidFill>
                    <a:latin typeface="Cambria Math" panose="02040503050406030204" pitchFamily="18" charset="0"/>
                  </a:rPr>
                  <a:t>|</a:t>
                </a:r>
                <a:r>
                  <a:rPr lang="fr-FR" i="0">
                    <a:latin typeface="Cambria Math" panose="02040503050406030204" pitchFamily="18" charset="0"/>
                  </a:rPr>
                  <a:t>𝜎</a:t>
                </a:r>
                <a:r>
                  <a:rPr lang="fr-FR" i="0">
                    <a:solidFill>
                      <a:srgbClr val="836967"/>
                    </a:solidFill>
                    <a:latin typeface="Cambria Math" panose="02040503050406030204" pitchFamily="18" charset="0"/>
                  </a:rPr>
                  <a:t>_</a:t>
                </a:r>
                <a:r>
                  <a:rPr lang="fr-FR" i="0">
                    <a:latin typeface="Cambria Math" panose="02040503050406030204" pitchFamily="18" charset="0"/>
                  </a:rPr>
                  <a:t>𝑚𝑎𝑥 |=</a:t>
                </a:r>
                <a:r>
                  <a:rPr lang="fr-FR" i="0">
                    <a:solidFill>
                      <a:srgbClr val="836967"/>
                    </a:solidFill>
                    <a:latin typeface="Cambria Math" panose="02040503050406030204" pitchFamily="18" charset="0"/>
                  </a:rPr>
                  <a:t>|〖</a:t>
                </a:r>
                <a:r>
                  <a:rPr lang="fr-FR" i="0">
                    <a:latin typeface="Cambria Math" panose="02040503050406030204" pitchFamily="18" charset="0"/>
                  </a:rPr>
                  <a:t>𝑀𝑓</a:t>
                </a:r>
                <a:r>
                  <a:rPr lang="fr-FR" i="0">
                    <a:solidFill>
                      <a:srgbClr val="836967"/>
                    </a:solidFill>
                    <a:latin typeface="Cambria Math" panose="02040503050406030204" pitchFamily="18" charset="0"/>
                  </a:rPr>
                  <a:t>〗_</a:t>
                </a:r>
                <a:r>
                  <a:rPr lang="fr-FR" i="0">
                    <a:latin typeface="Cambria Math" panose="02040503050406030204" pitchFamily="18" charset="0"/>
                  </a:rPr>
                  <a:t>𝐺𝑍 |</a:t>
                </a:r>
                <a:r>
                  <a:rPr lang="fr-FR" b="0" i="0">
                    <a:latin typeface="Cambria Math" panose="02040503050406030204" pitchFamily="18" charset="0"/>
                  </a:rPr>
                  <a:t>𝑚𝑎𝑥</a:t>
                </a:r>
                <a:r>
                  <a:rPr lang="fr-FR" b="0" i="0">
                    <a:solidFill>
                      <a:srgbClr val="836967"/>
                    </a:solidFill>
                    <a:latin typeface="Cambria Math" panose="02040503050406030204" pitchFamily="18" charset="0"/>
                  </a:rPr>
                  <a:t>/</a:t>
                </a:r>
                <a:r>
                  <a:rPr lang="el-GR" sz="1200" b="0" i="0" kern="100" dirty="0">
                    <a:solidFill>
                      <a:srgbClr val="836967"/>
                    </a:solidFill>
                    <a:effectLst/>
                    <a:latin typeface="Cambria Math" panose="02040503050406030204" pitchFamily="18" charset="0"/>
                    <a:ea typeface="Cambria Math" panose="02040503050406030204" pitchFamily="18" charset="0"/>
                  </a:rPr>
                  <a:t>"</a:t>
                </a:r>
                <a:r>
                  <a:rPr lang="el-GR" sz="1200" i="0" kern="100" dirty="0">
                    <a:effectLst/>
                    <a:latin typeface="Cambria Math" panose="02040503050406030204" pitchFamily="18" charset="0"/>
                    <a:ea typeface="Cambria Math" panose="02040503050406030204" pitchFamily="18" charset="0"/>
                    <a:cs typeface="Times New Roman" panose="02020603050405020304" pitchFamily="18" charset="0"/>
                  </a:rPr>
                  <a:t>μ</a:t>
                </a:r>
                <a:r>
                  <a:rPr lang="fr-FR" sz="1200" i="0" kern="100" dirty="0">
                    <a:effectLst/>
                    <a:latin typeface="Cambria Math" panose="02040503050406030204" pitchFamily="18" charset="0"/>
                    <a:ea typeface="Cambria Math" panose="02040503050406030204" pitchFamily="18" charset="0"/>
                    <a:cs typeface="Times New Roman" panose="02020603050405020304" pitchFamily="18" charset="0"/>
                  </a:rPr>
                  <a:t>gz</a:t>
                </a:r>
                <a:r>
                  <a:rPr lang="fr-FR" sz="1200" i="0" kern="100">
                    <a:effectLst/>
                    <a:latin typeface="Cambria Math" panose="02040503050406030204" pitchFamily="18" charset="0"/>
                    <a:ea typeface="Cambria Math" panose="02040503050406030204" pitchFamily="18" charset="0"/>
                    <a:cs typeface="Times New Roman" panose="02020603050405020304" pitchFamily="18" charset="0"/>
                  </a:rPr>
                  <a:t>" </a:t>
                </a:r>
                <a:r>
                  <a:rPr lang="fr-FR" b="0" i="0">
                    <a:latin typeface="Cambria Math" panose="02040503050406030204" pitchFamily="18" charset="0"/>
                  </a:rPr>
                  <a:t>≤𝑅𝑝𝑒</a:t>
                </a:r>
                <a:endParaRPr lang="fr-FR" b="0" dirty="0"/>
              </a:p>
              <a:p>
                <a:r>
                  <a:rPr lang="fr-FR" dirty="0" err="1"/>
                  <a:t>Rpe</a:t>
                </a:r>
                <a:r>
                  <a:rPr lang="fr-FR" dirty="0"/>
                  <a:t> &gt;= 2025,10^3/100&gt;=20250 mm3 ou 20,25cm^3</a:t>
                </a:r>
              </a:p>
              <a:p>
                <a:endParaRPr lang="fr-FR" dirty="0"/>
              </a:p>
              <a:p>
                <a:r>
                  <a:rPr lang="fr-FR" dirty="0"/>
                  <a:t>20,25&lt;&lt;34,2 du module du tableau l’</a:t>
                </a:r>
                <a:r>
                  <a:rPr lang="fr-FR" dirty="0" err="1"/>
                  <a:t>iPN</a:t>
                </a:r>
                <a:r>
                  <a:rPr lang="fr-FR" dirty="0"/>
                  <a:t> de 100 convient</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29</a:t>
            </a:fld>
            <a:endParaRPr lang="fr-FR"/>
          </a:p>
        </p:txBody>
      </p:sp>
    </p:spTree>
    <p:extLst>
      <p:ext uri="{BB962C8B-B14F-4D97-AF65-F5344CB8AC3E}">
        <p14:creationId xmlns:p14="http://schemas.microsoft.com/office/powerpoint/2010/main" val="293612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La machine de traction permet d'appliquer très progressivement et sans choc un effort de traction F afin d'étudier les Allongements </a:t>
                </a:r>
                <a:r>
                  <a:rPr lang="el-GR" dirty="0">
                    <a:latin typeface="Cambria Math" panose="02040503050406030204" pitchFamily="18" charset="0"/>
                    <a:ea typeface="Cambria Math" panose="02040503050406030204" pitchFamily="18" charset="0"/>
                  </a:rPr>
                  <a:t>Δ</a:t>
                </a:r>
                <a:r>
                  <a:rPr lang="fr-FR" dirty="0"/>
                  <a:t>L de l'éprouvette. </a:t>
                </a:r>
              </a:p>
              <a:p>
                <a:endParaRPr lang="fr-FR" dirty="0"/>
              </a:p>
              <a:p>
                <a:r>
                  <a:rPr lang="fr-FR" dirty="0"/>
                  <a:t>La courbe obtenue </a:t>
                </a:r>
                <a:r>
                  <a:rPr lang="fr-FR" sz="1800" i="0">
                    <a:effectLst/>
                    <a:latin typeface="Cambria Math" panose="02040503050406030204" pitchFamily="18" charset="0"/>
                    <a:ea typeface="Calibri" panose="020F0502020204030204" pitchFamily="34" charset="0"/>
                    <a:cs typeface="Times New Roman" panose="02020603050405020304" pitchFamily="18" charset="0"/>
                  </a:rPr>
                  <a:t>𝜎=</a:t>
                </a:r>
                <a:r>
                  <a:rPr lang="fr-FR" sz="1800" b="0" i="0">
                    <a:effectLst/>
                    <a:latin typeface="Cambria Math" panose="02040503050406030204" pitchFamily="18" charset="0"/>
                    <a:ea typeface="Calibri" panose="020F0502020204030204" pitchFamily="34" charset="0"/>
                    <a:cs typeface="Times New Roman" panose="02020603050405020304" pitchFamily="18" charset="0"/>
                  </a:rPr>
                  <a:t>𝐹</a:t>
                </a:r>
                <a:r>
                  <a:rPr lang="fr-FR" dirty="0"/>
                  <a:t>(</a:t>
                </a:r>
                <a:r>
                  <a:rPr lang="el-GR" dirty="0">
                    <a:latin typeface="Cambria Math" panose="02040503050406030204" pitchFamily="18" charset="0"/>
                    <a:ea typeface="Cambria Math" panose="02040503050406030204" pitchFamily="18" charset="0"/>
                  </a:rPr>
                  <a:t>ε</a:t>
                </a:r>
                <a:r>
                  <a:rPr lang="fr-FR" dirty="0"/>
                  <a:t>x) est appelée courbe de traction. Elle est pratiquement indépendante des dimensions de référence de l'éprouvette. Elle fait apparaître zones</a:t>
                </a:r>
              </a:p>
              <a:p>
                <a:endParaRPr lang="fr-FR" dirty="0"/>
              </a:p>
              <a:p>
                <a:r>
                  <a:rPr lang="fr-FR" dirty="0"/>
                  <a:t>La </a:t>
                </a:r>
                <a:r>
                  <a:rPr lang="fr-FR" b="1" dirty="0"/>
                  <a:t>zone OA</a:t>
                </a:r>
                <a:r>
                  <a:rPr lang="fr-FR" dirty="0"/>
                  <a:t>. L'éprouvette a une déformation élastique, l'allongement unitaire est proportionnel à l'effort appliqué. Dès que </a:t>
                </a:r>
                <a:r>
                  <a:rPr lang="fr-FR" sz="1200" i="0">
                    <a:effectLst/>
                    <a:latin typeface="Cambria Math" panose="02040503050406030204" pitchFamily="18" charset="0"/>
                    <a:ea typeface="Calibri" panose="020F0502020204030204" pitchFamily="34" charset="0"/>
                    <a:cs typeface="Times New Roman" panose="02020603050405020304" pitchFamily="18" charset="0"/>
                  </a:rPr>
                  <a:t>𝜎</a:t>
                </a:r>
                <a:r>
                  <a:rPr lang="fr-FR" dirty="0"/>
                  <a:t> est supprimé, l'éprouvette reprend sa longueur initiale l.</a:t>
                </a:r>
              </a:p>
              <a:p>
                <a:r>
                  <a:rPr lang="fr-FR" dirty="0"/>
                  <a:t>On reste dans cette zone tant que </a:t>
                </a:r>
                <a:r>
                  <a:rPr lang="fr-FR" sz="1200" i="0">
                    <a:effectLst/>
                    <a:latin typeface="Cambria Math" panose="02040503050406030204" pitchFamily="18" charset="0"/>
                    <a:ea typeface="Calibri" panose="020F0502020204030204" pitchFamily="34" charset="0"/>
                    <a:cs typeface="Times New Roman" panose="02020603050405020304" pitchFamily="18" charset="0"/>
                  </a:rPr>
                  <a:t>𝜎</a:t>
                </a:r>
                <a:r>
                  <a:rPr lang="fr-FR" dirty="0"/>
                  <a:t>&lt;Re (limite élastique</a:t>
                </a:r>
                <a:r>
                  <a:rPr lang="fr-FR" baseline="0" dirty="0"/>
                  <a:t> du matériau)</a:t>
                </a:r>
              </a:p>
              <a:p>
                <a:endParaRPr lang="fr-FR" dirty="0"/>
              </a:p>
              <a:p>
                <a:r>
                  <a:rPr lang="fr-FR" dirty="0"/>
                  <a:t>La </a:t>
                </a:r>
                <a:r>
                  <a:rPr lang="fr-FR" b="1" dirty="0"/>
                  <a:t>zone AD. </a:t>
                </a:r>
                <a:r>
                  <a:rPr lang="fr-FR" dirty="0"/>
                  <a:t>L'éprouvette a une déformation plastique ou permanente, l'allongement unitaire n'est plus proportionnel à l'effort unitaire appliqué. Lorsque </a:t>
                </a:r>
                <a:r>
                  <a:rPr lang="fr-FR" sz="1200" i="0">
                    <a:effectLst/>
                    <a:latin typeface="Cambria Math" panose="02040503050406030204" pitchFamily="18" charset="0"/>
                    <a:ea typeface="Calibri" panose="020F0502020204030204" pitchFamily="34" charset="0"/>
                    <a:cs typeface="Times New Roman" panose="02020603050405020304" pitchFamily="18" charset="0"/>
                  </a:rPr>
                  <a:t>𝜎</a:t>
                </a:r>
                <a:r>
                  <a:rPr lang="fr-FR" dirty="0"/>
                  <a:t> est supprimé, l'éprouvette ne reprend pas sa longueur l. </a:t>
                </a:r>
                <a:r>
                  <a:rPr lang="fr-FR" sz="1200" i="0">
                    <a:effectLst/>
                    <a:latin typeface="Cambria Math" panose="02040503050406030204" pitchFamily="18" charset="0"/>
                    <a:ea typeface="Calibri" panose="020F0502020204030204" pitchFamily="34" charset="0"/>
                    <a:cs typeface="Times New Roman" panose="02020603050405020304" pitchFamily="18" charset="0"/>
                  </a:rPr>
                  <a:t>𝜎</a:t>
                </a:r>
                <a:r>
                  <a:rPr lang="fr-FR" sz="1200" b="0" i="0">
                    <a:effectLst/>
                    <a:latin typeface="Cambria Math" panose="02040503050406030204" pitchFamily="18" charset="0"/>
                    <a:ea typeface="Calibri" panose="020F0502020204030204" pitchFamily="34" charset="0"/>
                    <a:cs typeface="Times New Roman" panose="02020603050405020304" pitchFamily="18" charset="0"/>
                  </a:rPr>
                  <a:t>&gt;</a:t>
                </a:r>
                <a:r>
                  <a:rPr lang="fr-FR" dirty="0"/>
                  <a:t>Re</a:t>
                </a:r>
              </a:p>
              <a:p>
                <a:endParaRPr lang="fr-FR" dirty="0"/>
              </a:p>
              <a:p>
                <a:r>
                  <a:rPr lang="fr-FR" dirty="0"/>
                  <a:t>De A à C, l’éprouvette s'allonge et reste cylindrique. </a:t>
                </a:r>
              </a:p>
              <a:p>
                <a:r>
                  <a:rPr lang="fr-FR" dirty="0"/>
                  <a:t>De C À D L'allongement continue de croître avec un effort F2 moins important, il apparaît un étranglement ou striction qui s'accentue jusqu'à la rupture en D.</a:t>
                </a:r>
              </a:p>
              <a:p>
                <a:endParaRPr lang="fr-FR" dirty="0"/>
              </a:p>
              <a:p>
                <a:r>
                  <a:rPr lang="fr-FR" i="0">
                    <a:latin typeface="Cambria Math" panose="02040503050406030204" pitchFamily="18" charset="0"/>
                  </a:rPr>
                  <a:t>𝜎</a:t>
                </a:r>
                <a:r>
                  <a:rPr lang="fr-FR" dirty="0"/>
                  <a:t> : contrainte de traction</a:t>
                </a:r>
              </a:p>
              <a:p>
                <a:r>
                  <a:rPr lang="fr-FR" dirty="0"/>
                  <a:t>F : effort de traction</a:t>
                </a:r>
              </a:p>
              <a:p>
                <a:r>
                  <a:rPr lang="fr-FR" dirty="0"/>
                  <a:t>S0: section initiale de l’éprouvette</a:t>
                </a:r>
              </a:p>
              <a:p>
                <a:endParaRPr lang="fr-FR" dirty="0"/>
              </a:p>
              <a:p>
                <a:r>
                  <a:rPr lang="el-GR" i="0">
                    <a:solidFill>
                      <a:srgbClr val="836967"/>
                    </a:solidFill>
                    <a:latin typeface="Cambria Math" panose="02040503050406030204" pitchFamily="18" charset="0"/>
                    <a:ea typeface="Cambria Math" panose="02040503050406030204" pitchFamily="18" charset="0"/>
                  </a:rPr>
                  <a:t>Δ</a:t>
                </a:r>
                <a:r>
                  <a:rPr lang="fr-FR" i="0">
                    <a:latin typeface="Cambria Math" panose="02040503050406030204" pitchFamily="18" charset="0"/>
                  </a:rPr>
                  <a:t>𝑙</a:t>
                </a:r>
                <a:r>
                  <a:rPr lang="fr-FR" dirty="0"/>
                  <a:t> : allongement de l’éprouvette</a:t>
                </a:r>
              </a:p>
              <a:p>
                <a:r>
                  <a:rPr lang="fr-FR" dirty="0"/>
                  <a:t>Lo longueur initiale</a:t>
                </a:r>
              </a:p>
              <a:p>
                <a:endParaRPr lang="fr-FR" dirty="0"/>
              </a:p>
              <a:p>
                <a:endParaRPr lang="fr-FR" dirty="0"/>
              </a:p>
              <a:p>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a:t>
            </a:fld>
            <a:endParaRPr lang="fr-FR"/>
          </a:p>
        </p:txBody>
      </p:sp>
    </p:spTree>
    <p:extLst>
      <p:ext uri="{BB962C8B-B14F-4D97-AF65-F5344CB8AC3E}">
        <p14:creationId xmlns:p14="http://schemas.microsoft.com/office/powerpoint/2010/main" val="297514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30</a:t>
            </a:fld>
            <a:endParaRPr lang="fr-FR"/>
          </a:p>
        </p:txBody>
      </p:sp>
    </p:spTree>
    <p:extLst>
      <p:ext uri="{BB962C8B-B14F-4D97-AF65-F5344CB8AC3E}">
        <p14:creationId xmlns:p14="http://schemas.microsoft.com/office/powerpoint/2010/main" val="71376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R="10800" algn="just"/>
                <a:endParaRPr lang="fr-FR" dirty="0"/>
              </a:p>
            </p:txBody>
          </p:sp>
        </mc:Choice>
        <mc:Fallback xmlns="">
          <p:sp>
            <p:nvSpPr>
              <p:cNvPr id="3" name="Espace réservé des notes 2"/>
              <p:cNvSpPr>
                <a:spLocks noGrp="1"/>
              </p:cNvSpPr>
              <p:nvPr>
                <p:ph type="body" idx="1"/>
              </p:nvPr>
            </p:nvSpPr>
            <p:spPr/>
            <p:txBody>
              <a:bodyPr/>
              <a:lstStyle/>
              <a:p>
                <a:pPr marR="10800" algn="just"/>
                <a:r>
                  <a:rPr lang="fr-FR" sz="1800" b="0" i="1" u="none" strike="noStrike" baseline="0" dirty="0">
                    <a:solidFill>
                      <a:srgbClr val="000000"/>
                    </a:solidFill>
                    <a:latin typeface="Times New Roman" panose="02020603050405020304" pitchFamily="18" charset="0"/>
                  </a:rPr>
                  <a:t>Définitions: </a:t>
                </a:r>
                <a:endParaRPr lang="fr-FR" sz="1800" b="0" i="0" u="none" strike="noStrike" baseline="0" dirty="0">
                  <a:solidFill>
                    <a:srgbClr val="000000"/>
                  </a:solidFill>
                  <a:latin typeface="Times New Roman" panose="02020603050405020304" pitchFamily="18" charset="0"/>
                </a:endParaRPr>
              </a:p>
              <a:p>
                <a:pPr marR="10800" algn="just"/>
                <a:r>
                  <a:rPr lang="fr-FR" sz="1800" b="1" i="0" u="sng" strike="noStrike" baseline="0" dirty="0">
                    <a:solidFill>
                      <a:srgbClr val="000000"/>
                    </a:solidFill>
                    <a:latin typeface="Times New Roman" panose="02020603050405020304" pitchFamily="18" charset="0"/>
                  </a:rPr>
                  <a:t>Élasticité </a:t>
                </a:r>
                <a:r>
                  <a:rPr lang="fr-FR" sz="1800" b="1" i="0" u="none" strike="noStrike" baseline="0" dirty="0">
                    <a:solidFill>
                      <a:srgbClr val="000000"/>
                    </a:solidFill>
                    <a:latin typeface="Times New Roman" panose="02020603050405020304" pitchFamily="18" charset="0"/>
                  </a:rPr>
                  <a:t>: </a:t>
                </a:r>
              </a:p>
              <a:p>
                <a:pPr marR="10800" algn="just"/>
                <a:r>
                  <a:rPr lang="fr-FR" sz="1800" b="0" i="0" u="none" strike="noStrike" baseline="0" dirty="0">
                    <a:solidFill>
                      <a:srgbClr val="000000"/>
                    </a:solidFill>
                    <a:latin typeface="Times New Roman" panose="02020603050405020304" pitchFamily="18" charset="0"/>
                  </a:rPr>
                  <a:t>Propriété qu'a un corps, après avoir été déformé par une charge, de reprendre sa forme initiale lorsque la charge est enlevée. </a:t>
                </a:r>
              </a:p>
              <a:p>
                <a:pPr marR="10800" algn="just"/>
                <a:r>
                  <a:rPr lang="fr-FR" sz="1800" b="1" i="0" u="sng" strike="noStrike" baseline="0" dirty="0">
                    <a:solidFill>
                      <a:srgbClr val="000000"/>
                    </a:solidFill>
                    <a:latin typeface="Times New Roman" panose="02020603050405020304" pitchFamily="18" charset="0"/>
                  </a:rPr>
                  <a:t>Limite élastique </a:t>
                </a:r>
                <a:r>
                  <a:rPr lang="fr-FR" sz="1800" b="1" i="0" u="none" strike="noStrike" baseline="0" dirty="0">
                    <a:solidFill>
                      <a:srgbClr val="000000"/>
                    </a:solidFill>
                    <a:latin typeface="Times New Roman" panose="02020603050405020304" pitchFamily="18" charset="0"/>
                  </a:rPr>
                  <a:t>: </a:t>
                </a:r>
              </a:p>
              <a:p>
                <a:pPr marR="10800" algn="just"/>
                <a:r>
                  <a:rPr lang="fr-FR" sz="1800" b="0" i="0" u="none" strike="noStrike" baseline="0" dirty="0">
                    <a:solidFill>
                      <a:srgbClr val="000000"/>
                    </a:solidFill>
                    <a:latin typeface="Times New Roman" panose="02020603050405020304" pitchFamily="18" charset="0"/>
                  </a:rPr>
                  <a:t>C'est la contrainte maximum que peut supporter un matériau sans danger de déformation permanente. </a:t>
                </a:r>
              </a:p>
              <a:p>
                <a:pPr marR="10800" algn="just"/>
                <a:r>
                  <a:rPr lang="fr-FR" sz="1800" b="1" i="0" u="sng" strike="noStrike" baseline="0" dirty="0">
                    <a:solidFill>
                      <a:srgbClr val="000000"/>
                    </a:solidFill>
                    <a:latin typeface="Times New Roman" panose="02020603050405020304" pitchFamily="18" charset="0"/>
                  </a:rPr>
                  <a:t>Module de Young (élasticité) </a:t>
                </a:r>
                <a:r>
                  <a:rPr lang="fr-FR" sz="1800" b="1" i="0" u="none" strike="noStrike" baseline="0" dirty="0">
                    <a:solidFill>
                      <a:srgbClr val="000000"/>
                    </a:solidFill>
                    <a:latin typeface="Times New Roman" panose="02020603050405020304" pitchFamily="18" charset="0"/>
                  </a:rPr>
                  <a:t>: </a:t>
                </a:r>
              </a:p>
              <a:p>
                <a:pPr marR="10800" algn="just"/>
                <a:r>
                  <a:rPr lang="fr-FR" sz="1800" b="0" i="0" u="none" strike="noStrike" baseline="0" dirty="0">
                    <a:solidFill>
                      <a:srgbClr val="000000"/>
                    </a:solidFill>
                    <a:latin typeface="Times New Roman" panose="02020603050405020304" pitchFamily="18" charset="0"/>
                  </a:rPr>
                  <a:t>C'est la constante de proportionnalité entre la contrainte qu'un matériau subit et sa déformation unitaire. C'est une constante propre à chaque matériau. </a:t>
                </a:r>
              </a:p>
              <a:p>
                <a:pPr marR="10800" algn="just"/>
                <a:r>
                  <a:rPr lang="fr-FR" sz="1800" b="1" i="0" u="sng" strike="noStrike" baseline="0" dirty="0">
                    <a:solidFill>
                      <a:srgbClr val="000000"/>
                    </a:solidFill>
                    <a:latin typeface="Times New Roman" panose="02020603050405020304" pitchFamily="18" charset="0"/>
                  </a:rPr>
                  <a:t>Plasticité </a:t>
                </a:r>
                <a:r>
                  <a:rPr lang="fr-FR" sz="1800" b="1" i="0" u="none" strike="noStrike" baseline="0" dirty="0">
                    <a:solidFill>
                      <a:srgbClr val="000000"/>
                    </a:solidFill>
                    <a:latin typeface="Times New Roman" panose="02020603050405020304" pitchFamily="18" charset="0"/>
                  </a:rPr>
                  <a:t>: </a:t>
                </a:r>
              </a:p>
              <a:p>
                <a:pPr marR="10800" algn="just"/>
                <a:r>
                  <a:rPr lang="fr-FR" sz="1800" b="0" i="0" u="none" strike="noStrike" baseline="0" dirty="0">
                    <a:solidFill>
                      <a:srgbClr val="000000"/>
                    </a:solidFill>
                    <a:latin typeface="Times New Roman" panose="02020603050405020304" pitchFamily="18" charset="0"/>
                  </a:rPr>
                  <a:t>Propriété qu'a un corps de conserver partiellement les déformations produites par une charge lorsque celle-ci est enlevée. La déformation plastique se produit quand la contrainte dépasse la limite d'élasticité </a:t>
                </a:r>
                <a:endParaRPr lang="fr-FR" b="1" dirty="0"/>
              </a:p>
              <a:p>
                <a:r>
                  <a:rPr lang="fr-FR" b="1" dirty="0"/>
                  <a:t>Déformation longitudinale :</a:t>
                </a:r>
              </a:p>
              <a:p>
                <a:r>
                  <a:rPr lang="fr-FR" dirty="0"/>
                  <a:t>La loi de Hooke  </a:t>
                </a:r>
                <a:r>
                  <a:rPr lang="fr-FR" i="0">
                    <a:latin typeface="Cambria Math" panose="02040503050406030204" pitchFamily="18" charset="0"/>
                  </a:rPr>
                  <a:t>𝜎</a:t>
                </a:r>
                <a:r>
                  <a:rPr lang="fr-FR" dirty="0"/>
                  <a:t>= E(</a:t>
                </a:r>
                <a:r>
                  <a:rPr lang="fr-FR" dirty="0" err="1"/>
                  <a:t>Mpa</a:t>
                </a:r>
                <a:r>
                  <a:rPr lang="fr-FR" dirty="0"/>
                  <a:t>).</a:t>
                </a:r>
                <a:r>
                  <a:rPr lang="el-GR" dirty="0">
                    <a:ea typeface="Cambria Math" panose="02040503050406030204" pitchFamily="18" charset="0"/>
                  </a:rPr>
                  <a:t> </a:t>
                </a:r>
                <a:r>
                  <a:rPr lang="el-GR" i="0">
                    <a:latin typeface="Cambria Math" panose="02040503050406030204" pitchFamily="18" charset="0"/>
                    <a:ea typeface="Cambria Math" panose="02040503050406030204" pitchFamily="18" charset="0"/>
                  </a:rPr>
                  <a:t>ε_</a:t>
                </a:r>
                <a:r>
                  <a:rPr lang="fr-FR" b="0" i="0">
                    <a:latin typeface="Cambria Math" panose="02040503050406030204" pitchFamily="18" charset="0"/>
                    <a:ea typeface="Cambria Math" panose="02040503050406030204" pitchFamily="18" charset="0"/>
                  </a:rPr>
                  <a:t>𝑥</a:t>
                </a:r>
                <a:r>
                  <a:rPr lang="fr-FR" dirty="0"/>
                  <a:t>, peut s’écrire également </a:t>
                </a:r>
                <a:r>
                  <a:rPr lang="fr-FR" b="0" i="0">
                    <a:latin typeface="Cambria Math" panose="02040503050406030204" pitchFamily="18" charset="0"/>
                  </a:rPr>
                  <a:t>𝑁</a:t>
                </a:r>
                <a:r>
                  <a:rPr lang="fr-FR" b="0" i="0">
                    <a:solidFill>
                      <a:srgbClr val="836967"/>
                    </a:solidFill>
                    <a:latin typeface="Cambria Math" panose="02040503050406030204" pitchFamily="18" charset="0"/>
                  </a:rPr>
                  <a:t>/</a:t>
                </a:r>
                <a:r>
                  <a:rPr lang="fr-FR" i="0">
                    <a:latin typeface="Cambria Math" panose="02040503050406030204" pitchFamily="18" charset="0"/>
                  </a:rPr>
                  <a:t>𝑆</a:t>
                </a:r>
                <a:r>
                  <a:rPr lang="fr-FR" i="0">
                    <a:solidFill>
                      <a:srgbClr val="836967"/>
                    </a:solidFill>
                    <a:latin typeface="Cambria Math" panose="02040503050406030204" pitchFamily="18" charset="0"/>
                  </a:rPr>
                  <a:t>_</a:t>
                </a:r>
                <a:r>
                  <a:rPr lang="fr-FR" i="0">
                    <a:latin typeface="Cambria Math" panose="02040503050406030204" pitchFamily="18" charset="0"/>
                  </a:rPr>
                  <a:t>0</a:t>
                </a:r>
                <a:r>
                  <a:rPr lang="fr-FR" b="0" i="0">
                    <a:latin typeface="Cambria Math" panose="02040503050406030204" pitchFamily="18" charset="0"/>
                  </a:rPr>
                  <a:t> </a:t>
                </a:r>
                <a:r>
                  <a:rPr lang="fr-FR" dirty="0"/>
                  <a:t>=E. </a:t>
                </a:r>
                <a:r>
                  <a:rPr lang="el-GR" i="0">
                    <a:solidFill>
                      <a:srgbClr val="836967"/>
                    </a:solidFill>
                    <a:latin typeface="Cambria Math" panose="02040503050406030204" pitchFamily="18" charset="0"/>
                    <a:ea typeface="Cambria Math" panose="02040503050406030204" pitchFamily="18" charset="0"/>
                  </a:rPr>
                  <a:t>Δ</a:t>
                </a:r>
                <a:r>
                  <a:rPr lang="fr-FR" i="0">
                    <a:latin typeface="Cambria Math" panose="02040503050406030204" pitchFamily="18" charset="0"/>
                  </a:rPr>
                  <a:t>𝑙</a:t>
                </a:r>
                <a:r>
                  <a:rPr lang="fr-FR" i="0">
                    <a:solidFill>
                      <a:srgbClr val="836967"/>
                    </a:solidFill>
                    <a:latin typeface="Cambria Math" panose="02040503050406030204" pitchFamily="18" charset="0"/>
                  </a:rPr>
                  <a:t>/</a:t>
                </a:r>
                <a:r>
                  <a:rPr lang="fr-FR" b="0" i="0">
                    <a:latin typeface="Cambria Math" panose="02040503050406030204" pitchFamily="18" charset="0"/>
                  </a:rPr>
                  <a:t>𝑙</a:t>
                </a:r>
                <a:r>
                  <a:rPr lang="fr-FR" b="0" i="0">
                    <a:solidFill>
                      <a:srgbClr val="836967"/>
                    </a:solidFill>
                    <a:latin typeface="Cambria Math" panose="02040503050406030204" pitchFamily="18" charset="0"/>
                  </a:rPr>
                  <a:t>_</a:t>
                </a:r>
                <a:r>
                  <a:rPr lang="fr-FR" i="0">
                    <a:latin typeface="Cambria Math" panose="02040503050406030204" pitchFamily="18" charset="0"/>
                  </a:rPr>
                  <a:t>0</a:t>
                </a:r>
                <a:r>
                  <a:rPr lang="fr-FR" b="0" i="0">
                    <a:latin typeface="Cambria Math" panose="02040503050406030204" pitchFamily="18" charset="0"/>
                  </a:rPr>
                  <a:t> </a:t>
                </a:r>
                <a:r>
                  <a:rPr lang="fr-FR" dirty="0"/>
                  <a:t> donc </a:t>
                </a:r>
                <a:r>
                  <a:rPr lang="el-GR" i="0">
                    <a:solidFill>
                      <a:srgbClr val="836967"/>
                    </a:solidFill>
                    <a:latin typeface="Cambria Math" panose="02040503050406030204" pitchFamily="18" charset="0"/>
                    <a:ea typeface="Cambria Math" panose="02040503050406030204" pitchFamily="18" charset="0"/>
                  </a:rPr>
                  <a:t>Δ</a:t>
                </a:r>
                <a:r>
                  <a:rPr lang="fr-FR" i="0">
                    <a:latin typeface="Cambria Math" panose="02040503050406030204" pitchFamily="18" charset="0"/>
                  </a:rPr>
                  <a:t>𝑙</a:t>
                </a:r>
                <a:r>
                  <a:rPr lang="fr-FR" dirty="0"/>
                  <a:t>=</a:t>
                </a:r>
                <a:r>
                  <a:rPr lang="fr-FR" i="0">
                    <a:solidFill>
                      <a:srgbClr val="836967"/>
                    </a:solidFill>
                    <a:latin typeface="Cambria Math" panose="02040503050406030204" pitchFamily="18" charset="0"/>
                  </a:rPr>
                  <a:t>(</a:t>
                </a:r>
                <a:r>
                  <a:rPr lang="fr-FR" b="0" i="0">
                    <a:latin typeface="Cambria Math" panose="02040503050406030204" pitchFamily="18" charset="0"/>
                  </a:rPr>
                  <a:t>𝑁.𝑙</a:t>
                </a:r>
                <a:r>
                  <a:rPr lang="fr-FR" b="0" i="0">
                    <a:solidFill>
                      <a:srgbClr val="836967"/>
                    </a:solidFill>
                    <a:latin typeface="Cambria Math" panose="02040503050406030204" pitchFamily="18" charset="0"/>
                  </a:rPr>
                  <a:t>_</a:t>
                </a:r>
                <a:r>
                  <a:rPr lang="fr-FR" i="0">
                    <a:latin typeface="Cambria Math" panose="02040503050406030204" pitchFamily="18" charset="0"/>
                  </a:rPr>
                  <a:t>0</a:t>
                </a:r>
                <a:r>
                  <a:rPr lang="fr-FR" i="0">
                    <a:solidFill>
                      <a:srgbClr val="836967"/>
                    </a:solidFill>
                    <a:latin typeface="Cambria Math" panose="02040503050406030204" pitchFamily="18" charset="0"/>
                  </a:rPr>
                  <a:t>)/〖</a:t>
                </a:r>
                <a:r>
                  <a:rPr lang="fr-FR" b="0" i="0">
                    <a:solidFill>
                      <a:srgbClr val="836967"/>
                    </a:solidFill>
                    <a:latin typeface="Cambria Math" panose="02040503050406030204" pitchFamily="18" charset="0"/>
                  </a:rPr>
                  <a:t>𝐸.</a:t>
                </a:r>
                <a:r>
                  <a:rPr lang="fr-FR" i="0">
                    <a:latin typeface="Cambria Math" panose="02040503050406030204" pitchFamily="18" charset="0"/>
                  </a:rPr>
                  <a:t>𝑆</a:t>
                </a:r>
                <a:r>
                  <a:rPr lang="fr-FR" i="0">
                    <a:solidFill>
                      <a:srgbClr val="836967"/>
                    </a:solidFill>
                    <a:latin typeface="Cambria Math" panose="02040503050406030204" pitchFamily="18" charset="0"/>
                  </a:rPr>
                  <a:t>〗_</a:t>
                </a:r>
                <a:r>
                  <a:rPr lang="fr-FR" i="0">
                    <a:latin typeface="Cambria Math" panose="02040503050406030204" pitchFamily="18" charset="0"/>
                  </a:rPr>
                  <a:t>0 </a:t>
                </a:r>
                <a:endParaRPr lang="fr-FR" dirty="0"/>
              </a:p>
              <a:p>
                <a:r>
                  <a:rPr lang="fr-FR" dirty="0"/>
                  <a:t>Avec E = module d’élasticité longitudinal ou d’Young</a:t>
                </a:r>
              </a:p>
              <a:p>
                <a:endParaRPr lang="fr-FR" dirty="0"/>
              </a:p>
              <a:p>
                <a:r>
                  <a:rPr lang="fr-FR" dirty="0"/>
                  <a:t>On parle aussi de </a:t>
                </a:r>
                <a:r>
                  <a:rPr lang="fr-FR" b="1" dirty="0"/>
                  <a:t>déformation transversale </a:t>
                </a:r>
                <a:r>
                  <a:rPr lang="fr-FR" dirty="0"/>
                  <a:t>avec </a:t>
                </a:r>
                <a:r>
                  <a:rPr lang="el-GR" i="0">
                    <a:latin typeface="Cambria Math" panose="02040503050406030204" pitchFamily="18" charset="0"/>
                    <a:ea typeface="Cambria Math" panose="02040503050406030204" pitchFamily="18" charset="0"/>
                  </a:rPr>
                  <a:t>ε_</a:t>
                </a:r>
                <a:r>
                  <a:rPr lang="fr-FR" b="0" i="0">
                    <a:latin typeface="Cambria Math" panose="02040503050406030204" pitchFamily="18" charset="0"/>
                    <a:ea typeface="Cambria Math" panose="02040503050406030204" pitchFamily="18" charset="0"/>
                  </a:rPr>
                  <a:t>𝑦</a:t>
                </a:r>
                <a:r>
                  <a:rPr lang="fr-FR" dirty="0"/>
                  <a:t> = -v, </a:t>
                </a:r>
                <a:r>
                  <a:rPr lang="el-GR" i="0">
                    <a:latin typeface="Cambria Math" panose="02040503050406030204" pitchFamily="18" charset="0"/>
                    <a:ea typeface="Cambria Math" panose="02040503050406030204" pitchFamily="18" charset="0"/>
                  </a:rPr>
                  <a:t>ε_</a:t>
                </a:r>
                <a:r>
                  <a:rPr lang="fr-FR" b="0" i="0">
                    <a:latin typeface="Cambria Math" panose="02040503050406030204" pitchFamily="18" charset="0"/>
                    <a:ea typeface="Cambria Math" panose="02040503050406030204" pitchFamily="18" charset="0"/>
                  </a:rPr>
                  <a:t>𝑥</a:t>
                </a:r>
                <a:r>
                  <a:rPr lang="fr-FR" dirty="0"/>
                  <a:t> avec v = coefficient de poisson comme on a </a:t>
                </a:r>
                <a:r>
                  <a:rPr lang="el-GR" i="0">
                    <a:latin typeface="Cambria Math" panose="02040503050406030204" pitchFamily="18" charset="0"/>
                    <a:ea typeface="Cambria Math" panose="02040503050406030204" pitchFamily="18" charset="0"/>
                  </a:rPr>
                  <a:t>ε_</a:t>
                </a:r>
                <a:r>
                  <a:rPr lang="fr-FR" b="0" i="0">
                    <a:latin typeface="Cambria Math" panose="02040503050406030204" pitchFamily="18" charset="0"/>
                    <a:ea typeface="Cambria Math" panose="02040503050406030204" pitchFamily="18" charset="0"/>
                  </a:rPr>
                  <a:t>𝑥</a:t>
                </a:r>
                <a:r>
                  <a:rPr lang="fr-FR" dirty="0"/>
                  <a:t> = (l1-l0)/l0, on a </a:t>
                </a:r>
                <a:r>
                  <a:rPr lang="el-GR" i="0">
                    <a:latin typeface="Cambria Math" panose="02040503050406030204" pitchFamily="18" charset="0"/>
                    <a:ea typeface="Cambria Math" panose="02040503050406030204" pitchFamily="18" charset="0"/>
                  </a:rPr>
                  <a:t>ε_</a:t>
                </a:r>
                <a:r>
                  <a:rPr lang="fr-FR" b="0" i="0">
                    <a:latin typeface="Cambria Math" panose="02040503050406030204" pitchFamily="18" charset="0"/>
                    <a:ea typeface="Cambria Math" panose="02040503050406030204" pitchFamily="18" charset="0"/>
                  </a:rPr>
                  <a:t>𝑦=(Ø1−Ø0)</a:t>
                </a:r>
                <a:r>
                  <a:rPr lang="fr-FR" dirty="0"/>
                  <a:t>/Ø0 avec Ø1 diamètre après étirement</a:t>
                </a:r>
                <a:r>
                  <a:rPr lang="fr-FR" baseline="0" dirty="0"/>
                  <a:t> donc plus petit</a:t>
                </a:r>
              </a:p>
              <a:p>
                <a:endParaRPr lang="fr-FR" baseline="0" dirty="0"/>
              </a:p>
              <a:p>
                <a:r>
                  <a:rPr lang="fr-FR" baseline="0" dirty="0"/>
                  <a:t>Ordre d’idée pour les aciers : </a:t>
                </a:r>
              </a:p>
              <a:p>
                <a:r>
                  <a:rPr lang="fr-FR" baseline="0" dirty="0"/>
                  <a:t>200&lt;Re&lt;1000 </a:t>
                </a:r>
                <a:r>
                  <a:rPr lang="fr-FR" baseline="0" dirty="0" err="1"/>
                  <a:t>Mpa</a:t>
                </a:r>
                <a:endParaRPr lang="fr-FR" baseline="0" dirty="0"/>
              </a:p>
              <a:p>
                <a:r>
                  <a:rPr lang="fr-FR" baseline="0" dirty="0"/>
                  <a:t>E autour de 200000MPa (plastique autour de 2000 à 7000)</a:t>
                </a:r>
              </a:p>
              <a:p>
                <a:r>
                  <a:rPr lang="fr-FR" dirty="0"/>
                  <a:t>Allongement après rupture 0&lt;A%&lt;30%</a:t>
                </a:r>
              </a:p>
              <a:p>
                <a:r>
                  <a:rPr lang="fr-FR" dirty="0"/>
                  <a:t>0,1&lt;v&lt;0,5 </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a:t>
            </a:fld>
            <a:endParaRPr lang="fr-FR"/>
          </a:p>
        </p:txBody>
      </p:sp>
    </p:spTree>
    <p:extLst>
      <p:ext uri="{BB962C8B-B14F-4D97-AF65-F5344CB8AC3E}">
        <p14:creationId xmlns:p14="http://schemas.microsoft.com/office/powerpoint/2010/main" val="271154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a:t>
            </a:fld>
            <a:endParaRPr lang="fr-FR"/>
          </a:p>
        </p:txBody>
      </p:sp>
    </p:spTree>
    <p:extLst>
      <p:ext uri="{BB962C8B-B14F-4D97-AF65-F5344CB8AC3E}">
        <p14:creationId xmlns:p14="http://schemas.microsoft.com/office/powerpoint/2010/main" val="92717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6</a:t>
            </a:fld>
            <a:endParaRPr lang="fr-FR"/>
          </a:p>
        </p:txBody>
      </p:sp>
    </p:spTree>
    <p:extLst>
      <p:ext uri="{BB962C8B-B14F-4D97-AF65-F5344CB8AC3E}">
        <p14:creationId xmlns:p14="http://schemas.microsoft.com/office/powerpoint/2010/main" val="174999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b="1" dirty="0"/>
                  <a:t>Application :</a:t>
                </a:r>
              </a:p>
              <a:p>
                <a:r>
                  <a:rPr lang="fr-FR" dirty="0"/>
                  <a:t>Par calcul, on a </a:t>
                </a:r>
                <a:r>
                  <a:rPr lang="fr-FR" dirty="0" err="1"/>
                  <a:t>Kp</a:t>
                </a:r>
                <a:r>
                  <a:rPr lang="fr-FR" dirty="0"/>
                  <a:t>=1,72, </a:t>
                </a:r>
                <a:r>
                  <a:rPr lang="fr-FR" dirty="0" err="1"/>
                  <a:t>Kq</a:t>
                </a:r>
                <a:r>
                  <a:rPr lang="fr-FR" dirty="0"/>
                  <a:t>=1,897, Kt environ = à 2,1 (confirmé par l’abaque du CETIM)</a:t>
                </a:r>
              </a:p>
              <a:p>
                <a:endParaRPr lang="fr-FR" dirty="0"/>
              </a:p>
              <a:p>
                <a:pPr/>
                <a:r>
                  <a:rPr lang="fr-FR" b="0" i="0">
                    <a:latin typeface="Cambria Math" panose="02040503050406030204" pitchFamily="18" charset="0"/>
                    <a:ea typeface="Cambria Math" panose="02040503050406030204" pitchFamily="18" charset="0"/>
                  </a:rPr>
                  <a:t> </a:t>
                </a:r>
                <a:r>
                  <a:rPr lang="el-GR" b="0" i="0">
                    <a:latin typeface="Cambria Math" panose="02040503050406030204" pitchFamily="18" charset="0"/>
                    <a:ea typeface="Cambria Math" panose="02040503050406030204" pitchFamily="18" charset="0"/>
                  </a:rPr>
                  <a:t>σ</a:t>
                </a:r>
                <a:r>
                  <a:rPr lang="fr-FR" b="0" i="0">
                    <a:latin typeface="Cambria Math" panose="02040503050406030204" pitchFamily="18" charset="0"/>
                    <a:ea typeface="Cambria Math" panose="02040503050406030204" pitchFamily="18" charset="0"/>
                  </a:rPr>
                  <a:t>=𝑛/𝑠=15,54 𝑀𝑃𝑎 </a:t>
                </a:r>
                <a:endParaRPr lang="fr-FR" dirty="0"/>
              </a:p>
              <a:p>
                <a:pPr/>
                <a:endParaRPr lang="fr-FR" dirty="0"/>
              </a:p>
              <a:p>
                <a:pPr/>
                <a:r>
                  <a:rPr lang="fr-FR" i="0">
                    <a:latin typeface="Cambria Math" panose="02040503050406030204" pitchFamily="18" charset="0"/>
                  </a:rPr>
                  <a:t>|𝜎|_</a:t>
                </a:r>
                <a:r>
                  <a:rPr lang="fr-FR" b="0" i="0">
                    <a:latin typeface="Cambria Math" panose="02040503050406030204" pitchFamily="18" charset="0"/>
                  </a:rPr>
                  <a:t>𝑚𝑎𝑥= </a:t>
                </a:r>
                <a:r>
                  <a:rPr lang="fr-FR" dirty="0"/>
                  <a:t>15,54 x 2,1</a:t>
                </a:r>
                <a:r>
                  <a:rPr lang="fr-FR" baseline="0" dirty="0"/>
                  <a:t> = 32,64 MPa</a:t>
                </a: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7</a:t>
            </a:fld>
            <a:endParaRPr lang="fr-FR"/>
          </a:p>
        </p:txBody>
      </p:sp>
    </p:spTree>
    <p:extLst>
      <p:ext uri="{BB962C8B-B14F-4D97-AF65-F5344CB8AC3E}">
        <p14:creationId xmlns:p14="http://schemas.microsoft.com/office/powerpoint/2010/main" val="2223487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b="1" dirty="0"/>
                  <a:t>Compression</a:t>
                </a:r>
              </a:p>
              <a:p>
                <a:r>
                  <a:rPr lang="fr-FR" dirty="0"/>
                  <a:t>Hypothèse : La longueur de la poutre doit être inférieure à 3 à 8 fois la dimension transversale la plus petite. Si cette hypothèse n’est pas vérifiée, la poutre peut alors être soumise au flambage.</a:t>
                </a:r>
              </a:p>
              <a:p>
                <a:r>
                  <a:rPr lang="fr-FR" dirty="0"/>
                  <a:t>Comme pour l’extension, il y a proportionnalité entre l’effort F de compression et le raccourcissement </a:t>
                </a:r>
                <a:r>
                  <a:rPr lang="el-GR" i="0">
                    <a:solidFill>
                      <a:srgbClr val="836967"/>
                    </a:solidFill>
                    <a:latin typeface="Cambria Math" panose="02040503050406030204" pitchFamily="18" charset="0"/>
                    <a:ea typeface="Cambria Math" panose="02040503050406030204" pitchFamily="18" charset="0"/>
                  </a:rPr>
                  <a:t>Δ</a:t>
                </a:r>
                <a:r>
                  <a:rPr lang="fr-FR" i="0">
                    <a:latin typeface="Cambria Math" panose="02040503050406030204" pitchFamily="18" charset="0"/>
                  </a:rPr>
                  <a:t>𝑙</a:t>
                </a:r>
                <a:r>
                  <a:rPr lang="fr-FR" dirty="0"/>
                  <a:t> de l’éprouvette. F=k.</a:t>
                </a:r>
                <a:r>
                  <a:rPr lang="el-GR" dirty="0"/>
                  <a:t> </a:t>
                </a:r>
                <a:r>
                  <a:rPr lang="el-GR" i="0">
                    <a:latin typeface="Cambria Math" panose="02040503050406030204" pitchFamily="18" charset="0"/>
                  </a:rPr>
                  <a:t>Δ</a:t>
                </a:r>
                <a:r>
                  <a:rPr lang="fr-FR" i="0">
                    <a:latin typeface="Cambria Math" panose="02040503050406030204" pitchFamily="18" charset="0"/>
                  </a:rPr>
                  <a:t>𝑙</a:t>
                </a:r>
                <a:endParaRPr lang="fr-FR" dirty="0"/>
              </a:p>
              <a:p>
                <a:endParaRPr lang="fr-FR" dirty="0"/>
              </a:p>
              <a:p>
                <a:r>
                  <a:rPr lang="fr-FR" dirty="0" err="1"/>
                  <a:t>Rpc</a:t>
                </a:r>
                <a:r>
                  <a:rPr lang="fr-FR" dirty="0"/>
                  <a:t> : résistance pratique à la compression</a:t>
                </a:r>
              </a:p>
              <a:p>
                <a:r>
                  <a:rPr lang="fr-FR" dirty="0"/>
                  <a:t>Rec : résistance élastique à la compression</a:t>
                </a:r>
              </a:p>
              <a:p>
                <a:endParaRPr lang="fr-FR" dirty="0"/>
              </a:p>
              <a:p>
                <a:r>
                  <a:rPr lang="fr-FR" dirty="0"/>
                  <a:t>Les aciers doux et mi-durs ont la même résistance élastique Re en traction et en compression.</a:t>
                </a:r>
              </a:p>
              <a:p>
                <a:r>
                  <a:rPr lang="fr-FR" dirty="0"/>
                  <a:t>Le béton et la fonte ont des résistances élastiques très différentes en traction et en compression, ainsi que tous les matériaux non homogènes et non isotropes.</a:t>
                </a:r>
              </a:p>
              <a:p>
                <a:endParaRPr lang="fr-FR" dirty="0"/>
              </a:p>
              <a:p>
                <a:endParaRPr lang="fr-FR" dirty="0"/>
              </a:p>
              <a:p>
                <a:endParaRPr lang="fr-FR" dirty="0"/>
              </a:p>
              <a:p>
                <a:endParaRPr lang="fr-FR" dirty="0"/>
              </a:p>
              <a:p>
                <a:r>
                  <a:rPr lang="fr-FR" dirty="0"/>
                  <a:t> </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8</a:t>
            </a:fld>
            <a:endParaRPr lang="fr-FR"/>
          </a:p>
        </p:txBody>
      </p:sp>
    </p:spTree>
    <p:extLst>
      <p:ext uri="{BB962C8B-B14F-4D97-AF65-F5344CB8AC3E}">
        <p14:creationId xmlns:p14="http://schemas.microsoft.com/office/powerpoint/2010/main" val="400149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9</a:t>
            </a:fld>
            <a:endParaRPr lang="fr-FR"/>
          </a:p>
        </p:txBody>
      </p:sp>
    </p:spTree>
    <p:extLst>
      <p:ext uri="{BB962C8B-B14F-4D97-AF65-F5344CB8AC3E}">
        <p14:creationId xmlns:p14="http://schemas.microsoft.com/office/powerpoint/2010/main" val="4076059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461192D4-3DEB-49BB-8F09-91031D57C7DB}"/>
              </a:ext>
            </a:extLst>
          </p:cNvPr>
          <p:cNvSpPr>
            <a:spLocks noGrp="1"/>
          </p:cNvSpPr>
          <p:nvPr>
            <p:ph type="pic" sz="quarter" idx="14" hasCustomPrompt="1"/>
          </p:nvPr>
        </p:nvSpPr>
        <p:spPr>
          <a:xfrm>
            <a:off x="0" y="0"/>
            <a:ext cx="12196224" cy="6858000"/>
          </a:xfrm>
          <a:solidFill>
            <a:schemeClr val="accent1"/>
          </a:solidFill>
        </p:spPr>
        <p:txBody>
          <a:bodyPr tIns="1280160" rtlCol="0" anchor="ctr">
            <a:noAutofit/>
          </a:bodyPr>
          <a:lstStyle>
            <a:lvl1pPr algn="ctr">
              <a:defRPr sz="2000"/>
            </a:lvl1pPr>
          </a:lstStyle>
          <a:p>
            <a:pPr rtl="0"/>
            <a:r>
              <a:rPr lang="fr-FR" noProof="0"/>
              <a:t>Cliquez pour insérer une image</a:t>
            </a:r>
          </a:p>
          <a:p>
            <a:pPr rtl="0"/>
            <a:endParaRPr lang="fr-FR" noProof="0"/>
          </a:p>
        </p:txBody>
      </p:sp>
      <p:sp>
        <p:nvSpPr>
          <p:cNvPr id="3" name="Titre 2">
            <a:extLst>
              <a:ext uri="{FF2B5EF4-FFF2-40B4-BE49-F238E27FC236}">
                <a16:creationId xmlns:a16="http://schemas.microsoft.com/office/drawing/2014/main" id="{9194C4FA-8597-7449-A0F1-38E8A1C6B852}"/>
              </a:ext>
            </a:extLst>
          </p:cNvPr>
          <p:cNvSpPr>
            <a:spLocks noGrp="1"/>
          </p:cNvSpPr>
          <p:nvPr>
            <p:ph type="title" hasCustomPrompt="1"/>
          </p:nvPr>
        </p:nvSpPr>
        <p:spPr>
          <a:xfrm>
            <a:off x="-11018" y="1526016"/>
            <a:ext cx="12188952" cy="2031324"/>
          </a:xfrm>
          <a:solidFill>
            <a:schemeClr val="tx1">
              <a:lumMod val="85000"/>
              <a:lumOff val="15000"/>
              <a:alpha val="60000"/>
            </a:schemeClr>
          </a:solidFill>
        </p:spPr>
        <p:txBody>
          <a:bodyPr lIns="868680" tIns="91440" rtlCol="0">
            <a:normAutofit/>
          </a:bodyPr>
          <a:lstStyle>
            <a:lvl1pPr>
              <a:defRPr sz="4000" b="1">
                <a:solidFill>
                  <a:schemeClr val="bg1"/>
                </a:solidFill>
              </a:defRPr>
            </a:lvl1pPr>
          </a:lstStyle>
          <a:p>
            <a:pPr rtl="0"/>
            <a:r>
              <a:rPr lang="fr-FR" noProof="0"/>
              <a:t>Cliquez pour modifier le style du titre du masque</a:t>
            </a:r>
          </a:p>
        </p:txBody>
      </p:sp>
    </p:spTree>
    <p:extLst>
      <p:ext uri="{BB962C8B-B14F-4D97-AF65-F5344CB8AC3E}">
        <p14:creationId xmlns:p14="http://schemas.microsoft.com/office/powerpoint/2010/main" val="35574772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image plein fond perdu">
    <p:spTree>
      <p:nvGrpSpPr>
        <p:cNvPr id="1" name=""/>
        <p:cNvGrpSpPr/>
        <p:nvPr/>
      </p:nvGrpSpPr>
      <p:grpSpPr>
        <a:xfrm>
          <a:off x="0" y="0"/>
          <a:ext cx="0" cy="0"/>
          <a:chOff x="0" y="0"/>
          <a:chExt cx="0" cy="0"/>
        </a:xfrm>
      </p:grpSpPr>
      <p:sp>
        <p:nvSpPr>
          <p:cNvPr id="3" name="Espace réservé d’image 2">
            <a:extLst>
              <a:ext uri="{FF2B5EF4-FFF2-40B4-BE49-F238E27FC236}">
                <a16:creationId xmlns:a16="http://schemas.microsoft.com/office/drawing/2014/main" id="{8022E6D3-9558-45D3-9914-1F3B0A5BDCAB}"/>
              </a:ext>
            </a:extLst>
          </p:cNvPr>
          <p:cNvSpPr>
            <a:spLocks noGrp="1"/>
          </p:cNvSpPr>
          <p:nvPr>
            <p:ph type="pic" sz="quarter" idx="14" hasCustomPrompt="1"/>
          </p:nvPr>
        </p:nvSpPr>
        <p:spPr>
          <a:xfrm>
            <a:off x="1" y="0"/>
            <a:ext cx="12188952" cy="6858000"/>
          </a:xfrm>
          <a:solidFill>
            <a:schemeClr val="accent1"/>
          </a:solidFill>
        </p:spPr>
        <p:txBody>
          <a:bodyPr rtlCol="0">
            <a:normAutofit/>
          </a:bodyPr>
          <a:lstStyle>
            <a:lvl1pPr algn="ctr">
              <a:defRPr sz="1800"/>
            </a:lvl1pPr>
          </a:lstStyle>
          <a:p>
            <a:pPr rtl="0"/>
            <a:r>
              <a:rPr lang="fr-FR" noProof="0"/>
              <a:t>Cliquez ici pour insérer une image ou un graphique</a:t>
            </a:r>
          </a:p>
          <a:p>
            <a:pPr rtl="0"/>
            <a:endParaRPr lang="fr-FR" noProof="0"/>
          </a:p>
        </p:txBody>
      </p:sp>
      <p:sp>
        <p:nvSpPr>
          <p:cNvPr id="9" name="Titre 8">
            <a:extLst>
              <a:ext uri="{FF2B5EF4-FFF2-40B4-BE49-F238E27FC236}">
                <a16:creationId xmlns:a16="http://schemas.microsoft.com/office/drawing/2014/main" id="{5DF58130-BFA9-C64B-9400-27CEC7444FBE}"/>
              </a:ext>
            </a:extLst>
          </p:cNvPr>
          <p:cNvSpPr>
            <a:spLocks noGrp="1"/>
          </p:cNvSpPr>
          <p:nvPr>
            <p:ph type="title" hasCustomPrompt="1"/>
          </p:nvPr>
        </p:nvSpPr>
        <p:spPr>
          <a:xfrm>
            <a:off x="836966" y="2338086"/>
            <a:ext cx="10541219" cy="2164466"/>
          </a:xfrm>
        </p:spPr>
        <p:txBody>
          <a:bodyPr lIns="0" rtlCol="0">
            <a:noAutofit/>
          </a:bodyPr>
          <a:lstStyle>
            <a:lvl1pPr>
              <a:defRPr sz="2000" b="0">
                <a:solidFill>
                  <a:schemeClr val="bg1"/>
                </a:solidFill>
              </a:defRPr>
            </a:lvl1pPr>
          </a:lstStyle>
          <a:p>
            <a:pPr rtl="0"/>
            <a:r>
              <a:rPr lang="fr-FR" noProof="0">
                <a:solidFill>
                  <a:schemeClr val="bg1"/>
                </a:solidFill>
              </a:rPr>
              <a:t>Cliquez ici pour modifier le style du texte</a:t>
            </a:r>
            <a:endParaRPr lang="fr-FR" noProof="0"/>
          </a:p>
        </p:txBody>
      </p:sp>
    </p:spTree>
    <p:extLst>
      <p:ext uri="{BB962C8B-B14F-4D97-AF65-F5344CB8AC3E}">
        <p14:creationId xmlns:p14="http://schemas.microsoft.com/office/powerpoint/2010/main" val="404079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sous-titre, image et contenu">
    <p:spTree>
      <p:nvGrpSpPr>
        <p:cNvPr id="1" name=""/>
        <p:cNvGrpSpPr/>
        <p:nvPr/>
      </p:nvGrpSpPr>
      <p:grpSpPr>
        <a:xfrm>
          <a:off x="0" y="0"/>
          <a:ext cx="0" cy="0"/>
          <a:chOff x="0" y="0"/>
          <a:chExt cx="0" cy="0"/>
        </a:xfrm>
      </p:grpSpPr>
      <p:sp>
        <p:nvSpPr>
          <p:cNvPr id="11" name="Titre 13">
            <a:extLst>
              <a:ext uri="{FF2B5EF4-FFF2-40B4-BE49-F238E27FC236}">
                <a16:creationId xmlns:a16="http://schemas.microsoft.com/office/drawing/2014/main" id="{63C9361F-F5AC-124A-A751-F276961C97BC}"/>
              </a:ext>
            </a:extLst>
          </p:cNvPr>
          <p:cNvSpPr>
            <a:spLocks noGrp="1"/>
          </p:cNvSpPr>
          <p:nvPr>
            <p:ph type="title" hasCustomPrompt="1"/>
          </p:nvPr>
        </p:nvSpPr>
        <p:spPr>
          <a:xfrm>
            <a:off x="833175" y="528629"/>
            <a:ext cx="10542707"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3" name="Espace réservé du texte 11">
            <a:extLst>
              <a:ext uri="{FF2B5EF4-FFF2-40B4-BE49-F238E27FC236}">
                <a16:creationId xmlns:a16="http://schemas.microsoft.com/office/drawing/2014/main" id="{E110C240-E84A-BB4D-911E-3069CAF91AAB}"/>
              </a:ext>
            </a:extLst>
          </p:cNvPr>
          <p:cNvSpPr>
            <a:spLocks noGrp="1"/>
          </p:cNvSpPr>
          <p:nvPr>
            <p:ph type="body" sz="quarter" idx="19" hasCustomPrompt="1"/>
          </p:nvPr>
        </p:nvSpPr>
        <p:spPr>
          <a:xfrm>
            <a:off x="833176" y="1018950"/>
            <a:ext cx="10542706"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611B2370-69F6-454B-ACB1-3BCDAE4D8D56}"/>
              </a:ext>
            </a:extLst>
          </p:cNvPr>
          <p:cNvSpPr>
            <a:spLocks noGrp="1"/>
          </p:cNvSpPr>
          <p:nvPr>
            <p:ph type="pic" sz="quarter" idx="20" hasCustomPrompt="1"/>
          </p:nvPr>
        </p:nvSpPr>
        <p:spPr>
          <a:xfrm>
            <a:off x="833175" y="1963738"/>
            <a:ext cx="7320225"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11">
            <a:extLst>
              <a:ext uri="{FF2B5EF4-FFF2-40B4-BE49-F238E27FC236}">
                <a16:creationId xmlns:a16="http://schemas.microsoft.com/office/drawing/2014/main" id="{5485AAEB-729B-0E45-AA2A-8821D226E74F}"/>
              </a:ext>
            </a:extLst>
          </p:cNvPr>
          <p:cNvSpPr>
            <a:spLocks noGrp="1"/>
          </p:cNvSpPr>
          <p:nvPr>
            <p:ph type="body" sz="quarter" idx="14" hasCustomPrompt="1"/>
          </p:nvPr>
        </p:nvSpPr>
        <p:spPr>
          <a:xfrm>
            <a:off x="8960220" y="3888618"/>
            <a:ext cx="2389094" cy="479900"/>
          </a:xfrm>
        </p:spPr>
        <p:txBody>
          <a:bodyPr lIns="0" tIns="0" rIns="0" bIns="0" rtlCol="0">
            <a:noAutofit/>
          </a:bodyPr>
          <a:lstStyle>
            <a:lvl1pPr marL="0" indent="0">
              <a:buNone/>
              <a:defRPr sz="1600" b="1">
                <a:solidFill>
                  <a:schemeClr val="accent5"/>
                </a:solidFill>
              </a:defRPr>
            </a:lvl1pPr>
          </a:lstStyle>
          <a:p>
            <a:pPr lvl="0" rtl="0"/>
            <a:r>
              <a:rPr lang="fr-FR" noProof="0"/>
              <a:t>Cliquez ici pour modifier le style du texte</a:t>
            </a:r>
          </a:p>
        </p:txBody>
      </p:sp>
      <p:sp>
        <p:nvSpPr>
          <p:cNvPr id="18" name="Espace réservé du texte 11">
            <a:extLst>
              <a:ext uri="{FF2B5EF4-FFF2-40B4-BE49-F238E27FC236}">
                <a16:creationId xmlns:a16="http://schemas.microsoft.com/office/drawing/2014/main" id="{3BA4E48D-7640-4648-AD2A-35EB9295CCF5}"/>
              </a:ext>
            </a:extLst>
          </p:cNvPr>
          <p:cNvSpPr>
            <a:spLocks noGrp="1"/>
          </p:cNvSpPr>
          <p:nvPr>
            <p:ph type="body" sz="quarter" idx="18" hasCustomPrompt="1"/>
          </p:nvPr>
        </p:nvSpPr>
        <p:spPr>
          <a:xfrm>
            <a:off x="8960220" y="5322378"/>
            <a:ext cx="2389094" cy="859760"/>
          </a:xfrm>
        </p:spPr>
        <p:txBody>
          <a:bodyPr lIns="0" tIns="0" rIns="0" bIns="0" rtlCol="0">
            <a:noAutofit/>
          </a:bodyPr>
          <a:lstStyle>
            <a:lvl1pPr marL="0" indent="0">
              <a:buNone/>
              <a:defRPr sz="1600">
                <a:solidFill>
                  <a:schemeClr val="accent5"/>
                </a:solidFill>
              </a:defRPr>
            </a:lvl1pPr>
          </a:lstStyle>
          <a:p>
            <a:pPr lvl="0" rtl="0"/>
            <a:r>
              <a:rPr lang="fr-FR" noProof="0"/>
              <a:t>Cliquez ici pour modifier le style du texte</a:t>
            </a:r>
          </a:p>
        </p:txBody>
      </p:sp>
    </p:spTree>
    <p:extLst>
      <p:ext uri="{BB962C8B-B14F-4D97-AF65-F5344CB8AC3E}">
        <p14:creationId xmlns:p14="http://schemas.microsoft.com/office/powerpoint/2010/main" val="22694616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ous-titre, image pleine saignée et contenu">
    <p:spTree>
      <p:nvGrpSpPr>
        <p:cNvPr id="1" name=""/>
        <p:cNvGrpSpPr/>
        <p:nvPr/>
      </p:nvGrpSpPr>
      <p:grpSpPr>
        <a:xfrm>
          <a:off x="0" y="0"/>
          <a:ext cx="0" cy="0"/>
          <a:chOff x="0" y="0"/>
          <a:chExt cx="0" cy="0"/>
        </a:xfrm>
      </p:grpSpPr>
      <p:sp>
        <p:nvSpPr>
          <p:cNvPr id="26" name="Titre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7" name="Espace réservé du texte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3176" y="1018950"/>
            <a:ext cx="10540404"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37BB3087-49AA-480C-A462-1133A6E7C6C7}"/>
              </a:ext>
            </a:extLst>
          </p:cNvPr>
          <p:cNvSpPr>
            <a:spLocks noGrp="1"/>
          </p:cNvSpPr>
          <p:nvPr>
            <p:ph type="pic" sz="quarter" idx="22" hasCustomPrompt="1"/>
          </p:nvPr>
        </p:nvSpPr>
        <p:spPr>
          <a:xfrm>
            <a:off x="-1" y="2066536"/>
            <a:ext cx="12188951" cy="4800602"/>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rtlCol="0" anchor="ctr" anchorCtr="0">
            <a:normAutofit/>
          </a:bodyPr>
          <a:lstStyle>
            <a:lvl1pPr marL="0" indent="0" algn="l">
              <a:lnSpc>
                <a:spcPct val="60000"/>
              </a:lnSpc>
              <a:buNone/>
              <a:defRPr sz="1600" b="0" i="0">
                <a:solidFill>
                  <a:schemeClr val="bg1"/>
                </a:solidFill>
                <a:latin typeface="+mn-lt"/>
                <a:cs typeface="Arial" panose="020B0604020202020204" pitchFamily="34" charset="0"/>
              </a:defRPr>
            </a:lvl1pPr>
          </a:lstStyle>
          <a:p>
            <a:pPr lvl="0" rtl="0"/>
            <a:r>
              <a:rPr lang="fr-FR" noProof="0"/>
              <a:t>Cliquez pour modifier le maître</a:t>
            </a:r>
          </a:p>
          <a:p>
            <a:pPr lvl="0" rtl="0"/>
            <a:r>
              <a:rPr lang="fr-FR" noProof="0"/>
              <a:t>styles de texte</a:t>
            </a:r>
          </a:p>
          <a:p>
            <a:pPr lvl="0" rtl="0"/>
            <a:endParaRPr lang="fr-FR" noProof="0"/>
          </a:p>
        </p:txBody>
      </p:sp>
    </p:spTree>
    <p:extLst>
      <p:ext uri="{BB962C8B-B14F-4D97-AF65-F5344CB8AC3E}">
        <p14:creationId xmlns:p14="http://schemas.microsoft.com/office/powerpoint/2010/main" val="634308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horizontaux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E667F-4D1E-EA4A-9BD5-F58C1A590CE7}"/>
              </a:ext>
            </a:extLst>
          </p:cNvPr>
          <p:cNvSpPr>
            <a:spLocks noGrp="1"/>
          </p:cNvSpPr>
          <p:nvPr>
            <p:ph type="title" hasCustomPrompt="1"/>
          </p:nvPr>
        </p:nvSpPr>
        <p:spPr>
          <a:xfrm>
            <a:off x="838199" y="566928"/>
            <a:ext cx="10537683" cy="862621"/>
          </a:xfrm>
        </p:spPr>
        <p:txBody>
          <a:bodyPr lIns="0" tIns="0" rtlCol="0" anchor="t">
            <a:normAutofit/>
          </a:bodyPr>
          <a:lstStyle>
            <a:lvl1pPr>
              <a:defRPr sz="2800" b="1">
                <a:solidFill>
                  <a:schemeClr val="accent5"/>
                </a:solidFill>
              </a:defRPr>
            </a:lvl1pPr>
          </a:lstStyle>
          <a:p>
            <a:pPr rtl="0"/>
            <a:r>
              <a:rPr lang="fr-FR" noProof="0"/>
              <a:t>Cliquez pour modifier le style du titre du masque</a:t>
            </a:r>
          </a:p>
        </p:txBody>
      </p:sp>
      <p:sp>
        <p:nvSpPr>
          <p:cNvPr id="4" name="Espace réservé d’image 3">
            <a:extLst>
              <a:ext uri="{FF2B5EF4-FFF2-40B4-BE49-F238E27FC236}">
                <a16:creationId xmlns:a16="http://schemas.microsoft.com/office/drawing/2014/main" id="{FDA66A47-2551-47FC-AF11-56C9D8900AD8}"/>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3" name="Espace réservé du texte 5">
            <a:extLst>
              <a:ext uri="{FF2B5EF4-FFF2-40B4-BE49-F238E27FC236}">
                <a16:creationId xmlns:a16="http://schemas.microsoft.com/office/drawing/2014/main" id="{46A8B312-3B12-4FB7-8207-99056B6249D0}"/>
              </a:ext>
            </a:extLst>
          </p:cNvPr>
          <p:cNvSpPr>
            <a:spLocks noGrp="1"/>
          </p:cNvSpPr>
          <p:nvPr>
            <p:ph type="body" sz="quarter" idx="35" hasCustomPrompt="1"/>
          </p:nvPr>
        </p:nvSpPr>
        <p:spPr>
          <a:xfrm>
            <a:off x="6107040" y="202268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5" name="Espace réservé d’image 3">
            <a:extLst>
              <a:ext uri="{FF2B5EF4-FFF2-40B4-BE49-F238E27FC236}">
                <a16:creationId xmlns:a16="http://schemas.microsoft.com/office/drawing/2014/main" id="{1889AF3F-A262-4DE7-9C9F-D0730B47D91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30" name="Espace réservé du texte 5">
            <a:extLst>
              <a:ext uri="{FF2B5EF4-FFF2-40B4-BE49-F238E27FC236}">
                <a16:creationId xmlns:a16="http://schemas.microsoft.com/office/drawing/2014/main" id="{43E97BC8-22E4-3141-9608-84A945A42A89}"/>
              </a:ext>
            </a:extLst>
          </p:cNvPr>
          <p:cNvSpPr>
            <a:spLocks noGrp="1"/>
          </p:cNvSpPr>
          <p:nvPr>
            <p:ph type="body" sz="quarter" idx="22" hasCustomPrompt="1"/>
          </p:nvPr>
        </p:nvSpPr>
        <p:spPr>
          <a:xfrm>
            <a:off x="6096000" y="347034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6" name="Espace réservé d’image 3">
            <a:extLst>
              <a:ext uri="{FF2B5EF4-FFF2-40B4-BE49-F238E27FC236}">
                <a16:creationId xmlns:a16="http://schemas.microsoft.com/office/drawing/2014/main" id="{F4D375CF-42E3-43DD-814F-AC643A2908FE}"/>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4" name="Espace réservé du texte 5">
            <a:extLst>
              <a:ext uri="{FF2B5EF4-FFF2-40B4-BE49-F238E27FC236}">
                <a16:creationId xmlns:a16="http://schemas.microsoft.com/office/drawing/2014/main" id="{1B752F2A-0251-4959-80B1-17743D2F9FE4}"/>
              </a:ext>
            </a:extLst>
          </p:cNvPr>
          <p:cNvSpPr>
            <a:spLocks noGrp="1"/>
          </p:cNvSpPr>
          <p:nvPr>
            <p:ph type="body" sz="quarter" idx="36" hasCustomPrompt="1"/>
          </p:nvPr>
        </p:nvSpPr>
        <p:spPr>
          <a:xfrm>
            <a:off x="6096000" y="4922214"/>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39823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3 colonnes">
    <p:spTree>
      <p:nvGrpSpPr>
        <p:cNvPr id="1" name=""/>
        <p:cNvGrpSpPr/>
        <p:nvPr/>
      </p:nvGrpSpPr>
      <p:grpSpPr>
        <a:xfrm>
          <a:off x="0" y="0"/>
          <a:ext cx="0" cy="0"/>
          <a:chOff x="0" y="0"/>
          <a:chExt cx="0" cy="0"/>
        </a:xfrm>
      </p:grpSpPr>
      <p:sp>
        <p:nvSpPr>
          <p:cNvPr id="36" name="Titre 13">
            <a:extLst>
              <a:ext uri="{FF2B5EF4-FFF2-40B4-BE49-F238E27FC236}">
                <a16:creationId xmlns:a16="http://schemas.microsoft.com/office/drawing/2014/main" id="{40DEA294-B1C6-9E48-A990-C4FC916393BE}"/>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image 2">
            <a:extLst>
              <a:ext uri="{FF2B5EF4-FFF2-40B4-BE49-F238E27FC236}">
                <a16:creationId xmlns:a16="http://schemas.microsoft.com/office/drawing/2014/main" id="{692A9031-5DBD-4AD9-9381-7F3F67DD857C}"/>
              </a:ext>
            </a:extLst>
          </p:cNvPr>
          <p:cNvSpPr>
            <a:spLocks noGrp="1"/>
          </p:cNvSpPr>
          <p:nvPr>
            <p:ph type="pic" sz="quarter" idx="31" hasCustomPrompt="1"/>
          </p:nvPr>
        </p:nvSpPr>
        <p:spPr>
          <a:xfrm>
            <a:off x="838200"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9" name="Espace réservé du texte 9">
            <a:extLst>
              <a:ext uri="{FF2B5EF4-FFF2-40B4-BE49-F238E27FC236}">
                <a16:creationId xmlns:a16="http://schemas.microsoft.com/office/drawing/2014/main" id="{89751D94-3DF3-A241-B368-55DC9BEF389C}"/>
              </a:ext>
            </a:extLst>
          </p:cNvPr>
          <p:cNvSpPr>
            <a:spLocks noGrp="1"/>
          </p:cNvSpPr>
          <p:nvPr>
            <p:ph type="body" sz="quarter" idx="30" hasCustomPrompt="1"/>
          </p:nvPr>
        </p:nvSpPr>
        <p:spPr>
          <a:xfrm>
            <a:off x="838197" y="4634096"/>
            <a:ext cx="3042684" cy="617685"/>
          </a:xfrm>
          <a:solidFill>
            <a:schemeClr val="accent4">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2" name="Espace réservé d’image 2">
            <a:extLst>
              <a:ext uri="{FF2B5EF4-FFF2-40B4-BE49-F238E27FC236}">
                <a16:creationId xmlns:a16="http://schemas.microsoft.com/office/drawing/2014/main" id="{3B5A1782-324D-4E6F-B70F-B4AAAF5BE282}"/>
              </a:ext>
            </a:extLst>
          </p:cNvPr>
          <p:cNvSpPr>
            <a:spLocks noGrp="1"/>
          </p:cNvSpPr>
          <p:nvPr>
            <p:ph type="pic" sz="quarter" idx="32" hasCustomPrompt="1"/>
          </p:nvPr>
        </p:nvSpPr>
        <p:spPr>
          <a:xfrm>
            <a:off x="4600994"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6" name="Espace réservé du texte 9">
            <a:extLst>
              <a:ext uri="{FF2B5EF4-FFF2-40B4-BE49-F238E27FC236}">
                <a16:creationId xmlns:a16="http://schemas.microsoft.com/office/drawing/2014/main" id="{D02C2A04-A4DF-194D-9BF0-98BDCA834A87}"/>
              </a:ext>
            </a:extLst>
          </p:cNvPr>
          <p:cNvSpPr>
            <a:spLocks noGrp="1"/>
          </p:cNvSpPr>
          <p:nvPr>
            <p:ph type="body" sz="quarter" idx="29" hasCustomPrompt="1"/>
          </p:nvPr>
        </p:nvSpPr>
        <p:spPr>
          <a:xfrm>
            <a:off x="4601548" y="4634097"/>
            <a:ext cx="3042684" cy="617685"/>
          </a:xfrm>
          <a:solidFill>
            <a:schemeClr val="accent2">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3" name="Espace réservé d’image 2">
            <a:extLst>
              <a:ext uri="{FF2B5EF4-FFF2-40B4-BE49-F238E27FC236}">
                <a16:creationId xmlns:a16="http://schemas.microsoft.com/office/drawing/2014/main" id="{D948B0B4-59DD-4F57-BC4D-AD690F1F9A8F}"/>
              </a:ext>
            </a:extLst>
          </p:cNvPr>
          <p:cNvSpPr>
            <a:spLocks noGrp="1"/>
          </p:cNvSpPr>
          <p:nvPr>
            <p:ph type="pic" sz="quarter" idx="33" hasCustomPrompt="1"/>
          </p:nvPr>
        </p:nvSpPr>
        <p:spPr>
          <a:xfrm>
            <a:off x="8310557"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5" name="Espace réservé du texte 9">
            <a:extLst>
              <a:ext uri="{FF2B5EF4-FFF2-40B4-BE49-F238E27FC236}">
                <a16:creationId xmlns:a16="http://schemas.microsoft.com/office/drawing/2014/main" id="{910F1566-2F10-C94E-A440-3BE6863E4147}"/>
              </a:ext>
            </a:extLst>
          </p:cNvPr>
          <p:cNvSpPr>
            <a:spLocks noGrp="1"/>
          </p:cNvSpPr>
          <p:nvPr>
            <p:ph type="body" sz="quarter" idx="10" hasCustomPrompt="1"/>
          </p:nvPr>
        </p:nvSpPr>
        <p:spPr>
          <a:xfrm>
            <a:off x="8311111" y="4636714"/>
            <a:ext cx="3042684" cy="617685"/>
          </a:xfrm>
          <a:solidFill>
            <a:schemeClr val="accent3">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87078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9" name="Titre 13">
            <a:extLst>
              <a:ext uri="{FF2B5EF4-FFF2-40B4-BE49-F238E27FC236}">
                <a16:creationId xmlns:a16="http://schemas.microsoft.com/office/drawing/2014/main" id="{61830361-A194-9F4E-999F-05BDD53E56D9}"/>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BEF09F5E-ECB4-4608-BAD6-3C0B906FBC10}"/>
              </a:ext>
            </a:extLst>
          </p:cNvPr>
          <p:cNvSpPr>
            <a:spLocks noGrp="1"/>
          </p:cNvSpPr>
          <p:nvPr>
            <p:ph sz="quarter" idx="25" hasCustomPrompt="1"/>
          </p:nvPr>
        </p:nvSpPr>
        <p:spPr>
          <a:xfrm>
            <a:off x="1968500" y="1780031"/>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0" name="Espace réservé du contenu 2">
            <a:extLst>
              <a:ext uri="{FF2B5EF4-FFF2-40B4-BE49-F238E27FC236}">
                <a16:creationId xmlns:a16="http://schemas.microsoft.com/office/drawing/2014/main" id="{D31456E2-715C-4D0E-AEC1-EDCEF7EFE170}"/>
              </a:ext>
            </a:extLst>
          </p:cNvPr>
          <p:cNvSpPr>
            <a:spLocks noGrp="1"/>
          </p:cNvSpPr>
          <p:nvPr>
            <p:ph sz="quarter" idx="26" hasCustomPrompt="1"/>
          </p:nvPr>
        </p:nvSpPr>
        <p:spPr>
          <a:xfrm>
            <a:off x="6997700" y="1779475"/>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584744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6BEBC398-0B32-5D4C-8F8E-8DA17BC07AAF}"/>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D7252D11-D0BD-46AC-942A-A7F84C34C1CC}"/>
              </a:ext>
            </a:extLst>
          </p:cNvPr>
          <p:cNvSpPr>
            <a:spLocks noGrp="1"/>
          </p:cNvSpPr>
          <p:nvPr>
            <p:ph sz="quarter" idx="24" hasCustomPrompt="1"/>
          </p:nvPr>
        </p:nvSpPr>
        <p:spPr>
          <a:xfrm>
            <a:off x="838199" y="1780031"/>
            <a:ext cx="10537683" cy="4576318"/>
          </a:xfrm>
          <a:solidFill>
            <a:schemeClr val="accent1"/>
          </a:solidFill>
        </p:spPr>
        <p:txBody>
          <a:bodyPr rtlCol="0" anchor="ctr">
            <a:normAutofit/>
          </a:bodyPr>
          <a:lstStyle>
            <a:lvl1pPr algn="ctr">
              <a:defRPr sz="18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54317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rtlCol="0" anchor="ctr">
            <a:noAutofit/>
          </a:bodyPr>
          <a:lstStyle>
            <a:lvl1pPr algn="ctr">
              <a:defRPr sz="1800"/>
            </a:lvl1pPr>
          </a:lstStyle>
          <a:p>
            <a:pPr rtl="0"/>
            <a:r>
              <a:rPr lang="fr-FR" noProof="0"/>
              <a:t>Cliquez pour insérer une image</a:t>
            </a:r>
          </a:p>
          <a:p>
            <a:pPr rtl="0"/>
            <a:endParaRPr lang="fr-FR" noProof="0"/>
          </a:p>
        </p:txBody>
      </p:sp>
      <p:sp>
        <p:nvSpPr>
          <p:cNvPr id="6" name="Espace réservé du texte 9">
            <a:extLst>
              <a:ext uri="{FF2B5EF4-FFF2-40B4-BE49-F238E27FC236}">
                <a16:creationId xmlns:a16="http://schemas.microsoft.com/office/drawing/2014/main" id="{B95A5A22-1295-5A4C-BEED-CDAAB6B38DA8}"/>
              </a:ext>
            </a:extLst>
          </p:cNvPr>
          <p:cNvSpPr>
            <a:spLocks noGrp="1"/>
          </p:cNvSpPr>
          <p:nvPr>
            <p:ph type="body" sz="quarter" idx="14" hasCustomPrompt="1"/>
          </p:nvPr>
        </p:nvSpPr>
        <p:spPr>
          <a:xfrm>
            <a:off x="-11574" y="-11151"/>
            <a:ext cx="12207240" cy="3429000"/>
          </a:xfrm>
          <a:solidFill>
            <a:srgbClr val="262626">
              <a:alpha val="61961"/>
            </a:srgbClr>
          </a:solidFill>
          <a:ln>
            <a:noFill/>
          </a:ln>
        </p:spPr>
        <p:txBody>
          <a:bodyPr lIns="868680" tIns="2057400" bIns="91440" rtlCol="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2" name="Titre 1">
            <a:extLst>
              <a:ext uri="{FF2B5EF4-FFF2-40B4-BE49-F238E27FC236}">
                <a16:creationId xmlns:a16="http://schemas.microsoft.com/office/drawing/2014/main" id="{AEDEBD28-F38A-B644-853D-75CBD6A9F711}"/>
              </a:ext>
            </a:extLst>
          </p:cNvPr>
          <p:cNvSpPr>
            <a:spLocks noGrp="1"/>
          </p:cNvSpPr>
          <p:nvPr>
            <p:ph type="title" hasCustomPrompt="1"/>
          </p:nvPr>
        </p:nvSpPr>
        <p:spPr>
          <a:xfrm>
            <a:off x="838200" y="565847"/>
            <a:ext cx="10515600" cy="1062232"/>
          </a:xfrm>
        </p:spPr>
        <p:txBody>
          <a:bodyPr lIns="0" tIns="0" rIns="0" bIns="0" rtlCol="0" anchor="t">
            <a:normAutofit/>
          </a:bodyPr>
          <a:lstStyle>
            <a:lvl1pPr>
              <a:defRPr sz="2800">
                <a:solidFill>
                  <a:schemeClr val="bg1"/>
                </a:solidFill>
              </a:defRPr>
            </a:lvl1pPr>
          </a:lstStyle>
          <a:p>
            <a:pPr rtl="0"/>
            <a:r>
              <a:rPr lang="fr-FR" noProof="0"/>
              <a:t>Cliquez pour modifier le style du titre du masque</a:t>
            </a:r>
          </a:p>
        </p:txBody>
      </p:sp>
      <p:sp>
        <p:nvSpPr>
          <p:cNvPr id="7" name="Zone de texte 6">
            <a:extLst>
              <a:ext uri="{FF2B5EF4-FFF2-40B4-BE49-F238E27FC236}">
                <a16:creationId xmlns:a16="http://schemas.microsoft.com/office/drawing/2014/main" id="{C3B6C998-067D-F24C-8880-399DE7EC60CF}"/>
              </a:ext>
            </a:extLst>
          </p:cNvPr>
          <p:cNvSpPr txBox="1"/>
          <p:nvPr userDrawn="1"/>
        </p:nvSpPr>
        <p:spPr>
          <a:xfrm>
            <a:off x="3340444" y="5935091"/>
            <a:ext cx="5511112" cy="954107"/>
          </a:xfrm>
          <a:prstGeom prst="rect">
            <a:avLst/>
          </a:prstGeom>
          <a:solidFill>
            <a:schemeClr val="bg1">
              <a:alpha val="0"/>
            </a:schemeClr>
          </a:solidFill>
        </p:spPr>
        <p:txBody>
          <a:bodyPr wrap="square" rtlCol="0">
            <a:spAutoFit/>
          </a:bodyPr>
          <a:lstStyle/>
          <a:p>
            <a:pPr algn="ctr" rtl="0"/>
            <a:r>
              <a:rPr lang="fr-FR" sz="2800" b="1" noProof="0">
                <a:solidFill>
                  <a:schemeClr val="accent5"/>
                </a:solidFill>
                <a:latin typeface="+mn-lt"/>
                <a:cs typeface="Arial" panose="020B0604020202020204" pitchFamily="34" charset="0"/>
              </a:rPr>
              <a:t>Cliquez ici pour modifier le style du texte</a:t>
            </a:r>
          </a:p>
        </p:txBody>
      </p:sp>
    </p:spTree>
    <p:extLst>
      <p:ext uri="{BB962C8B-B14F-4D97-AF65-F5344CB8AC3E}">
        <p14:creationId xmlns:p14="http://schemas.microsoft.com/office/powerpoint/2010/main" val="65470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3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imag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EFD44-3E18-544B-BBAC-DCBF5F125EA3}"/>
              </a:ext>
            </a:extLst>
          </p:cNvPr>
          <p:cNvSpPr>
            <a:spLocks noGrp="1"/>
          </p:cNvSpPr>
          <p:nvPr>
            <p:ph type="title" hasCustomPrompt="1"/>
          </p:nvPr>
        </p:nvSpPr>
        <p:spPr>
          <a:xfrm>
            <a:off x="838200" y="569494"/>
            <a:ext cx="10515600" cy="911595"/>
          </a:xfrm>
        </p:spPr>
        <p:txBody>
          <a:bodyPr lIns="0" tIns="0" rIns="0" bIns="0" rtlCol="0" anchor="t">
            <a:normAutofit/>
          </a:bodyPr>
          <a:lstStyle>
            <a:lvl1pPr>
              <a:defRPr sz="2800">
                <a:solidFill>
                  <a:schemeClr val="accent6"/>
                </a:solidFill>
              </a:defRPr>
            </a:lvl1pPr>
          </a:lstStyle>
          <a:p>
            <a:pPr rtl="0"/>
            <a:r>
              <a:rPr lang="fr-FR" noProof="0"/>
              <a:t>Cliquez pour modifier le style du titre du masque</a:t>
            </a:r>
          </a:p>
        </p:txBody>
      </p:sp>
      <p:sp>
        <p:nvSpPr>
          <p:cNvPr id="7" name="Espace réservé d’image 2">
            <a:extLst>
              <a:ext uri="{FF2B5EF4-FFF2-40B4-BE49-F238E27FC236}">
                <a16:creationId xmlns:a16="http://schemas.microsoft.com/office/drawing/2014/main" id="{E69AB53E-6566-42B1-A87A-589EE239D5AA}"/>
              </a:ext>
            </a:extLst>
          </p:cNvPr>
          <p:cNvSpPr>
            <a:spLocks noGrp="1"/>
          </p:cNvSpPr>
          <p:nvPr>
            <p:ph type="pic" sz="quarter" idx="20" hasCustomPrompt="1"/>
          </p:nvPr>
        </p:nvSpPr>
        <p:spPr>
          <a:xfrm>
            <a:off x="833175" y="1963738"/>
            <a:ext cx="6759223"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20" name="Espace réservé du texte 11">
            <a:extLst>
              <a:ext uri="{FF2B5EF4-FFF2-40B4-BE49-F238E27FC236}">
                <a16:creationId xmlns:a16="http://schemas.microsoft.com/office/drawing/2014/main" id="{FD3509C8-7877-6946-8CE5-00F7B9552E07}"/>
              </a:ext>
            </a:extLst>
          </p:cNvPr>
          <p:cNvSpPr>
            <a:spLocks noGrp="1"/>
          </p:cNvSpPr>
          <p:nvPr>
            <p:ph type="body" sz="quarter" idx="24" hasCustomPrompt="1"/>
          </p:nvPr>
        </p:nvSpPr>
        <p:spPr>
          <a:xfrm>
            <a:off x="8432800" y="3725227"/>
            <a:ext cx="2919113" cy="1835313"/>
          </a:xfrm>
        </p:spPr>
        <p:txBody>
          <a:bodyPr lIns="0" tIns="0" rIns="0" bIns="0" rtlCol="0">
            <a:noAutofit/>
          </a:bodyPr>
          <a:lstStyle>
            <a:lvl1pPr marL="0" indent="0">
              <a:lnSpc>
                <a:spcPct val="90000"/>
              </a:lnSpc>
              <a:buNone/>
              <a:defRPr sz="1600" b="0">
                <a:solidFill>
                  <a:schemeClr val="accent5"/>
                </a:solidFill>
              </a:defRPr>
            </a:lvl1pPr>
          </a:lstStyle>
          <a:p>
            <a:pPr lvl="0" rtl="0"/>
            <a:r>
              <a:rPr lang="fr-FR" noProof="0"/>
              <a:t>Cliquez ici pour modifier le style du texte</a:t>
            </a:r>
          </a:p>
        </p:txBody>
      </p:sp>
      <p:sp>
        <p:nvSpPr>
          <p:cNvPr id="19" name="Espace réservé du texte 11">
            <a:extLst>
              <a:ext uri="{FF2B5EF4-FFF2-40B4-BE49-F238E27FC236}">
                <a16:creationId xmlns:a16="http://schemas.microsoft.com/office/drawing/2014/main" id="{46EC1DFF-6B7A-4C4C-9BDC-76D1FE8DD60B}"/>
              </a:ext>
            </a:extLst>
          </p:cNvPr>
          <p:cNvSpPr>
            <a:spLocks noGrp="1"/>
          </p:cNvSpPr>
          <p:nvPr>
            <p:ph type="body" sz="quarter" idx="23" hasCustomPrompt="1"/>
          </p:nvPr>
        </p:nvSpPr>
        <p:spPr>
          <a:xfrm>
            <a:off x="8432800" y="5692068"/>
            <a:ext cx="2919113" cy="532753"/>
          </a:xfrm>
        </p:spPr>
        <p:txBody>
          <a:bodyPr lIns="0" tIns="0" rIns="0" bIns="0" rtlCol="0" anchor="b">
            <a:noAutofit/>
          </a:bodyPr>
          <a:lstStyle>
            <a:lvl1pPr marL="0" indent="0">
              <a:lnSpc>
                <a:spcPct val="90000"/>
              </a:lnSpc>
              <a:buNone/>
              <a:defRPr sz="2000" b="1">
                <a:solidFill>
                  <a:schemeClr val="accent5"/>
                </a:solidFill>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2105053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74DDE9C-955A-40E0-AEDB-57EE5B377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Cliquez pour modifier le style du titre du masque</a:t>
            </a:r>
          </a:p>
        </p:txBody>
      </p:sp>
      <p:sp>
        <p:nvSpPr>
          <p:cNvPr id="3" name="Espace réservé du texte 2">
            <a:extLst>
              <a:ext uri="{FF2B5EF4-FFF2-40B4-BE49-F238E27FC236}">
                <a16:creationId xmlns:a16="http://schemas.microsoft.com/office/drawing/2014/main" id="{2C8092AA-470A-438D-B06A-389D4965D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2F0C0FCC-269D-49E4-B1A8-2F5D9EEA5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14417243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8" r:id="rId4"/>
    <p:sldLayoutId id="2147483679" r:id="rId5"/>
    <p:sldLayoutId id="2147483680" r:id="rId6"/>
    <p:sldLayoutId id="2147483682" r:id="rId7"/>
    <p:sldLayoutId id="2147483687" r:id="rId8"/>
    <p:sldLayoutId id="2147483686" r:id="rId9"/>
    <p:sldLayoutId id="2147483681"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25.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27.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8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microsoft.com/office/2007/relationships/hdphoto" Target="../media/hdphoto9.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4.png"/><Relationship Id="rId7"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32.png"/><Relationship Id="rId5" Type="http://schemas.openxmlformats.org/officeDocument/2006/relationships/image" Target="../media/image1310.png"/><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37.png"/><Relationship Id="rId4" Type="http://schemas.openxmlformats.org/officeDocument/2006/relationships/image" Target="../media/image136.png"/></Relationships>
</file>

<file path=ppt/slides/_rels/slide17.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36.png"/><Relationship Id="rId5" Type="http://schemas.microsoft.com/office/2007/relationships/hdphoto" Target="../media/hdphoto11.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42.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slide" Target="slide15.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microsoft.com/office/2007/relationships/hdphoto" Target="../media/hdphoto12.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7.png"/><Relationship Id="rId4" Type="http://schemas.openxmlformats.org/officeDocument/2006/relationships/image" Target="../media/image146.png"/></Relationships>
</file>

<file path=ppt/slides/_rels/slide22.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49.png"/><Relationship Id="rId5" Type="http://schemas.openxmlformats.org/officeDocument/2006/relationships/image" Target="../media/image147.png"/><Relationship Id="rId4" Type="http://schemas.openxmlformats.org/officeDocument/2006/relationships/image" Target="../media/image148.png"/></Relationships>
</file>

<file path=ppt/slides/_rels/slide2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5.png"/><Relationship Id="rId7" Type="http://schemas.openxmlformats.org/officeDocument/2006/relationships/image" Target="../media/image151.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50.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56.png"/><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7.png"/><Relationship Id="rId7" Type="http://schemas.microsoft.com/office/2007/relationships/hdphoto" Target="../media/hdphoto14.wdp"/><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56.pn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9.png"/><Relationship Id="rId7" Type="http://schemas.microsoft.com/office/2007/relationships/hdphoto" Target="../media/hdphoto16.wdp"/><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60.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164.png"/><Relationship Id="rId4" Type="http://schemas.microsoft.com/office/2007/relationships/hdphoto" Target="../media/hdphoto17.wdp"/></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microsoft.com/office/2007/relationships/hdphoto" Target="../media/hdphoto17.wdp"/><Relationship Id="rId5" Type="http://schemas.openxmlformats.org/officeDocument/2006/relationships/image" Target="../media/image21.png"/><Relationship Id="rId4" Type="http://schemas.microsoft.com/office/2007/relationships/hdphoto" Target="../media/hdphoto18.wdp"/></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0.wdp"/><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167.png"/><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8.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101.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21.wdp"/></Relationships>
</file>

<file path=ppt/slides/_rels/slide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png"/><Relationship Id="rId7"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3.png"/><Relationship Id="rId5" Type="http://schemas.openxmlformats.org/officeDocument/2006/relationships/image" Target="../media/image102.png"/><Relationship Id="rId4" Type="http://schemas.microsoft.com/office/2007/relationships/hdphoto" Target="../media/hdphoto1.wdp"/><Relationship Id="rId9"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107.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119.pn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image 4" descr="Montagne couverte de neige&#10;">
            <a:extLst>
              <a:ext uri="{FF2B5EF4-FFF2-40B4-BE49-F238E27FC236}">
                <a16:creationId xmlns:a16="http://schemas.microsoft.com/office/drawing/2014/main" id="{7913F9A8-5859-8441-9D34-EA6DF53BAFA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p:pic>
      <p:sp>
        <p:nvSpPr>
          <p:cNvPr id="6" name="Titre 2">
            <a:extLst>
              <a:ext uri="{FF2B5EF4-FFF2-40B4-BE49-F238E27FC236}">
                <a16:creationId xmlns:a16="http://schemas.microsoft.com/office/drawing/2014/main" id="{C60E6CE8-7AB6-B54A-8434-8F730542E2DD}"/>
              </a:ext>
            </a:extLst>
          </p:cNvPr>
          <p:cNvSpPr>
            <a:spLocks noGrp="1"/>
          </p:cNvSpPr>
          <p:nvPr>
            <p:ph type="title"/>
          </p:nvPr>
        </p:nvSpPr>
        <p:spPr/>
        <p:txBody>
          <a:bodyPr rtlCol="0"/>
          <a:lstStyle/>
          <a:p>
            <a:pPr rtl="0"/>
            <a:r>
              <a:rPr lang="fr-FR" dirty="0"/>
              <a:t>Mécanique M2</a:t>
            </a:r>
          </a:p>
        </p:txBody>
      </p:sp>
    </p:spTree>
    <p:extLst>
      <p:ext uri="{BB962C8B-B14F-4D97-AF65-F5344CB8AC3E}">
        <p14:creationId xmlns:p14="http://schemas.microsoft.com/office/powerpoint/2010/main" val="403171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0F77346-ACCC-8ED7-E645-6542FFBE08A7}"/>
              </a:ext>
            </a:extLst>
          </p:cNvPr>
          <p:cNvSpPr/>
          <p:nvPr/>
        </p:nvSpPr>
        <p:spPr>
          <a:xfrm>
            <a:off x="8604069" y="2172781"/>
            <a:ext cx="966651" cy="34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dessin, écriture manuscrite&#10;&#10;Description générée automatiquement">
            <a:extLst>
              <a:ext uri="{FF2B5EF4-FFF2-40B4-BE49-F238E27FC236}">
                <a16:creationId xmlns:a16="http://schemas.microsoft.com/office/drawing/2014/main" id="{694E2FD4-A278-EF21-7994-E8B210E503F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9633" t="32762" r="9823" b="26447"/>
          <a:stretch/>
        </p:blipFill>
        <p:spPr>
          <a:xfrm rot="5400000">
            <a:off x="1221864" y="1447966"/>
            <a:ext cx="4732136" cy="5352400"/>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B405C9FF-D800-B9DD-0BF9-BC4A60CAFEB8}"/>
                  </a:ext>
                </a:extLst>
              </p:cNvPr>
              <p:cNvSpPr txBox="1"/>
              <p:nvPr/>
            </p:nvSpPr>
            <p:spPr>
              <a:xfrm>
                <a:off x="5802086" y="1503634"/>
                <a:ext cx="6117770" cy="895245"/>
              </a:xfrm>
              <a:prstGeom prst="rect">
                <a:avLst/>
              </a:prstGeom>
              <a:noFill/>
            </p:spPr>
            <p:txBody>
              <a:bodyPr wrap="square">
                <a:spAutoFit/>
              </a:bodyPr>
              <a:lstStyle/>
              <a:p>
                <a:r>
                  <a:rPr lang="fr-FR" i="1" dirty="0">
                    <a:latin typeface="Cambria Math" panose="02040503050406030204" pitchFamily="18" charset="0"/>
                  </a:rPr>
                  <a:t>Formule des enveloppes cylindriques minces</a:t>
                </a:r>
              </a:p>
              <a:p>
                <a:pPr/>
                <a14:m>
                  <m:oMathPara xmlns:m="http://schemas.openxmlformats.org/officeDocument/2006/math">
                    <m:oMathParaPr>
                      <m:jc m:val="centerGroup"/>
                    </m:oMathParaPr>
                    <m:oMath xmlns:m="http://schemas.openxmlformats.org/officeDocument/2006/math">
                      <m:r>
                        <a:rPr lang="fr-FR" i="1">
                          <a:latin typeface="Cambria Math" panose="02040503050406030204" pitchFamily="18" charset="0"/>
                        </a:rPr>
                        <m:t>𝜎</m:t>
                      </m:r>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𝑝𝑑</m:t>
                          </m:r>
                        </m:num>
                        <m:den>
                          <m:r>
                            <a:rPr lang="fr-FR" i="1">
                              <a:latin typeface="Cambria Math" panose="02040503050406030204" pitchFamily="18" charset="0"/>
                            </a:rPr>
                            <m:t>2</m:t>
                          </m:r>
                          <m:r>
                            <a:rPr lang="fr-FR" i="1">
                              <a:latin typeface="Cambria Math" panose="02040503050406030204" pitchFamily="18" charset="0"/>
                            </a:rPr>
                            <m:t>𝑒</m:t>
                          </m:r>
                        </m:den>
                      </m:f>
                    </m:oMath>
                  </m:oMathPara>
                </a14:m>
                <a:endParaRPr lang="fr-FR" i="1" dirty="0">
                  <a:latin typeface="Cambria Math" panose="02040503050406030204" pitchFamily="18" charset="0"/>
                </a:endParaRPr>
              </a:p>
            </p:txBody>
          </p:sp>
        </mc:Choice>
        <mc:Fallback xmlns="">
          <p:sp>
            <p:nvSpPr>
              <p:cNvPr id="10" name="ZoneTexte 9">
                <a:extLst>
                  <a:ext uri="{FF2B5EF4-FFF2-40B4-BE49-F238E27FC236}">
                    <a16:creationId xmlns:a16="http://schemas.microsoft.com/office/drawing/2014/main" id="{B405C9FF-D800-B9DD-0BF9-BC4A60CAFEB8}"/>
                  </a:ext>
                </a:extLst>
              </p:cNvPr>
              <p:cNvSpPr txBox="1">
                <a:spLocks noRot="1" noChangeAspect="1" noMove="1" noResize="1" noEditPoints="1" noAdjustHandles="1" noChangeArrowheads="1" noChangeShapeType="1" noTextEdit="1"/>
              </p:cNvSpPr>
              <p:nvPr/>
            </p:nvSpPr>
            <p:spPr>
              <a:xfrm>
                <a:off x="5802086" y="1503634"/>
                <a:ext cx="6117770" cy="895245"/>
              </a:xfrm>
              <a:prstGeom prst="rect">
                <a:avLst/>
              </a:prstGeom>
              <a:blipFill>
                <a:blip r:embed="rId5"/>
                <a:stretch>
                  <a:fillRect l="-897" t="-4762"/>
                </a:stretch>
              </a:blipFill>
            </p:spPr>
            <p:txBody>
              <a:bodyPr/>
              <a:lstStyle/>
              <a:p>
                <a:r>
                  <a:rPr lang="fr-FR">
                    <a:noFill/>
                  </a:rPr>
                  <a:t> </a:t>
                </a:r>
              </a:p>
            </p:txBody>
          </p:sp>
        </mc:Fallback>
      </mc:AlternateContent>
    </p:spTree>
    <p:extLst>
      <p:ext uri="{BB962C8B-B14F-4D97-AF65-F5344CB8AC3E}">
        <p14:creationId xmlns:p14="http://schemas.microsoft.com/office/powerpoint/2010/main" val="3052254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0F77346-ACCC-8ED7-E645-6542FFBE08A7}"/>
              </a:ext>
            </a:extLst>
          </p:cNvPr>
          <p:cNvSpPr/>
          <p:nvPr/>
        </p:nvSpPr>
        <p:spPr>
          <a:xfrm>
            <a:off x="8604069" y="2172781"/>
            <a:ext cx="966651" cy="34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dessin, écriture manuscrite&#10;&#10;Description générée automatiquement">
            <a:extLst>
              <a:ext uri="{FF2B5EF4-FFF2-40B4-BE49-F238E27FC236}">
                <a16:creationId xmlns:a16="http://schemas.microsoft.com/office/drawing/2014/main" id="{694E2FD4-A278-EF21-7994-E8B210E503F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9633" t="32762" r="9823" b="26447"/>
          <a:stretch/>
        </p:blipFill>
        <p:spPr>
          <a:xfrm rot="5400000">
            <a:off x="1221864" y="1447966"/>
            <a:ext cx="4732136" cy="5352400"/>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B405C9FF-D800-B9DD-0BF9-BC4A60CAFEB8}"/>
                  </a:ext>
                </a:extLst>
              </p:cNvPr>
              <p:cNvSpPr txBox="1"/>
              <p:nvPr/>
            </p:nvSpPr>
            <p:spPr>
              <a:xfrm>
                <a:off x="6339840" y="1227236"/>
                <a:ext cx="5852160" cy="3409651"/>
              </a:xfrm>
              <a:prstGeom prst="rect">
                <a:avLst/>
              </a:prstGeom>
              <a:noFill/>
            </p:spPr>
            <p:txBody>
              <a:bodyPr wrap="square">
                <a:spAutoFit/>
              </a:bodyPr>
              <a:lstStyle/>
              <a:p>
                <a:r>
                  <a:rPr lang="fr-FR" i="1" dirty="0">
                    <a:latin typeface="Cambria Math" panose="02040503050406030204" pitchFamily="18" charset="0"/>
                  </a:rPr>
                  <a:t>Formule des enveloppes cylindriques minces</a:t>
                </a:r>
              </a:p>
              <a:p>
                <a:pPr/>
                <a14:m>
                  <m:oMathPara xmlns:m="http://schemas.openxmlformats.org/officeDocument/2006/math">
                    <m:oMathParaPr>
                      <m:jc m:val="centerGroup"/>
                    </m:oMathParaPr>
                    <m:oMath xmlns:m="http://schemas.openxmlformats.org/officeDocument/2006/math">
                      <m:r>
                        <a:rPr lang="fr-FR" i="1">
                          <a:latin typeface="Cambria Math" panose="02040503050406030204" pitchFamily="18" charset="0"/>
                        </a:rPr>
                        <m:t>𝜎</m:t>
                      </m:r>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𝑝𝑑</m:t>
                          </m:r>
                        </m:num>
                        <m:den>
                          <m:r>
                            <a:rPr lang="fr-FR" i="1">
                              <a:latin typeface="Cambria Math" panose="02040503050406030204" pitchFamily="18" charset="0"/>
                            </a:rPr>
                            <m:t>2</m:t>
                          </m:r>
                          <m:r>
                            <a:rPr lang="fr-FR" i="1">
                              <a:latin typeface="Cambria Math" panose="02040503050406030204" pitchFamily="18" charset="0"/>
                            </a:rPr>
                            <m:t>𝑒</m:t>
                          </m:r>
                        </m:den>
                      </m:f>
                    </m:oMath>
                  </m:oMathPara>
                </a14:m>
                <a:endParaRPr lang="fr-FR" i="1" dirty="0">
                  <a:latin typeface="Cambria Math" panose="02040503050406030204" pitchFamily="18" charset="0"/>
                </a:endParaRPr>
              </a:p>
              <a:p>
                <a:r>
                  <a:rPr lang="fr-FR" i="1" dirty="0">
                    <a:latin typeface="Cambria Math" panose="02040503050406030204" pitchFamily="18" charset="0"/>
                  </a:rPr>
                  <a:t>Une presse hydraulique est alimentée en huile par un tube en acier de diamètre 10 mm sous une pression de 10MPa.</a:t>
                </a:r>
              </a:p>
              <a:p>
                <a:endParaRPr lang="fr-FR" i="1" dirty="0">
                  <a:latin typeface="Cambria Math" panose="02040503050406030204" pitchFamily="18" charset="0"/>
                </a:endParaRPr>
              </a:p>
              <a:p>
                <a:pPr algn="ctr"/>
                <a:r>
                  <a:rPr lang="fr-FR" i="1" dirty="0">
                    <a:latin typeface="Cambria Math" panose="02040503050406030204" pitchFamily="18" charset="0"/>
                  </a:rPr>
                  <a:t>On donne la contrainte pratique à l’extension du tube </a:t>
                </a:r>
              </a:p>
              <a:p>
                <a:pPr algn="ctr"/>
                <a14:m>
                  <m:oMath xmlns:m="http://schemas.openxmlformats.org/officeDocument/2006/math">
                    <m:sSub>
                      <m:sSubPr>
                        <m:ctrlPr>
                          <a:rPr lang="fr-FR" i="1" smtClean="0">
                            <a:latin typeface="Cambria Math" panose="02040503050406030204" pitchFamily="18" charset="0"/>
                          </a:rPr>
                        </m:ctrlPr>
                      </m:sSubPr>
                      <m:e>
                        <m:r>
                          <a:rPr lang="fr-FR" i="1">
                            <a:latin typeface="Cambria Math" panose="02040503050406030204" pitchFamily="18" charset="0"/>
                          </a:rPr>
                          <m:t>𝜎</m:t>
                        </m:r>
                      </m:e>
                      <m:sub>
                        <m:r>
                          <a:rPr lang="fr-FR" b="0" i="1" smtClean="0">
                            <a:latin typeface="Cambria Math" panose="02040503050406030204" pitchFamily="18" charset="0"/>
                          </a:rPr>
                          <m:t>𝑝𝑒</m:t>
                        </m:r>
                      </m:sub>
                    </m:sSub>
                  </m:oMath>
                </a14:m>
                <a:r>
                  <a:rPr lang="fr-FR" i="1" dirty="0">
                    <a:latin typeface="Cambria Math" panose="02040503050406030204" pitchFamily="18" charset="0"/>
                  </a:rPr>
                  <a:t> = 60MPa </a:t>
                </a:r>
              </a:p>
              <a:p>
                <a:pPr algn="ctr"/>
                <a:r>
                  <a:rPr lang="fr-FR" i="1" dirty="0">
                    <a:latin typeface="Cambria Math" panose="02040503050406030204" pitchFamily="18" charset="0"/>
                  </a:rPr>
                  <a:t>et la pression atmosphérique </a:t>
                </a:r>
              </a:p>
              <a:p>
                <a:pPr algn="ctr"/>
                <a:r>
                  <a:rPr lang="fr-FR" i="1" dirty="0">
                    <a:latin typeface="Cambria Math" panose="02040503050406030204" pitchFamily="18" charset="0"/>
                  </a:rPr>
                  <a:t>po = 0,1 </a:t>
                </a:r>
                <a:r>
                  <a:rPr lang="fr-FR" i="1" dirty="0" err="1">
                    <a:latin typeface="Cambria Math" panose="02040503050406030204" pitchFamily="18" charset="0"/>
                  </a:rPr>
                  <a:t>Mpa</a:t>
                </a:r>
                <a:r>
                  <a:rPr lang="fr-FR" i="1" dirty="0">
                    <a:latin typeface="Cambria Math" panose="02040503050406030204" pitchFamily="18" charset="0"/>
                  </a:rPr>
                  <a:t>.</a:t>
                </a:r>
              </a:p>
              <a:p>
                <a:endParaRPr lang="fr-FR" i="1" dirty="0">
                  <a:latin typeface="Cambria Math" panose="02040503050406030204" pitchFamily="18" charset="0"/>
                </a:endParaRPr>
              </a:p>
              <a:p>
                <a:r>
                  <a:rPr lang="fr-FR" i="1" dirty="0">
                    <a:latin typeface="Cambria Math" panose="02040503050406030204" pitchFamily="18" charset="0"/>
                  </a:rPr>
                  <a:t>Déterminer l’épaisseur du tube.</a:t>
                </a:r>
              </a:p>
            </p:txBody>
          </p:sp>
        </mc:Choice>
        <mc:Fallback xmlns="">
          <p:sp>
            <p:nvSpPr>
              <p:cNvPr id="10" name="ZoneTexte 9">
                <a:extLst>
                  <a:ext uri="{FF2B5EF4-FFF2-40B4-BE49-F238E27FC236}">
                    <a16:creationId xmlns:a16="http://schemas.microsoft.com/office/drawing/2014/main" id="{B405C9FF-D800-B9DD-0BF9-BC4A60CAFEB8}"/>
                  </a:ext>
                </a:extLst>
              </p:cNvPr>
              <p:cNvSpPr txBox="1">
                <a:spLocks noRot="1" noChangeAspect="1" noMove="1" noResize="1" noEditPoints="1" noAdjustHandles="1" noChangeArrowheads="1" noChangeShapeType="1" noTextEdit="1"/>
              </p:cNvSpPr>
              <p:nvPr/>
            </p:nvSpPr>
            <p:spPr>
              <a:xfrm>
                <a:off x="6339840" y="1227236"/>
                <a:ext cx="5852160" cy="3409651"/>
              </a:xfrm>
              <a:prstGeom prst="rect">
                <a:avLst/>
              </a:prstGeom>
              <a:blipFill>
                <a:blip r:embed="rId5"/>
                <a:stretch>
                  <a:fillRect l="-833" t="-1071" r="-1563" b="-1607"/>
                </a:stretch>
              </a:blipFill>
            </p:spPr>
            <p:txBody>
              <a:bodyPr/>
              <a:lstStyle/>
              <a:p>
                <a:r>
                  <a:rPr lang="fr-FR">
                    <a:noFill/>
                  </a:rPr>
                  <a:t> </a:t>
                </a:r>
              </a:p>
            </p:txBody>
          </p:sp>
        </mc:Fallback>
      </mc:AlternateContent>
    </p:spTree>
    <p:extLst>
      <p:ext uri="{BB962C8B-B14F-4D97-AF65-F5344CB8AC3E}">
        <p14:creationId xmlns:p14="http://schemas.microsoft.com/office/powerpoint/2010/main" val="190808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0F77346-ACCC-8ED7-E645-6542FFBE08A7}"/>
              </a:ext>
            </a:extLst>
          </p:cNvPr>
          <p:cNvSpPr/>
          <p:nvPr/>
        </p:nvSpPr>
        <p:spPr>
          <a:xfrm>
            <a:off x="8604069" y="2172781"/>
            <a:ext cx="966651" cy="34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AA86418-AD48-DF84-3C56-C8DF74E1A02C}"/>
              </a:ext>
            </a:extLst>
          </p:cNvPr>
          <p:cNvPicPr>
            <a:picLocks noChangeAspect="1"/>
          </p:cNvPicPr>
          <p:nvPr/>
        </p:nvPicPr>
        <p:blipFill>
          <a:blip r:embed="rId3"/>
          <a:stretch>
            <a:fillRect/>
          </a:stretch>
        </p:blipFill>
        <p:spPr>
          <a:xfrm>
            <a:off x="338505" y="1639412"/>
            <a:ext cx="8383170" cy="4753638"/>
          </a:xfrm>
          <a:prstGeom prst="rect">
            <a:avLst/>
          </a:prstGeom>
        </p:spPr>
      </p:pic>
      <p:sp>
        <p:nvSpPr>
          <p:cNvPr id="9" name="ZoneTexte 8">
            <a:extLst>
              <a:ext uri="{FF2B5EF4-FFF2-40B4-BE49-F238E27FC236}">
                <a16:creationId xmlns:a16="http://schemas.microsoft.com/office/drawing/2014/main" id="{31E0B3DB-0259-7562-1F38-0C623B5CD13E}"/>
              </a:ext>
            </a:extLst>
          </p:cNvPr>
          <p:cNvSpPr txBox="1"/>
          <p:nvPr/>
        </p:nvSpPr>
        <p:spPr>
          <a:xfrm>
            <a:off x="8058151" y="3283729"/>
            <a:ext cx="4251960" cy="584775"/>
          </a:xfrm>
          <a:prstGeom prst="rect">
            <a:avLst/>
          </a:prstGeom>
          <a:noFill/>
        </p:spPr>
        <p:txBody>
          <a:bodyPr wrap="square">
            <a:spAutoFit/>
          </a:bodyPr>
          <a:lstStyle/>
          <a:p>
            <a:pPr algn="l"/>
            <a:r>
              <a:rPr lang="fr-FR" sz="3200" dirty="0">
                <a:solidFill>
                  <a:srgbClr val="DA0000"/>
                </a:solidFill>
                <a:latin typeface="CMSSBX10"/>
              </a:rPr>
              <a:t>Calculer </a:t>
            </a:r>
            <a:r>
              <a:rPr lang="el-GR" sz="3200" dirty="0">
                <a:solidFill>
                  <a:srgbClr val="DA0000"/>
                </a:solidFill>
                <a:latin typeface="CMSSBX10"/>
              </a:rPr>
              <a:t>σ</a:t>
            </a:r>
            <a:r>
              <a:rPr lang="fr-FR" sz="3200" dirty="0">
                <a:solidFill>
                  <a:srgbClr val="DA0000"/>
                </a:solidFill>
                <a:latin typeface="CMSSBX10"/>
              </a:rPr>
              <a:t>max et  </a:t>
            </a:r>
            <a:r>
              <a:rPr lang="el-GR" sz="3200" dirty="0">
                <a:solidFill>
                  <a:srgbClr val="DA0000"/>
                </a:solidFill>
                <a:latin typeface="CMSSBX10"/>
              </a:rPr>
              <a:t>δ</a:t>
            </a:r>
            <a:r>
              <a:rPr lang="fr-FR" sz="3200" dirty="0">
                <a:solidFill>
                  <a:srgbClr val="DA0000"/>
                </a:solidFill>
                <a:latin typeface="CMSSBX10"/>
              </a:rPr>
              <a:t>max</a:t>
            </a:r>
          </a:p>
        </p:txBody>
      </p:sp>
    </p:spTree>
    <p:extLst>
      <p:ext uri="{BB962C8B-B14F-4D97-AF65-F5344CB8AC3E}">
        <p14:creationId xmlns:p14="http://schemas.microsoft.com/office/powerpoint/2010/main" val="1633880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0F77346-ACCC-8ED7-E645-6542FFBE08A7}"/>
              </a:ext>
            </a:extLst>
          </p:cNvPr>
          <p:cNvSpPr/>
          <p:nvPr/>
        </p:nvSpPr>
        <p:spPr>
          <a:xfrm>
            <a:off x="8604069" y="2172781"/>
            <a:ext cx="966651" cy="34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B405C9FF-D800-B9DD-0BF9-BC4A60CAFEB8}"/>
                  </a:ext>
                </a:extLst>
              </p:cNvPr>
              <p:cNvSpPr txBox="1"/>
              <p:nvPr/>
            </p:nvSpPr>
            <p:spPr>
              <a:xfrm>
                <a:off x="6096000" y="1227236"/>
                <a:ext cx="6096000" cy="3111236"/>
              </a:xfrm>
              <a:prstGeom prst="rect">
                <a:avLst/>
              </a:prstGeom>
              <a:noFill/>
            </p:spPr>
            <p:txBody>
              <a:bodyPr wrap="square">
                <a:spAutoFit/>
              </a:bodyPr>
              <a:lstStyle/>
              <a:p>
                <a:r>
                  <a:rPr lang="fr-FR" i="1" dirty="0">
                    <a:latin typeface="Cambria Math" panose="02040503050406030204" pitchFamily="18" charset="0"/>
                  </a:rPr>
                  <a:t>Formule des enveloppes sphériques minces</a:t>
                </a:r>
              </a:p>
              <a:p>
                <a:pPr/>
                <a14:m>
                  <m:oMathPara xmlns:m="http://schemas.openxmlformats.org/officeDocument/2006/math">
                    <m:oMathParaPr>
                      <m:jc m:val="centerGroup"/>
                    </m:oMathParaPr>
                    <m:oMath xmlns:m="http://schemas.openxmlformats.org/officeDocument/2006/math">
                      <m:r>
                        <a:rPr lang="fr-FR" i="1">
                          <a:latin typeface="Cambria Math" panose="02040503050406030204" pitchFamily="18" charset="0"/>
                        </a:rPr>
                        <m:t>𝜎</m:t>
                      </m:r>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𝑝𝑑</m:t>
                          </m:r>
                        </m:num>
                        <m:den>
                          <m:r>
                            <a:rPr lang="fr-FR" b="0" i="1" smtClean="0">
                              <a:latin typeface="Cambria Math" panose="02040503050406030204" pitchFamily="18" charset="0"/>
                            </a:rPr>
                            <m:t>4</m:t>
                          </m:r>
                          <m:r>
                            <a:rPr lang="fr-FR" i="1">
                              <a:latin typeface="Cambria Math" panose="02040503050406030204" pitchFamily="18" charset="0"/>
                            </a:rPr>
                            <m:t>𝑒</m:t>
                          </m:r>
                        </m:den>
                      </m:f>
                    </m:oMath>
                  </m:oMathPara>
                </a14:m>
                <a:endParaRPr lang="fr-FR" i="1" dirty="0">
                  <a:latin typeface="Cambria Math" panose="02040503050406030204" pitchFamily="18" charset="0"/>
                </a:endParaRPr>
              </a:p>
              <a:p>
                <a:endParaRPr lang="fr-FR" i="1" dirty="0">
                  <a:latin typeface="Cambria Math" panose="02040503050406030204" pitchFamily="18" charset="0"/>
                </a:endParaRPr>
              </a:p>
              <a:p>
                <a:r>
                  <a:rPr lang="fr-FR" i="1" dirty="0">
                    <a:latin typeface="Cambria Math" panose="02040503050406030204" pitchFamily="18" charset="0"/>
                  </a:rPr>
                  <a:t>Un réservoir sphérique en tôle d’acier a un diamètre de 2m. Il contient un gaz liquéfié sous une pression de 0,5 MPa. L’acier a une contrainte limite élastique Re = 300MPa et on adopte un coefficient de sécurité s=10. </a:t>
                </a:r>
              </a:p>
              <a:p>
                <a:r>
                  <a:rPr lang="fr-FR" i="1" dirty="0">
                    <a:latin typeface="Cambria Math" panose="02040503050406030204" pitchFamily="18" charset="0"/>
                  </a:rPr>
                  <a:t>On donne la pression atmosphérique po = 0,1 </a:t>
                </a:r>
                <a:r>
                  <a:rPr lang="fr-FR" i="1" dirty="0" err="1">
                    <a:latin typeface="Cambria Math" panose="02040503050406030204" pitchFamily="18" charset="0"/>
                  </a:rPr>
                  <a:t>Mpa</a:t>
                </a:r>
                <a:r>
                  <a:rPr lang="fr-FR" i="1" dirty="0">
                    <a:latin typeface="Cambria Math" panose="02040503050406030204" pitchFamily="18" charset="0"/>
                  </a:rPr>
                  <a:t>.</a:t>
                </a:r>
              </a:p>
              <a:p>
                <a:endParaRPr lang="fr-FR" i="1" dirty="0">
                  <a:latin typeface="Cambria Math" panose="02040503050406030204" pitchFamily="18" charset="0"/>
                </a:endParaRPr>
              </a:p>
              <a:p>
                <a:r>
                  <a:rPr lang="fr-FR" i="1" dirty="0">
                    <a:latin typeface="Cambria Math" panose="02040503050406030204" pitchFamily="18" charset="0"/>
                  </a:rPr>
                  <a:t>Déterminer l’épaisseur minimale de la tôle.</a:t>
                </a:r>
              </a:p>
            </p:txBody>
          </p:sp>
        </mc:Choice>
        <mc:Fallback xmlns="">
          <p:sp>
            <p:nvSpPr>
              <p:cNvPr id="10" name="ZoneTexte 9">
                <a:extLst>
                  <a:ext uri="{FF2B5EF4-FFF2-40B4-BE49-F238E27FC236}">
                    <a16:creationId xmlns:a16="http://schemas.microsoft.com/office/drawing/2014/main" id="{B405C9FF-D800-B9DD-0BF9-BC4A60CAFEB8}"/>
                  </a:ext>
                </a:extLst>
              </p:cNvPr>
              <p:cNvSpPr txBox="1">
                <a:spLocks noRot="1" noChangeAspect="1" noMove="1" noResize="1" noEditPoints="1" noAdjustHandles="1" noChangeArrowheads="1" noChangeShapeType="1" noTextEdit="1"/>
              </p:cNvSpPr>
              <p:nvPr/>
            </p:nvSpPr>
            <p:spPr>
              <a:xfrm>
                <a:off x="6096000" y="1227236"/>
                <a:ext cx="6096000" cy="3111236"/>
              </a:xfrm>
              <a:prstGeom prst="rect">
                <a:avLst/>
              </a:prstGeom>
              <a:blipFill>
                <a:blip r:embed="rId3"/>
                <a:stretch>
                  <a:fillRect l="-800" t="-1174" b="-1957"/>
                </a:stretch>
              </a:blipFill>
            </p:spPr>
            <p:txBody>
              <a:bodyPr/>
              <a:lstStyle/>
              <a:p>
                <a:r>
                  <a:rPr lang="fr-FR">
                    <a:noFill/>
                  </a:rPr>
                  <a:t> </a:t>
                </a:r>
              </a:p>
            </p:txBody>
          </p:sp>
        </mc:Fallback>
      </mc:AlternateContent>
      <p:pic>
        <p:nvPicPr>
          <p:cNvPr id="5" name="Image 4" descr="Une image contenant texte, nombre, carte&#10;&#10;Description générée automatiquement">
            <a:extLst>
              <a:ext uri="{FF2B5EF4-FFF2-40B4-BE49-F238E27FC236}">
                <a16:creationId xmlns:a16="http://schemas.microsoft.com/office/drawing/2014/main" id="{5DA8D6DD-65AE-A9D6-8327-37089B50196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8059" t="14958" r="33798" b="11660"/>
          <a:stretch/>
        </p:blipFill>
        <p:spPr>
          <a:xfrm>
            <a:off x="217714" y="1365226"/>
            <a:ext cx="5634447" cy="4853644"/>
          </a:xfrm>
          <a:prstGeom prst="rect">
            <a:avLst/>
          </a:prstGeom>
        </p:spPr>
      </p:pic>
    </p:spTree>
    <p:extLst>
      <p:ext uri="{BB962C8B-B14F-4D97-AF65-F5344CB8AC3E}">
        <p14:creationId xmlns:p14="http://schemas.microsoft.com/office/powerpoint/2010/main" val="3531241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0F77346-ACCC-8ED7-E645-6542FFBE08A7}"/>
              </a:ext>
            </a:extLst>
          </p:cNvPr>
          <p:cNvSpPr/>
          <p:nvPr/>
        </p:nvSpPr>
        <p:spPr>
          <a:xfrm>
            <a:off x="8604069" y="2172781"/>
            <a:ext cx="966651" cy="34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6F3C7324-3A7C-D3F9-55AC-E43AFBD07C80}"/>
              </a:ext>
            </a:extLst>
          </p:cNvPr>
          <p:cNvPicPr>
            <a:picLocks noChangeAspect="1"/>
          </p:cNvPicPr>
          <p:nvPr/>
        </p:nvPicPr>
        <p:blipFill>
          <a:blip r:embed="rId3"/>
          <a:stretch>
            <a:fillRect/>
          </a:stretch>
        </p:blipFill>
        <p:spPr>
          <a:xfrm>
            <a:off x="1941496" y="2058884"/>
            <a:ext cx="8297433" cy="3286584"/>
          </a:xfrm>
          <a:prstGeom prst="rect">
            <a:avLst/>
          </a:prstGeom>
        </p:spPr>
      </p:pic>
    </p:spTree>
    <p:extLst>
      <p:ext uri="{BB962C8B-B14F-4D97-AF65-F5344CB8AC3E}">
        <p14:creationId xmlns:p14="http://schemas.microsoft.com/office/powerpoint/2010/main" val="614872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Cisaillement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dessin, croquis, écriture manuscrite&#10;&#10;Description générée automatiquement">
            <a:extLst>
              <a:ext uri="{FF2B5EF4-FFF2-40B4-BE49-F238E27FC236}">
                <a16:creationId xmlns:a16="http://schemas.microsoft.com/office/drawing/2014/main" id="{F8E396FF-31B9-C398-0932-F4EE8965BCD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35465" r="12962" b="32521"/>
          <a:stretch/>
        </p:blipFill>
        <p:spPr>
          <a:xfrm>
            <a:off x="5908099" y="1306286"/>
            <a:ext cx="5767144" cy="4737463"/>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892AEAE7-FD58-A315-B82C-B0ED3EFF155F}"/>
                  </a:ext>
                </a:extLst>
              </p:cNvPr>
              <p:cNvSpPr txBox="1"/>
              <p:nvPr/>
            </p:nvSpPr>
            <p:spPr>
              <a:xfrm>
                <a:off x="1216078" y="1896168"/>
                <a:ext cx="3260128"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rPr>
                            <m:t>𝒯</m:t>
                          </m:r>
                        </m:e>
                        <m:sub>
                          <m:r>
                            <a:rPr lang="fr-FR" b="0" i="1" smtClean="0">
                              <a:latin typeface="Cambria Math" panose="02040503050406030204" pitchFamily="18" charset="0"/>
                            </a:rPr>
                            <m:t>𝑚𝑜𝑦</m:t>
                          </m:r>
                        </m:sub>
                      </m:sSub>
                      <m:r>
                        <a:rPr lang="fr-FR" b="0" i="1" smtClean="0">
                          <a:latin typeface="Cambria Math" panose="02040503050406030204" pitchFamily="18" charset="0"/>
                        </a:rPr>
                        <m:t> (</m:t>
                      </m:r>
                      <m:r>
                        <a:rPr lang="fr-FR" b="0" i="1" smtClean="0">
                          <a:latin typeface="Cambria Math" panose="02040503050406030204" pitchFamily="18" charset="0"/>
                        </a:rPr>
                        <m:t>𝑀𝑃𝑎</m:t>
                      </m:r>
                      <m:r>
                        <a:rPr lang="fr-FR" b="0" i="1" smtClean="0">
                          <a:latin typeface="Cambria Math" panose="02040503050406030204" pitchFamily="18" charset="0"/>
                        </a:rPr>
                        <m:t>)= </m:t>
                      </m:r>
                      <m:f>
                        <m:fPr>
                          <m:ctrlPr>
                            <a:rPr lang="fr-FR" b="0" i="1" smtClean="0">
                              <a:latin typeface="Cambria Math" panose="02040503050406030204" pitchFamily="18" charset="0"/>
                            </a:rPr>
                          </m:ctrlPr>
                        </m:fPr>
                        <m:num>
                          <m:r>
                            <a:rPr lang="fr-FR" b="0" i="1" smtClean="0">
                              <a:latin typeface="Cambria Math" panose="02040503050406030204" pitchFamily="18" charset="0"/>
                            </a:rPr>
                            <m:t>𝑇</m:t>
                          </m:r>
                          <m:r>
                            <a:rPr lang="fr-FR" b="0" i="1" smtClean="0">
                              <a:latin typeface="Cambria Math" panose="02040503050406030204" pitchFamily="18" charset="0"/>
                            </a:rPr>
                            <m:t> (</m:t>
                          </m:r>
                          <m:r>
                            <a:rPr lang="fr-FR" b="0" i="1" smtClean="0">
                              <a:latin typeface="Cambria Math" panose="02040503050406030204" pitchFamily="18" charset="0"/>
                            </a:rPr>
                            <m:t>𝑁</m:t>
                          </m:r>
                          <m:r>
                            <a:rPr lang="fr-FR" b="0" i="1" smtClean="0">
                              <a:latin typeface="Cambria Math" panose="02040503050406030204" pitchFamily="18" charset="0"/>
                            </a:rPr>
                            <m:t>)</m:t>
                          </m:r>
                        </m:num>
                        <m:den>
                          <m:r>
                            <a:rPr lang="fr-FR" b="0" i="1" smtClean="0">
                              <a:latin typeface="Cambria Math" panose="02040503050406030204" pitchFamily="18" charset="0"/>
                            </a:rPr>
                            <m:t>𝑆</m:t>
                          </m:r>
                          <m:r>
                            <a:rPr lang="fr-FR" b="0" i="1" smtClean="0">
                              <a:latin typeface="Cambria Math" panose="02040503050406030204" pitchFamily="18" charset="0"/>
                            </a:rPr>
                            <m:t> (</m:t>
                          </m:r>
                          <m:r>
                            <a:rPr lang="fr-FR" b="0" i="1" smtClean="0">
                              <a:latin typeface="Cambria Math" panose="02040503050406030204" pitchFamily="18" charset="0"/>
                            </a:rPr>
                            <m:t>𝑚𝑚</m:t>
                          </m:r>
                          <m:r>
                            <a:rPr lang="fr-FR" b="0" i="1" smtClean="0">
                              <a:latin typeface="Cambria Math" panose="02040503050406030204" pitchFamily="18" charset="0"/>
                            </a:rPr>
                            <m:t>²)</m:t>
                          </m:r>
                        </m:den>
                      </m:f>
                    </m:oMath>
                  </m:oMathPara>
                </a14:m>
                <a:endParaRPr lang="fr-FR" dirty="0"/>
              </a:p>
            </p:txBody>
          </p:sp>
        </mc:Choice>
        <mc:Fallback xmlns="">
          <p:sp>
            <p:nvSpPr>
              <p:cNvPr id="10" name="ZoneTexte 9">
                <a:extLst>
                  <a:ext uri="{FF2B5EF4-FFF2-40B4-BE49-F238E27FC236}">
                    <a16:creationId xmlns:a16="http://schemas.microsoft.com/office/drawing/2014/main" id="{892AEAE7-FD58-A315-B82C-B0ED3EFF155F}"/>
                  </a:ext>
                </a:extLst>
              </p:cNvPr>
              <p:cNvSpPr txBox="1">
                <a:spLocks noRot="1" noChangeAspect="1" noMove="1" noResize="1" noEditPoints="1" noAdjustHandles="1" noChangeArrowheads="1" noChangeShapeType="1" noTextEdit="1"/>
              </p:cNvSpPr>
              <p:nvPr/>
            </p:nvSpPr>
            <p:spPr>
              <a:xfrm>
                <a:off x="1216078" y="1896168"/>
                <a:ext cx="3260128" cy="669094"/>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08E45FE3-9086-FDEC-A32E-CC82F5419A39}"/>
                  </a:ext>
                </a:extLst>
              </p:cNvPr>
              <p:cNvSpPr txBox="1"/>
              <p:nvPr/>
            </p:nvSpPr>
            <p:spPr>
              <a:xfrm>
                <a:off x="1208089" y="3080719"/>
                <a:ext cx="3260128"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fr-FR" dirty="0">
                          <a:latin typeface="Cambria Math" panose="02040503050406030204" pitchFamily="18" charset="0"/>
                          <a:ea typeface="Cambria Math" panose="02040503050406030204" pitchFamily="18" charset="0"/>
                        </a:rPr>
                        <m:t>γ</m:t>
                      </m:r>
                      <m:r>
                        <a:rPr lang="fr-FR" b="0" i="1" smtClean="0">
                          <a:latin typeface="Cambria Math" panose="02040503050406030204" pitchFamily="18" charset="0"/>
                        </a:rPr>
                        <m:t>= </m:t>
                      </m:r>
                      <m:f>
                        <m:fPr>
                          <m:ctrlPr>
                            <a:rPr lang="fr-FR" b="0" i="1" smtClean="0">
                              <a:latin typeface="Cambria Math" panose="02040503050406030204" pitchFamily="18" charset="0"/>
                            </a:rPr>
                          </m:ctrlPr>
                        </m:fPr>
                        <m:num>
                          <m:r>
                            <m:rPr>
                              <m:nor/>
                            </m:rPr>
                            <a:rPr lang="el-GR" dirty="0">
                              <a:latin typeface="Cambria Math" panose="02040503050406030204" pitchFamily="18" charset="0"/>
                              <a:ea typeface="Cambria Math" panose="02040503050406030204" pitchFamily="18" charset="0"/>
                            </a:rPr>
                            <m:t>Δ</m:t>
                          </m:r>
                          <m:r>
                            <m:rPr>
                              <m:nor/>
                            </m:rPr>
                            <a:rPr lang="fr-FR" dirty="0">
                              <a:latin typeface="Cambria Math" panose="02040503050406030204" pitchFamily="18" charset="0"/>
                              <a:ea typeface="Cambria Math" panose="02040503050406030204" pitchFamily="18" charset="0"/>
                            </a:rPr>
                            <m:t>y</m:t>
                          </m:r>
                        </m:num>
                        <m:den>
                          <m:r>
                            <m:rPr>
                              <m:nor/>
                            </m:rPr>
                            <a:rPr lang="el-GR" dirty="0">
                              <a:latin typeface="Cambria Math" panose="02040503050406030204" pitchFamily="18" charset="0"/>
                              <a:ea typeface="Cambria Math" panose="02040503050406030204" pitchFamily="18" charset="0"/>
                            </a:rPr>
                            <m:t>Δ</m:t>
                          </m:r>
                          <m:r>
                            <m:rPr>
                              <m:nor/>
                            </m:rPr>
                            <a:rPr lang="fr-FR" dirty="0">
                              <a:latin typeface="Cambria Math" panose="02040503050406030204" pitchFamily="18" charset="0"/>
                              <a:ea typeface="Cambria Math" panose="02040503050406030204" pitchFamily="18" charset="0"/>
                            </a:rPr>
                            <m:t>x</m:t>
                          </m:r>
                        </m:den>
                      </m:f>
                    </m:oMath>
                  </m:oMathPara>
                </a14:m>
                <a:endParaRPr lang="fr-FR" dirty="0"/>
              </a:p>
            </p:txBody>
          </p:sp>
        </mc:Choice>
        <mc:Fallback xmlns="">
          <p:sp>
            <p:nvSpPr>
              <p:cNvPr id="13" name="ZoneTexte 12">
                <a:extLst>
                  <a:ext uri="{FF2B5EF4-FFF2-40B4-BE49-F238E27FC236}">
                    <a16:creationId xmlns:a16="http://schemas.microsoft.com/office/drawing/2014/main" id="{08E45FE3-9086-FDEC-A32E-CC82F5419A39}"/>
                  </a:ext>
                </a:extLst>
              </p:cNvPr>
              <p:cNvSpPr txBox="1">
                <a:spLocks noRot="1" noChangeAspect="1" noMove="1" noResize="1" noEditPoints="1" noAdjustHandles="1" noChangeArrowheads="1" noChangeShapeType="1" noTextEdit="1"/>
              </p:cNvSpPr>
              <p:nvPr/>
            </p:nvSpPr>
            <p:spPr>
              <a:xfrm>
                <a:off x="1208089" y="3080719"/>
                <a:ext cx="3260128" cy="610936"/>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5A2EE0EE-051E-C406-D0AF-26D83134DE09}"/>
                  </a:ext>
                </a:extLst>
              </p:cNvPr>
              <p:cNvSpPr txBox="1"/>
              <p:nvPr/>
            </p:nvSpPr>
            <p:spPr>
              <a:xfrm>
                <a:off x="2185543" y="4180433"/>
                <a:ext cx="1525440" cy="391261"/>
              </a:xfrm>
              <a:prstGeom prst="rect">
                <a:avLst/>
              </a:prstGeom>
              <a:noFill/>
            </p:spPr>
            <p:txBody>
              <a:bodyPr wrap="square">
                <a:spAutoFit/>
              </a:bodyPr>
              <a:lstStyle/>
              <a:p>
                <a14:m>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rPr>
                          <m:t>𝒯</m:t>
                        </m:r>
                      </m:e>
                      <m:sub>
                        <m:r>
                          <a:rPr lang="fr-FR" b="0" i="1" smtClean="0">
                            <a:latin typeface="Cambria Math" panose="02040503050406030204" pitchFamily="18" charset="0"/>
                          </a:rPr>
                          <m:t>𝑚𝑜𝑦</m:t>
                        </m:r>
                      </m:sub>
                    </m:sSub>
                  </m:oMath>
                </a14:m>
                <a:r>
                  <a:rPr lang="fr-FR" dirty="0"/>
                  <a:t> = G . </a:t>
                </a:r>
                <a:r>
                  <a:rPr lang="fr-FR" baseline="0" dirty="0">
                    <a:latin typeface="Cambria Math" panose="02040503050406030204" pitchFamily="18" charset="0"/>
                    <a:ea typeface="Cambria Math" panose="02040503050406030204" pitchFamily="18" charset="0"/>
                  </a:rPr>
                  <a:t>γ</a:t>
                </a:r>
                <a:endParaRPr lang="fr-FR" dirty="0"/>
              </a:p>
            </p:txBody>
          </p:sp>
        </mc:Choice>
        <mc:Fallback xmlns="">
          <p:sp>
            <p:nvSpPr>
              <p:cNvPr id="16" name="ZoneTexte 15">
                <a:extLst>
                  <a:ext uri="{FF2B5EF4-FFF2-40B4-BE49-F238E27FC236}">
                    <a16:creationId xmlns:a16="http://schemas.microsoft.com/office/drawing/2014/main" id="{5A2EE0EE-051E-C406-D0AF-26D83134DE09}"/>
                  </a:ext>
                </a:extLst>
              </p:cNvPr>
              <p:cNvSpPr txBox="1">
                <a:spLocks noRot="1" noChangeAspect="1" noMove="1" noResize="1" noEditPoints="1" noAdjustHandles="1" noChangeArrowheads="1" noChangeShapeType="1" noTextEdit="1"/>
              </p:cNvSpPr>
              <p:nvPr/>
            </p:nvSpPr>
            <p:spPr>
              <a:xfrm>
                <a:off x="2185543" y="4180433"/>
                <a:ext cx="1525440" cy="391261"/>
              </a:xfrm>
              <a:prstGeom prst="rect">
                <a:avLst/>
              </a:prstGeom>
              <a:blipFill>
                <a:blip r:embed="rId7"/>
                <a:stretch>
                  <a:fillRect t="-10938" b="-1875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5CB6D5A9-AD5D-EFB4-9765-C0715EBAA0DB}"/>
                  </a:ext>
                </a:extLst>
              </p:cNvPr>
              <p:cNvSpPr txBox="1"/>
              <p:nvPr/>
            </p:nvSpPr>
            <p:spPr>
              <a:xfrm>
                <a:off x="-29190" y="5282533"/>
                <a:ext cx="6115050" cy="660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𝐺</m:t>
                      </m:r>
                      <m:r>
                        <a:rPr lang="fr-FR" b="0" i="1" smtClean="0">
                          <a:latin typeface="Cambria Math" panose="02040503050406030204" pitchFamily="18" charset="0"/>
                        </a:rPr>
                        <m:t>= </m:t>
                      </m:r>
                      <m:f>
                        <m:fPr>
                          <m:ctrlPr>
                            <a:rPr lang="fr-FR" b="0" i="1" smtClean="0">
                              <a:latin typeface="Cambria Math" panose="02040503050406030204" pitchFamily="18" charset="0"/>
                            </a:rPr>
                          </m:ctrlPr>
                        </m:fPr>
                        <m:num>
                          <m:r>
                            <a:rPr lang="fr-FR" b="0" i="1" smtClean="0">
                              <a:latin typeface="Cambria Math" panose="02040503050406030204" pitchFamily="18" charset="0"/>
                            </a:rPr>
                            <m:t>𝐸</m:t>
                          </m:r>
                        </m:num>
                        <m:den>
                          <m:r>
                            <a:rPr lang="fr-FR" b="0" i="1" smtClean="0">
                              <a:latin typeface="Cambria Math" panose="02040503050406030204" pitchFamily="18" charset="0"/>
                            </a:rPr>
                            <m:t>2+(1+</m:t>
                          </m:r>
                          <m:r>
                            <a:rPr lang="fr-FR" b="0" i="1" smtClean="0">
                              <a:latin typeface="Cambria Math" panose="02040503050406030204" pitchFamily="18" charset="0"/>
                            </a:rPr>
                            <m:t>𝑣</m:t>
                          </m:r>
                          <m:r>
                            <a:rPr lang="fr-FR" b="0" i="1" smtClean="0">
                              <a:latin typeface="Cambria Math" panose="02040503050406030204" pitchFamily="18" charset="0"/>
                            </a:rPr>
                            <m:t>)</m:t>
                          </m:r>
                        </m:den>
                      </m:f>
                    </m:oMath>
                  </m:oMathPara>
                </a14:m>
                <a:endParaRPr lang="fr-FR" dirty="0"/>
              </a:p>
            </p:txBody>
          </p:sp>
        </mc:Choice>
        <mc:Fallback xmlns="">
          <p:sp>
            <p:nvSpPr>
              <p:cNvPr id="20" name="ZoneTexte 19">
                <a:extLst>
                  <a:ext uri="{FF2B5EF4-FFF2-40B4-BE49-F238E27FC236}">
                    <a16:creationId xmlns:a16="http://schemas.microsoft.com/office/drawing/2014/main" id="{5CB6D5A9-AD5D-EFB4-9765-C0715EBAA0DB}"/>
                  </a:ext>
                </a:extLst>
              </p:cNvPr>
              <p:cNvSpPr txBox="1">
                <a:spLocks noRot="1" noChangeAspect="1" noMove="1" noResize="1" noEditPoints="1" noAdjustHandles="1" noChangeArrowheads="1" noChangeShapeType="1" noTextEdit="1"/>
              </p:cNvSpPr>
              <p:nvPr/>
            </p:nvSpPr>
            <p:spPr>
              <a:xfrm>
                <a:off x="-29190" y="5282533"/>
                <a:ext cx="6115050" cy="660052"/>
              </a:xfrm>
              <a:prstGeom prst="rect">
                <a:avLst/>
              </a:prstGeom>
              <a:blipFill>
                <a:blip r:embed="rId8"/>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570320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Cisaillement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08E45FE3-9086-FDEC-A32E-CC82F5419A39}"/>
                  </a:ext>
                </a:extLst>
              </p:cNvPr>
              <p:cNvSpPr txBox="1"/>
              <p:nvPr/>
            </p:nvSpPr>
            <p:spPr>
              <a:xfrm>
                <a:off x="1852523" y="1789714"/>
                <a:ext cx="1735408" cy="617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dirty="0" smtClean="0">
                              <a:latin typeface="Cambria Math" panose="02040503050406030204" pitchFamily="18" charset="0"/>
                              <a:ea typeface="Cambria Math" panose="02040503050406030204" pitchFamily="18" charset="0"/>
                            </a:rPr>
                          </m:ctrlPr>
                        </m:sSubPr>
                        <m:e>
                          <m:r>
                            <a:rPr lang="fr-FR" b="0" i="1" dirty="0" smtClean="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𝑝𝑔</m:t>
                          </m:r>
                        </m:sub>
                      </m:sSub>
                      <m:r>
                        <a:rPr lang="fr-FR" b="0" i="1" smtClean="0">
                          <a:latin typeface="Cambria Math" panose="02040503050406030204" pitchFamily="18" charset="0"/>
                        </a:rPr>
                        <m:t>= </m:t>
                      </m:r>
                      <m:f>
                        <m:fPr>
                          <m:ctrlPr>
                            <a:rPr lang="fr-FR" b="0" i="1" smtClean="0">
                              <a:latin typeface="Cambria Math" panose="02040503050406030204" pitchFamily="18" charset="0"/>
                            </a:rPr>
                          </m:ctrlPr>
                        </m:fPr>
                        <m:num>
                          <m:sSub>
                            <m:sSubPr>
                              <m:ctrlPr>
                                <a:rPr lang="fr-FR" i="1" dirty="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𝑒𝑔</m:t>
                              </m:r>
                            </m:sub>
                          </m:sSub>
                        </m:num>
                        <m:den>
                          <m:r>
                            <m:rPr>
                              <m:nor/>
                            </m:rPr>
                            <a:rPr lang="fr-FR" b="0" i="0" dirty="0" smtClean="0">
                              <a:latin typeface="Cambria Math" panose="02040503050406030204" pitchFamily="18" charset="0"/>
                              <a:ea typeface="Cambria Math" panose="02040503050406030204" pitchFamily="18" charset="0"/>
                            </a:rPr>
                            <m:t>S</m:t>
                          </m:r>
                        </m:den>
                      </m:f>
                    </m:oMath>
                  </m:oMathPara>
                </a14:m>
                <a:endParaRPr lang="fr-FR" dirty="0"/>
              </a:p>
            </p:txBody>
          </p:sp>
        </mc:Choice>
        <mc:Fallback xmlns="">
          <p:sp>
            <p:nvSpPr>
              <p:cNvPr id="13" name="ZoneTexte 12">
                <a:extLst>
                  <a:ext uri="{FF2B5EF4-FFF2-40B4-BE49-F238E27FC236}">
                    <a16:creationId xmlns:a16="http://schemas.microsoft.com/office/drawing/2014/main" id="{08E45FE3-9086-FDEC-A32E-CC82F5419A39}"/>
                  </a:ext>
                </a:extLst>
              </p:cNvPr>
              <p:cNvSpPr txBox="1">
                <a:spLocks noRot="1" noChangeAspect="1" noMove="1" noResize="1" noEditPoints="1" noAdjustHandles="1" noChangeArrowheads="1" noChangeShapeType="1" noTextEdit="1"/>
              </p:cNvSpPr>
              <p:nvPr/>
            </p:nvSpPr>
            <p:spPr>
              <a:xfrm>
                <a:off x="1852523" y="1789714"/>
                <a:ext cx="1735408" cy="617285"/>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42B63DBE-B6B6-D97D-393E-6E6A9499FFFB}"/>
                  </a:ext>
                </a:extLst>
              </p:cNvPr>
              <p:cNvSpPr txBox="1"/>
              <p:nvPr/>
            </p:nvSpPr>
            <p:spPr>
              <a:xfrm>
                <a:off x="731520" y="2733917"/>
                <a:ext cx="3840480"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rPr>
                            <m:t>𝒯</m:t>
                          </m:r>
                        </m:e>
                        <m:sub>
                          <m:r>
                            <a:rPr lang="fr-FR" b="0" i="1" smtClean="0">
                              <a:latin typeface="Cambria Math" panose="02040503050406030204" pitchFamily="18" charset="0"/>
                            </a:rPr>
                            <m:t>𝑚𝑜𝑦</m:t>
                          </m:r>
                        </m:sub>
                      </m:sSub>
                      <m:r>
                        <a:rPr lang="fr-FR" b="0" i="1" smtClean="0">
                          <a:latin typeface="Cambria Math" panose="02040503050406030204" pitchFamily="18" charset="0"/>
                          <a:ea typeface="Cambria Math" panose="02040503050406030204" pitchFamily="18" charset="0"/>
                        </a:rPr>
                        <m:t>≤</m:t>
                      </m:r>
                      <m:sSub>
                        <m:sSubPr>
                          <m:ctrlPr>
                            <a:rPr lang="fr-FR" i="1" dirty="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𝑅</m:t>
                          </m:r>
                        </m:e>
                        <m:sub>
                          <m:r>
                            <a:rPr lang="fr-FR" i="1" dirty="0">
                              <a:latin typeface="Cambria Math" panose="02040503050406030204" pitchFamily="18" charset="0"/>
                              <a:ea typeface="Cambria Math" panose="02040503050406030204" pitchFamily="18" charset="0"/>
                            </a:rPr>
                            <m:t>𝑝𝑔</m:t>
                          </m:r>
                        </m:sub>
                      </m:sSub>
                    </m:oMath>
                  </m:oMathPara>
                </a14:m>
                <a:endParaRPr lang="fr-FR" dirty="0"/>
              </a:p>
            </p:txBody>
          </p:sp>
        </mc:Choice>
        <mc:Fallback xmlns="">
          <p:sp>
            <p:nvSpPr>
              <p:cNvPr id="9" name="ZoneTexte 8">
                <a:extLst>
                  <a:ext uri="{FF2B5EF4-FFF2-40B4-BE49-F238E27FC236}">
                    <a16:creationId xmlns:a16="http://schemas.microsoft.com/office/drawing/2014/main" id="{42B63DBE-B6B6-D97D-393E-6E6A9499FFFB}"/>
                  </a:ext>
                </a:extLst>
              </p:cNvPr>
              <p:cNvSpPr txBox="1">
                <a:spLocks noRot="1" noChangeAspect="1" noMove="1" noResize="1" noEditPoints="1" noAdjustHandles="1" noChangeArrowheads="1" noChangeShapeType="1" noTextEdit="1"/>
              </p:cNvSpPr>
              <p:nvPr/>
            </p:nvSpPr>
            <p:spPr>
              <a:xfrm>
                <a:off x="731520" y="2733917"/>
                <a:ext cx="3840480" cy="391261"/>
              </a:xfrm>
              <a:prstGeom prst="rect">
                <a:avLst/>
              </a:prstGeom>
              <a:blipFill>
                <a:blip r:embed="rId4"/>
                <a:stretch>
                  <a:fillRect b="-46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FFC7CF84-5666-401A-04F0-889DAF1AC683}"/>
                  </a:ext>
                </a:extLst>
              </p:cNvPr>
              <p:cNvSpPr txBox="1"/>
              <p:nvPr/>
            </p:nvSpPr>
            <p:spPr>
              <a:xfrm>
                <a:off x="225835" y="3981450"/>
                <a:ext cx="6219825" cy="1259960"/>
              </a:xfrm>
              <a:prstGeom prst="rect">
                <a:avLst/>
              </a:prstGeom>
              <a:noFill/>
            </p:spPr>
            <p:txBody>
              <a:bodyPr wrap="square" rtlCol="0">
                <a:spAutoFit/>
              </a:bodyPr>
              <a:lstStyle/>
              <a:p>
                <a:r>
                  <a:rPr lang="fr-FR" dirty="0"/>
                  <a:t>Relation entre la résistance </a:t>
                </a:r>
                <a14:m>
                  <m:oMath xmlns:m="http://schemas.openxmlformats.org/officeDocument/2006/math">
                    <m:sSub>
                      <m:sSubPr>
                        <m:ctrlPr>
                          <a:rPr lang="fr-FR" i="1" dirty="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𝑅</m:t>
                        </m:r>
                      </m:e>
                      <m:sub>
                        <m:r>
                          <a:rPr lang="fr-FR" i="1" dirty="0">
                            <a:latin typeface="Cambria Math" panose="02040503050406030204" pitchFamily="18" charset="0"/>
                            <a:ea typeface="Cambria Math" panose="02040503050406030204" pitchFamily="18" charset="0"/>
                          </a:rPr>
                          <m:t>𝑒</m:t>
                        </m:r>
                      </m:sub>
                    </m:sSub>
                  </m:oMath>
                </a14:m>
                <a:r>
                  <a:rPr lang="fr-FR" dirty="0"/>
                  <a:t> et </a:t>
                </a:r>
                <a14:m>
                  <m:oMath xmlns:m="http://schemas.openxmlformats.org/officeDocument/2006/math">
                    <m:sSub>
                      <m:sSubPr>
                        <m:ctrlPr>
                          <a:rPr lang="fr-FR" i="1" dirty="0" smtClean="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𝑒𝑔</m:t>
                        </m:r>
                      </m:sub>
                    </m:sSub>
                  </m:oMath>
                </a14:m>
                <a:r>
                  <a:rPr lang="fr-FR" dirty="0"/>
                  <a:t> :</a:t>
                </a:r>
              </a:p>
              <a:p>
                <a:endParaRPr lang="fr-FR" dirty="0"/>
              </a:p>
              <a:p>
                <a:pPr/>
                <a14:m>
                  <m:oMathPara xmlns:m="http://schemas.openxmlformats.org/officeDocument/2006/math">
                    <m:oMathParaPr>
                      <m:jc m:val="centerGroup"/>
                    </m:oMathParaPr>
                    <m:oMath xmlns:m="http://schemas.openxmlformats.org/officeDocument/2006/math">
                      <m:sSub>
                        <m:sSubPr>
                          <m:ctrlPr>
                            <a:rPr lang="fr-FR" i="1" dirty="0" smtClean="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𝑒𝑔</m:t>
                          </m:r>
                        </m:sub>
                      </m:sSub>
                      <m:r>
                        <a:rPr lang="fr-FR" b="0" i="1" dirty="0" smtClean="0">
                          <a:latin typeface="Cambria Math" panose="02040503050406030204" pitchFamily="18" charset="0"/>
                          <a:ea typeface="Cambria Math" panose="02040503050406030204" pitchFamily="18" charset="0"/>
                        </a:rPr>
                        <m:t>=</m:t>
                      </m:r>
                      <m:f>
                        <m:fPr>
                          <m:ctrlPr>
                            <a:rPr lang="fr-FR" b="0" i="1" dirty="0" smtClean="0">
                              <a:latin typeface="Cambria Math" panose="02040503050406030204" pitchFamily="18" charset="0"/>
                              <a:ea typeface="Cambria Math" panose="02040503050406030204" pitchFamily="18" charset="0"/>
                            </a:rPr>
                          </m:ctrlPr>
                        </m:fPr>
                        <m:num>
                          <m:sSub>
                            <m:sSubPr>
                              <m:ctrlPr>
                                <a:rPr lang="fr-FR" i="1" dirty="0">
                                  <a:latin typeface="Cambria Math" panose="02040503050406030204" pitchFamily="18" charset="0"/>
                                  <a:ea typeface="Cambria Math" panose="02040503050406030204" pitchFamily="18" charset="0"/>
                                </a:rPr>
                              </m:ctrlPr>
                            </m:sSubPr>
                            <m:e>
                              <m:r>
                                <a:rPr lang="fr-FR" b="0" i="1" dirty="0" smtClean="0">
                                  <a:latin typeface="Cambria Math" panose="02040503050406030204" pitchFamily="18" charset="0"/>
                                  <a:ea typeface="Cambria Math" panose="02040503050406030204" pitchFamily="18" charset="0"/>
                                </a:rPr>
                                <m:t>𝑘</m:t>
                              </m:r>
                            </m:e>
                            <m:sub>
                              <m:r>
                                <a:rPr lang="fr-FR" b="0" i="1" dirty="0" smtClean="0">
                                  <a:latin typeface="Cambria Math" panose="02040503050406030204" pitchFamily="18" charset="0"/>
                                  <a:ea typeface="Cambria Math" panose="02040503050406030204" pitchFamily="18" charset="0"/>
                                </a:rPr>
                                <m:t>𝑜</m:t>
                              </m:r>
                            </m:sub>
                          </m:sSub>
                        </m:num>
                        <m:den>
                          <m:r>
                            <a:rPr lang="fr-FR" b="0" i="1" dirty="0" smtClean="0">
                              <a:latin typeface="Cambria Math" panose="02040503050406030204" pitchFamily="18" charset="0"/>
                              <a:ea typeface="Cambria Math" panose="02040503050406030204" pitchFamily="18" charset="0"/>
                            </a:rPr>
                            <m:t>1+</m:t>
                          </m:r>
                          <m:sSub>
                            <m:sSubPr>
                              <m:ctrlPr>
                                <a:rPr lang="fr-FR" i="1" dirty="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𝑘</m:t>
                              </m:r>
                            </m:e>
                            <m:sub>
                              <m:r>
                                <a:rPr lang="fr-FR" i="1" dirty="0">
                                  <a:latin typeface="Cambria Math" panose="02040503050406030204" pitchFamily="18" charset="0"/>
                                  <a:ea typeface="Cambria Math" panose="02040503050406030204" pitchFamily="18" charset="0"/>
                                </a:rPr>
                                <m:t>𝑜</m:t>
                              </m:r>
                            </m:sub>
                          </m:sSub>
                        </m:den>
                      </m:f>
                      <m:r>
                        <a:rPr lang="fr-FR" b="0" i="1" dirty="0" smtClean="0">
                          <a:latin typeface="Cambria Math" panose="02040503050406030204" pitchFamily="18" charset="0"/>
                          <a:ea typeface="Cambria Math" panose="02040503050406030204" pitchFamily="18" charset="0"/>
                        </a:rPr>
                        <m:t>.</m:t>
                      </m:r>
                      <m:sSub>
                        <m:sSubPr>
                          <m:ctrlPr>
                            <a:rPr lang="fr-FR" i="1" dirty="0">
                              <a:latin typeface="Cambria Math" panose="02040503050406030204" pitchFamily="18" charset="0"/>
                              <a:ea typeface="Cambria Math" panose="02040503050406030204" pitchFamily="18" charset="0"/>
                            </a:rPr>
                          </m:ctrlPr>
                        </m:sSubPr>
                        <m:e>
                          <m:r>
                            <a:rPr lang="fr-FR" b="0" i="1" dirty="0" smtClean="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𝑒</m:t>
                          </m:r>
                        </m:sub>
                      </m:sSub>
                      <m:sSub>
                        <m:sSubPr>
                          <m:ctrlPr>
                            <a:rPr lang="fr-FR" i="1" dirty="0">
                              <a:latin typeface="Cambria Math" panose="02040503050406030204" pitchFamily="18" charset="0"/>
                              <a:ea typeface="Cambria Math" panose="02040503050406030204" pitchFamily="18" charset="0"/>
                            </a:rPr>
                          </m:ctrlPr>
                        </m:sSubPr>
                        <m:e>
                          <m:r>
                            <a:rPr lang="fr-FR" b="0" i="1" dirty="0" smtClean="0">
                              <a:latin typeface="Cambria Math" panose="02040503050406030204" pitchFamily="18" charset="0"/>
                              <a:ea typeface="Cambria Math" panose="02040503050406030204" pitchFamily="18" charset="0"/>
                            </a:rPr>
                            <m:t>     </m:t>
                          </m:r>
                          <m:r>
                            <a:rPr lang="fr-FR" i="1" dirty="0">
                              <a:latin typeface="Cambria Math" panose="02040503050406030204" pitchFamily="18" charset="0"/>
                              <a:ea typeface="Cambria Math" panose="02040503050406030204" pitchFamily="18" charset="0"/>
                            </a:rPr>
                            <m:t>𝑘</m:t>
                          </m:r>
                        </m:e>
                        <m:sub>
                          <m:r>
                            <a:rPr lang="fr-FR" i="1" dirty="0">
                              <a:latin typeface="Cambria Math" panose="02040503050406030204" pitchFamily="18" charset="0"/>
                              <a:ea typeface="Cambria Math" panose="02040503050406030204" pitchFamily="18" charset="0"/>
                            </a:rPr>
                            <m:t>𝑜</m:t>
                          </m:r>
                        </m:sub>
                      </m:sSub>
                      <m:r>
                        <a:rPr lang="fr-FR" b="0" i="1" dirty="0" smtClean="0">
                          <a:latin typeface="Cambria Math" panose="02040503050406030204" pitchFamily="18" charset="0"/>
                          <a:ea typeface="Cambria Math" panose="02040503050406030204" pitchFamily="18" charset="0"/>
                        </a:rPr>
                        <m:t>=</m:t>
                      </m:r>
                      <m:f>
                        <m:fPr>
                          <m:ctrlPr>
                            <a:rPr lang="fr-FR" b="0" i="1" dirty="0" smtClean="0">
                              <a:latin typeface="Cambria Math" panose="02040503050406030204" pitchFamily="18" charset="0"/>
                              <a:ea typeface="Cambria Math" panose="02040503050406030204" pitchFamily="18" charset="0"/>
                            </a:rPr>
                          </m:ctrlPr>
                        </m:fPr>
                        <m:num>
                          <m:sSub>
                            <m:sSubPr>
                              <m:ctrlPr>
                                <a:rPr lang="fr-FR" i="1" dirty="0">
                                  <a:latin typeface="Cambria Math" panose="02040503050406030204" pitchFamily="18" charset="0"/>
                                  <a:ea typeface="Cambria Math" panose="02040503050406030204" pitchFamily="18" charset="0"/>
                                </a:rPr>
                              </m:ctrlPr>
                            </m:sSubPr>
                            <m:e>
                              <m:r>
                                <a:rPr lang="fr-FR" b="0" i="1" dirty="0" smtClean="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𝑒</m:t>
                              </m:r>
                            </m:sub>
                          </m:sSub>
                        </m:num>
                        <m:den>
                          <m:sSub>
                            <m:sSubPr>
                              <m:ctrlPr>
                                <a:rPr lang="fr-FR" i="1" dirty="0">
                                  <a:latin typeface="Cambria Math" panose="02040503050406030204" pitchFamily="18" charset="0"/>
                                  <a:ea typeface="Cambria Math" panose="02040503050406030204" pitchFamily="18" charset="0"/>
                                </a:rPr>
                              </m:ctrlPr>
                            </m:sSubPr>
                            <m:e>
                              <m:r>
                                <a:rPr lang="fr-FR" b="0" i="1" dirty="0" smtClean="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𝑒𝑐</m:t>
                              </m:r>
                            </m:sub>
                          </m:sSub>
                        </m:den>
                      </m:f>
                    </m:oMath>
                  </m:oMathPara>
                </a14:m>
                <a:endParaRPr lang="fr-FR" dirty="0"/>
              </a:p>
            </p:txBody>
          </p:sp>
        </mc:Choice>
        <mc:Fallback xmlns="">
          <p:sp>
            <p:nvSpPr>
              <p:cNvPr id="11" name="ZoneTexte 10">
                <a:extLst>
                  <a:ext uri="{FF2B5EF4-FFF2-40B4-BE49-F238E27FC236}">
                    <a16:creationId xmlns:a16="http://schemas.microsoft.com/office/drawing/2014/main" id="{FFC7CF84-5666-401A-04F0-889DAF1AC683}"/>
                  </a:ext>
                </a:extLst>
              </p:cNvPr>
              <p:cNvSpPr txBox="1">
                <a:spLocks noRot="1" noChangeAspect="1" noMove="1" noResize="1" noEditPoints="1" noAdjustHandles="1" noChangeArrowheads="1" noChangeShapeType="1" noTextEdit="1"/>
              </p:cNvSpPr>
              <p:nvPr/>
            </p:nvSpPr>
            <p:spPr>
              <a:xfrm>
                <a:off x="225835" y="3981450"/>
                <a:ext cx="6219825" cy="1259960"/>
              </a:xfrm>
              <a:prstGeom prst="rect">
                <a:avLst/>
              </a:prstGeom>
              <a:blipFill>
                <a:blip r:embed="rId5"/>
                <a:stretch>
                  <a:fillRect l="-784" t="-2415"/>
                </a:stretch>
              </a:blipFill>
            </p:spPr>
            <p:txBody>
              <a:bodyPr/>
              <a:lstStyle/>
              <a:p>
                <a:r>
                  <a:rPr lang="fr-FR">
                    <a:noFill/>
                  </a:rPr>
                  <a:t> </a:t>
                </a:r>
              </a:p>
            </p:txBody>
          </p:sp>
        </mc:Fallback>
      </mc:AlternateContent>
    </p:spTree>
    <p:extLst>
      <p:ext uri="{BB962C8B-B14F-4D97-AF65-F5344CB8AC3E}">
        <p14:creationId xmlns:p14="http://schemas.microsoft.com/office/powerpoint/2010/main" val="1837041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Cisaillement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08E45FE3-9086-FDEC-A32E-CC82F5419A39}"/>
                  </a:ext>
                </a:extLst>
              </p:cNvPr>
              <p:cNvSpPr txBox="1"/>
              <p:nvPr/>
            </p:nvSpPr>
            <p:spPr>
              <a:xfrm>
                <a:off x="1852523" y="1789714"/>
                <a:ext cx="1735408" cy="617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dirty="0" smtClean="0">
                              <a:latin typeface="Cambria Math" panose="02040503050406030204" pitchFamily="18" charset="0"/>
                              <a:ea typeface="Cambria Math" panose="02040503050406030204" pitchFamily="18" charset="0"/>
                            </a:rPr>
                          </m:ctrlPr>
                        </m:sSubPr>
                        <m:e>
                          <m:r>
                            <a:rPr lang="fr-FR" b="0" i="1" dirty="0" smtClean="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𝑝𝑔</m:t>
                          </m:r>
                        </m:sub>
                      </m:sSub>
                      <m:r>
                        <a:rPr lang="fr-FR" b="0" i="1" smtClean="0">
                          <a:latin typeface="Cambria Math" panose="02040503050406030204" pitchFamily="18" charset="0"/>
                        </a:rPr>
                        <m:t>= </m:t>
                      </m:r>
                      <m:f>
                        <m:fPr>
                          <m:ctrlPr>
                            <a:rPr lang="fr-FR" b="0" i="1" smtClean="0">
                              <a:latin typeface="Cambria Math" panose="02040503050406030204" pitchFamily="18" charset="0"/>
                            </a:rPr>
                          </m:ctrlPr>
                        </m:fPr>
                        <m:num>
                          <m:sSub>
                            <m:sSubPr>
                              <m:ctrlPr>
                                <a:rPr lang="fr-FR" i="1" dirty="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𝑅</m:t>
                              </m:r>
                            </m:e>
                            <m:sub>
                              <m:r>
                                <a:rPr lang="fr-FR" b="0" i="1" dirty="0" smtClean="0">
                                  <a:latin typeface="Cambria Math" panose="02040503050406030204" pitchFamily="18" charset="0"/>
                                  <a:ea typeface="Cambria Math" panose="02040503050406030204" pitchFamily="18" charset="0"/>
                                </a:rPr>
                                <m:t>𝑒𝑔</m:t>
                              </m:r>
                            </m:sub>
                          </m:sSub>
                        </m:num>
                        <m:den>
                          <m:r>
                            <m:rPr>
                              <m:nor/>
                            </m:rPr>
                            <a:rPr lang="fr-FR" b="0" i="0" dirty="0" smtClean="0">
                              <a:latin typeface="Cambria Math" panose="02040503050406030204" pitchFamily="18" charset="0"/>
                              <a:ea typeface="Cambria Math" panose="02040503050406030204" pitchFamily="18" charset="0"/>
                            </a:rPr>
                            <m:t>S</m:t>
                          </m:r>
                        </m:den>
                      </m:f>
                    </m:oMath>
                  </m:oMathPara>
                </a14:m>
                <a:endParaRPr lang="fr-FR" dirty="0"/>
              </a:p>
            </p:txBody>
          </p:sp>
        </mc:Choice>
        <mc:Fallback xmlns="">
          <p:sp>
            <p:nvSpPr>
              <p:cNvPr id="13" name="ZoneTexte 12">
                <a:extLst>
                  <a:ext uri="{FF2B5EF4-FFF2-40B4-BE49-F238E27FC236}">
                    <a16:creationId xmlns:a16="http://schemas.microsoft.com/office/drawing/2014/main" id="{08E45FE3-9086-FDEC-A32E-CC82F5419A39}"/>
                  </a:ext>
                </a:extLst>
              </p:cNvPr>
              <p:cNvSpPr txBox="1">
                <a:spLocks noRot="1" noChangeAspect="1" noMove="1" noResize="1" noEditPoints="1" noAdjustHandles="1" noChangeArrowheads="1" noChangeShapeType="1" noTextEdit="1"/>
              </p:cNvSpPr>
              <p:nvPr/>
            </p:nvSpPr>
            <p:spPr>
              <a:xfrm>
                <a:off x="1852523" y="1789714"/>
                <a:ext cx="1735408" cy="617285"/>
              </a:xfrm>
              <a:prstGeom prst="rect">
                <a:avLst/>
              </a:prstGeom>
              <a:blipFill>
                <a:blip r:embed="rId3"/>
                <a:stretch>
                  <a:fillRect/>
                </a:stretch>
              </a:blipFill>
            </p:spPr>
            <p:txBody>
              <a:bodyPr/>
              <a:lstStyle/>
              <a:p>
                <a:r>
                  <a:rPr lang="fr-FR">
                    <a:noFill/>
                  </a:rPr>
                  <a:t> </a:t>
                </a:r>
              </a:p>
            </p:txBody>
          </p:sp>
        </mc:Fallback>
      </mc:AlternateContent>
      <p:pic>
        <p:nvPicPr>
          <p:cNvPr id="7" name="Image 6" descr="Une image contenant texte, écriture manuscrite, menu, écrit à la main&#10;&#10;Description générée automatiquement">
            <a:extLst>
              <a:ext uri="{FF2B5EF4-FFF2-40B4-BE49-F238E27FC236}">
                <a16:creationId xmlns:a16="http://schemas.microsoft.com/office/drawing/2014/main" id="{C3197681-CA50-E458-D6C2-2E9D6831856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6527" t="25565" r="34572" b="12573"/>
          <a:stretch/>
        </p:blipFill>
        <p:spPr>
          <a:xfrm>
            <a:off x="6877050" y="2366712"/>
            <a:ext cx="4828904" cy="3438322"/>
          </a:xfrm>
          <a:prstGeom prst="rect">
            <a:avLst/>
          </a:prstGeom>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42B63DBE-B6B6-D97D-393E-6E6A9499FFFB}"/>
                  </a:ext>
                </a:extLst>
              </p:cNvPr>
              <p:cNvSpPr txBox="1"/>
              <p:nvPr/>
            </p:nvSpPr>
            <p:spPr>
              <a:xfrm>
                <a:off x="731520" y="2733917"/>
                <a:ext cx="3840480"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rPr>
                            <m:t>𝒯</m:t>
                          </m:r>
                        </m:e>
                        <m:sub>
                          <m:r>
                            <a:rPr lang="fr-FR" b="0" i="1" smtClean="0">
                              <a:latin typeface="Cambria Math" panose="02040503050406030204" pitchFamily="18" charset="0"/>
                            </a:rPr>
                            <m:t>𝑚𝑜𝑦</m:t>
                          </m:r>
                        </m:sub>
                      </m:sSub>
                      <m:r>
                        <a:rPr lang="fr-FR" b="0" i="1" smtClean="0">
                          <a:latin typeface="Cambria Math" panose="02040503050406030204" pitchFamily="18" charset="0"/>
                          <a:ea typeface="Cambria Math" panose="02040503050406030204" pitchFamily="18" charset="0"/>
                        </a:rPr>
                        <m:t>≤</m:t>
                      </m:r>
                      <m:sSub>
                        <m:sSubPr>
                          <m:ctrlPr>
                            <a:rPr lang="fr-FR" i="1" dirty="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𝑅</m:t>
                          </m:r>
                        </m:e>
                        <m:sub>
                          <m:r>
                            <a:rPr lang="fr-FR" i="1" dirty="0">
                              <a:latin typeface="Cambria Math" panose="02040503050406030204" pitchFamily="18" charset="0"/>
                              <a:ea typeface="Cambria Math" panose="02040503050406030204" pitchFamily="18" charset="0"/>
                            </a:rPr>
                            <m:t>𝑝𝑔</m:t>
                          </m:r>
                        </m:sub>
                      </m:sSub>
                    </m:oMath>
                  </m:oMathPara>
                </a14:m>
                <a:endParaRPr lang="fr-FR" dirty="0"/>
              </a:p>
            </p:txBody>
          </p:sp>
        </mc:Choice>
        <mc:Fallback xmlns="">
          <p:sp>
            <p:nvSpPr>
              <p:cNvPr id="9" name="ZoneTexte 8">
                <a:extLst>
                  <a:ext uri="{FF2B5EF4-FFF2-40B4-BE49-F238E27FC236}">
                    <a16:creationId xmlns:a16="http://schemas.microsoft.com/office/drawing/2014/main" id="{42B63DBE-B6B6-D97D-393E-6E6A9499FFFB}"/>
                  </a:ext>
                </a:extLst>
              </p:cNvPr>
              <p:cNvSpPr txBox="1">
                <a:spLocks noRot="1" noChangeAspect="1" noMove="1" noResize="1" noEditPoints="1" noAdjustHandles="1" noChangeArrowheads="1" noChangeShapeType="1" noTextEdit="1"/>
              </p:cNvSpPr>
              <p:nvPr/>
            </p:nvSpPr>
            <p:spPr>
              <a:xfrm>
                <a:off x="731520" y="2733917"/>
                <a:ext cx="3840480" cy="391261"/>
              </a:xfrm>
              <a:prstGeom prst="rect">
                <a:avLst/>
              </a:prstGeom>
              <a:blipFill>
                <a:blip r:embed="rId6"/>
                <a:stretch>
                  <a:fillRect b="-46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FFC7CF84-5666-401A-04F0-889DAF1AC683}"/>
                  </a:ext>
                </a:extLst>
              </p:cNvPr>
              <p:cNvSpPr txBox="1"/>
              <p:nvPr/>
            </p:nvSpPr>
            <p:spPr>
              <a:xfrm>
                <a:off x="266700" y="3333750"/>
                <a:ext cx="6219825" cy="2053896"/>
              </a:xfrm>
              <a:prstGeom prst="rect">
                <a:avLst/>
              </a:prstGeom>
              <a:noFill/>
            </p:spPr>
            <p:txBody>
              <a:bodyPr wrap="square" rtlCol="0">
                <a:spAutoFit/>
              </a:bodyPr>
              <a:lstStyle/>
              <a:p>
                <a:endParaRPr lang="fr-FR" dirty="0"/>
              </a:p>
              <a:p>
                <a:r>
                  <a:rPr lang="fr-FR" dirty="0"/>
                  <a:t>Soit une tôle 1 fixée au support 2 par un clou cannelé 3.</a:t>
                </a:r>
              </a:p>
              <a:p>
                <a:r>
                  <a:rPr lang="fr-FR" dirty="0"/>
                  <a:t>La force F exercée sur la tôle est de 4000N, dans un plan parallèle à ses faces. La résistance pratique au glissement de clou cannelé est de </a:t>
                </a:r>
                <a14:m>
                  <m:oMath xmlns:m="http://schemas.openxmlformats.org/officeDocument/2006/math">
                    <m:sSub>
                      <m:sSubPr>
                        <m:ctrlPr>
                          <a:rPr lang="fr-FR" i="1" dirty="0">
                            <a:latin typeface="Cambria Math" panose="02040503050406030204" pitchFamily="18" charset="0"/>
                            <a:ea typeface="Cambria Math" panose="02040503050406030204" pitchFamily="18" charset="0"/>
                          </a:rPr>
                        </m:ctrlPr>
                      </m:sSubPr>
                      <m:e>
                        <m:r>
                          <a:rPr lang="fr-FR" i="1" dirty="0">
                            <a:latin typeface="Cambria Math" panose="02040503050406030204" pitchFamily="18" charset="0"/>
                            <a:ea typeface="Cambria Math" panose="02040503050406030204" pitchFamily="18" charset="0"/>
                          </a:rPr>
                          <m:t>𝑅</m:t>
                        </m:r>
                      </m:e>
                      <m:sub>
                        <m:r>
                          <a:rPr lang="fr-FR" i="1" dirty="0">
                            <a:latin typeface="Cambria Math" panose="02040503050406030204" pitchFamily="18" charset="0"/>
                            <a:ea typeface="Cambria Math" panose="02040503050406030204" pitchFamily="18" charset="0"/>
                          </a:rPr>
                          <m:t>𝑝𝑔</m:t>
                        </m:r>
                      </m:sub>
                    </m:sSub>
                    <m:r>
                      <a:rPr lang="fr-FR" b="0" i="1" dirty="0" smtClean="0">
                        <a:latin typeface="Cambria Math" panose="02040503050406030204" pitchFamily="18" charset="0"/>
                        <a:ea typeface="Cambria Math" panose="02040503050406030204" pitchFamily="18" charset="0"/>
                      </a:rPr>
                      <m:t>=50</m:t>
                    </m:r>
                    <m:r>
                      <a:rPr lang="fr-FR" b="0" i="1" dirty="0" smtClean="0">
                        <a:latin typeface="Cambria Math" panose="02040503050406030204" pitchFamily="18" charset="0"/>
                        <a:ea typeface="Cambria Math" panose="02040503050406030204" pitchFamily="18" charset="0"/>
                      </a:rPr>
                      <m:t>𝑀𝑃𝑎</m:t>
                    </m:r>
                    <m:r>
                      <a:rPr lang="fr-FR" b="0" i="1" dirty="0" smtClean="0">
                        <a:latin typeface="Cambria Math" panose="02040503050406030204" pitchFamily="18" charset="0"/>
                        <a:ea typeface="Cambria Math" panose="02040503050406030204" pitchFamily="18" charset="0"/>
                      </a:rPr>
                      <m:t>.</m:t>
                    </m:r>
                  </m:oMath>
                </a14:m>
                <a:endParaRPr lang="fr-FR" b="0" dirty="0">
                  <a:ea typeface="Cambria Math" panose="02040503050406030204" pitchFamily="18" charset="0"/>
                </a:endParaRPr>
              </a:p>
              <a:p>
                <a:endParaRPr lang="fr-FR" dirty="0"/>
              </a:p>
              <a:p>
                <a:r>
                  <a:rPr lang="fr-FR" dirty="0"/>
                  <a:t>Calculer le diamètre du clou cannelé.</a:t>
                </a:r>
              </a:p>
            </p:txBody>
          </p:sp>
        </mc:Choice>
        <mc:Fallback xmlns="">
          <p:sp>
            <p:nvSpPr>
              <p:cNvPr id="11" name="ZoneTexte 10">
                <a:extLst>
                  <a:ext uri="{FF2B5EF4-FFF2-40B4-BE49-F238E27FC236}">
                    <a16:creationId xmlns:a16="http://schemas.microsoft.com/office/drawing/2014/main" id="{FFC7CF84-5666-401A-04F0-889DAF1AC683}"/>
                  </a:ext>
                </a:extLst>
              </p:cNvPr>
              <p:cNvSpPr txBox="1">
                <a:spLocks noRot="1" noChangeAspect="1" noMove="1" noResize="1" noEditPoints="1" noAdjustHandles="1" noChangeArrowheads="1" noChangeShapeType="1" noTextEdit="1"/>
              </p:cNvSpPr>
              <p:nvPr/>
            </p:nvSpPr>
            <p:spPr>
              <a:xfrm>
                <a:off x="266700" y="3333750"/>
                <a:ext cx="6219825" cy="2053896"/>
              </a:xfrm>
              <a:prstGeom prst="rect">
                <a:avLst/>
              </a:prstGeom>
              <a:blipFill>
                <a:blip r:embed="rId7"/>
                <a:stretch>
                  <a:fillRect l="-882" r="-98" b="-3858"/>
                </a:stretch>
              </a:blipFill>
            </p:spPr>
            <p:txBody>
              <a:bodyPr/>
              <a:lstStyle/>
              <a:p>
                <a:r>
                  <a:rPr lang="fr-FR">
                    <a:noFill/>
                  </a:rPr>
                  <a:t> </a:t>
                </a:r>
              </a:p>
            </p:txBody>
          </p:sp>
        </mc:Fallback>
      </mc:AlternateContent>
    </p:spTree>
    <p:extLst>
      <p:ext uri="{BB962C8B-B14F-4D97-AF65-F5344CB8AC3E}">
        <p14:creationId xmlns:p14="http://schemas.microsoft.com/office/powerpoint/2010/main" val="2596857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r>
              <a:rPr lang="fr-FR" dirty="0"/>
              <a:t>de</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199" y="565847"/>
            <a:ext cx="11287539" cy="615253"/>
          </a:xfrm>
        </p:spPr>
        <p:txBody>
          <a:bodyPr rtlCol="0">
            <a:normAutofit fontScale="90000"/>
          </a:bodyPr>
          <a:lstStyle/>
          <a:p>
            <a:pPr rtl="0"/>
            <a:r>
              <a:rPr lang="fr-FR" dirty="0"/>
              <a:t>Torsion : </a:t>
            </a:r>
            <a:r>
              <a:rPr lang="fr-FR" sz="2200" dirty="0"/>
              <a:t>moment quadratique d’une surface plane par rapport à un axe de son plan</a:t>
            </a:r>
            <a:endParaRPr lang="fr-FR" dirty="0"/>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orme libre : forme 1">
            <a:extLst>
              <a:ext uri="{FF2B5EF4-FFF2-40B4-BE49-F238E27FC236}">
                <a16:creationId xmlns:a16="http://schemas.microsoft.com/office/drawing/2014/main" id="{F826870F-CA10-5C34-E7AC-C65CC2F02209}"/>
              </a:ext>
            </a:extLst>
          </p:cNvPr>
          <p:cNvSpPr/>
          <p:nvPr/>
        </p:nvSpPr>
        <p:spPr>
          <a:xfrm>
            <a:off x="2120630" y="2120630"/>
            <a:ext cx="4208817" cy="2081719"/>
          </a:xfrm>
          <a:custGeom>
            <a:avLst/>
            <a:gdLst>
              <a:gd name="connsiteX0" fmla="*/ 0 w 4208817"/>
              <a:gd name="connsiteY0" fmla="*/ 1186774 h 2081719"/>
              <a:gd name="connsiteX1" fmla="*/ 0 w 4208817"/>
              <a:gd name="connsiteY1" fmla="*/ 1186774 h 2081719"/>
              <a:gd name="connsiteX2" fmla="*/ 97276 w 4208817"/>
              <a:gd name="connsiteY2" fmla="*/ 1478604 h 2081719"/>
              <a:gd name="connsiteX3" fmla="*/ 136187 w 4208817"/>
              <a:gd name="connsiteY3" fmla="*/ 1595336 h 2081719"/>
              <a:gd name="connsiteX4" fmla="*/ 194553 w 4208817"/>
              <a:gd name="connsiteY4" fmla="*/ 1634247 h 2081719"/>
              <a:gd name="connsiteX5" fmla="*/ 252919 w 4208817"/>
              <a:gd name="connsiteY5" fmla="*/ 1692613 h 2081719"/>
              <a:gd name="connsiteX6" fmla="*/ 330740 w 4208817"/>
              <a:gd name="connsiteY6" fmla="*/ 1731523 h 2081719"/>
              <a:gd name="connsiteX7" fmla="*/ 389106 w 4208817"/>
              <a:gd name="connsiteY7" fmla="*/ 1770434 h 2081719"/>
              <a:gd name="connsiteX8" fmla="*/ 661481 w 4208817"/>
              <a:gd name="connsiteY8" fmla="*/ 1926076 h 2081719"/>
              <a:gd name="connsiteX9" fmla="*/ 1167319 w 4208817"/>
              <a:gd name="connsiteY9" fmla="*/ 2062264 h 2081719"/>
              <a:gd name="connsiteX10" fmla="*/ 1420238 w 4208817"/>
              <a:gd name="connsiteY10" fmla="*/ 2081719 h 2081719"/>
              <a:gd name="connsiteX11" fmla="*/ 3054485 w 4208817"/>
              <a:gd name="connsiteY11" fmla="*/ 2042808 h 2081719"/>
              <a:gd name="connsiteX12" fmla="*/ 3229583 w 4208817"/>
              <a:gd name="connsiteY12" fmla="*/ 2023353 h 2081719"/>
              <a:gd name="connsiteX13" fmla="*/ 3385225 w 4208817"/>
              <a:gd name="connsiteY13" fmla="*/ 1984442 h 2081719"/>
              <a:gd name="connsiteX14" fmla="*/ 3560323 w 4208817"/>
              <a:gd name="connsiteY14" fmla="*/ 1945532 h 2081719"/>
              <a:gd name="connsiteX15" fmla="*/ 3871608 w 4208817"/>
              <a:gd name="connsiteY15" fmla="*/ 1712068 h 2081719"/>
              <a:gd name="connsiteX16" fmla="*/ 3949430 w 4208817"/>
              <a:gd name="connsiteY16" fmla="*/ 1575881 h 2081719"/>
              <a:gd name="connsiteX17" fmla="*/ 4027251 w 4208817"/>
              <a:gd name="connsiteY17" fmla="*/ 1478604 h 2081719"/>
              <a:gd name="connsiteX18" fmla="*/ 4182893 w 4208817"/>
              <a:gd name="connsiteY18" fmla="*/ 1147864 h 2081719"/>
              <a:gd name="connsiteX19" fmla="*/ 4143983 w 4208817"/>
              <a:gd name="connsiteY19" fmla="*/ 525293 h 2081719"/>
              <a:gd name="connsiteX20" fmla="*/ 3968885 w 4208817"/>
              <a:gd name="connsiteY20" fmla="*/ 311285 h 2081719"/>
              <a:gd name="connsiteX21" fmla="*/ 3735421 w 4208817"/>
              <a:gd name="connsiteY21" fmla="*/ 155642 h 2081719"/>
              <a:gd name="connsiteX22" fmla="*/ 3424136 w 4208817"/>
              <a:gd name="connsiteY22" fmla="*/ 38910 h 2081719"/>
              <a:gd name="connsiteX23" fmla="*/ 3151761 w 4208817"/>
              <a:gd name="connsiteY23" fmla="*/ 0 h 2081719"/>
              <a:gd name="connsiteX24" fmla="*/ 1867710 w 4208817"/>
              <a:gd name="connsiteY24" fmla="*/ 19455 h 2081719"/>
              <a:gd name="connsiteX25" fmla="*/ 1595336 w 4208817"/>
              <a:gd name="connsiteY25" fmla="*/ 58366 h 2081719"/>
              <a:gd name="connsiteX26" fmla="*/ 1284051 w 4208817"/>
              <a:gd name="connsiteY26" fmla="*/ 155642 h 2081719"/>
              <a:gd name="connsiteX27" fmla="*/ 1206230 w 4208817"/>
              <a:gd name="connsiteY27" fmla="*/ 194553 h 2081719"/>
              <a:gd name="connsiteX28" fmla="*/ 1050587 w 4208817"/>
              <a:gd name="connsiteY28" fmla="*/ 330740 h 2081719"/>
              <a:gd name="connsiteX29" fmla="*/ 856034 w 4208817"/>
              <a:gd name="connsiteY29" fmla="*/ 428017 h 2081719"/>
              <a:gd name="connsiteX30" fmla="*/ 778213 w 4208817"/>
              <a:gd name="connsiteY30" fmla="*/ 505838 h 2081719"/>
              <a:gd name="connsiteX31" fmla="*/ 642025 w 4208817"/>
              <a:gd name="connsiteY31" fmla="*/ 544749 h 2081719"/>
              <a:gd name="connsiteX32" fmla="*/ 564204 w 4208817"/>
              <a:gd name="connsiteY32" fmla="*/ 603115 h 2081719"/>
              <a:gd name="connsiteX33" fmla="*/ 330740 w 4208817"/>
              <a:gd name="connsiteY33" fmla="*/ 700391 h 2081719"/>
              <a:gd name="connsiteX34" fmla="*/ 214008 w 4208817"/>
              <a:gd name="connsiteY34" fmla="*/ 778213 h 2081719"/>
              <a:gd name="connsiteX35" fmla="*/ 175098 w 4208817"/>
              <a:gd name="connsiteY35" fmla="*/ 836579 h 2081719"/>
              <a:gd name="connsiteX36" fmla="*/ 116732 w 4208817"/>
              <a:gd name="connsiteY36" fmla="*/ 894944 h 2081719"/>
              <a:gd name="connsiteX37" fmla="*/ 0 w 4208817"/>
              <a:gd name="connsiteY37" fmla="*/ 1186774 h 208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208817" h="2081719">
                <a:moveTo>
                  <a:pt x="0" y="1186774"/>
                </a:moveTo>
                <a:lnTo>
                  <a:pt x="0" y="1186774"/>
                </a:lnTo>
                <a:cubicBezTo>
                  <a:pt x="144641" y="1717123"/>
                  <a:pt x="-5548" y="1221544"/>
                  <a:pt x="97276" y="1478604"/>
                </a:cubicBezTo>
                <a:cubicBezTo>
                  <a:pt x="112509" y="1516686"/>
                  <a:pt x="114449" y="1560555"/>
                  <a:pt x="136187" y="1595336"/>
                </a:cubicBezTo>
                <a:cubicBezTo>
                  <a:pt x="148580" y="1615164"/>
                  <a:pt x="176590" y="1619278"/>
                  <a:pt x="194553" y="1634247"/>
                </a:cubicBezTo>
                <a:cubicBezTo>
                  <a:pt x="215690" y="1651861"/>
                  <a:pt x="230530" y="1676621"/>
                  <a:pt x="252919" y="1692613"/>
                </a:cubicBezTo>
                <a:cubicBezTo>
                  <a:pt x="276519" y="1709470"/>
                  <a:pt x="305559" y="1717134"/>
                  <a:pt x="330740" y="1731523"/>
                </a:cubicBezTo>
                <a:cubicBezTo>
                  <a:pt x="351042" y="1743124"/>
                  <a:pt x="368952" y="1758579"/>
                  <a:pt x="389106" y="1770434"/>
                </a:cubicBezTo>
                <a:cubicBezTo>
                  <a:pt x="479238" y="1823453"/>
                  <a:pt x="562278" y="1893008"/>
                  <a:pt x="661481" y="1926076"/>
                </a:cubicBezTo>
                <a:cubicBezTo>
                  <a:pt x="827206" y="1981318"/>
                  <a:pt x="993092" y="2039539"/>
                  <a:pt x="1167319" y="2062264"/>
                </a:cubicBezTo>
                <a:cubicBezTo>
                  <a:pt x="1251164" y="2073200"/>
                  <a:pt x="1335932" y="2075234"/>
                  <a:pt x="1420238" y="2081719"/>
                </a:cubicBezTo>
                <a:lnTo>
                  <a:pt x="3054485" y="2042808"/>
                </a:lnTo>
                <a:cubicBezTo>
                  <a:pt x="3113180" y="2040915"/>
                  <a:pt x="3171751" y="2033559"/>
                  <a:pt x="3229583" y="2023353"/>
                </a:cubicBezTo>
                <a:cubicBezTo>
                  <a:pt x="3282247" y="2014059"/>
                  <a:pt x="3333169" y="1996690"/>
                  <a:pt x="3385225" y="1984442"/>
                </a:cubicBezTo>
                <a:cubicBezTo>
                  <a:pt x="3443425" y="1970748"/>
                  <a:pt x="3501957" y="1958502"/>
                  <a:pt x="3560323" y="1945532"/>
                </a:cubicBezTo>
                <a:cubicBezTo>
                  <a:pt x="3678046" y="1871955"/>
                  <a:pt x="3778522" y="1820668"/>
                  <a:pt x="3871608" y="1712068"/>
                </a:cubicBezTo>
                <a:cubicBezTo>
                  <a:pt x="3905634" y="1672371"/>
                  <a:pt x="3920428" y="1619384"/>
                  <a:pt x="3949430" y="1575881"/>
                </a:cubicBezTo>
                <a:cubicBezTo>
                  <a:pt x="3972464" y="1541330"/>
                  <a:pt x="4005887" y="1514211"/>
                  <a:pt x="4027251" y="1478604"/>
                </a:cubicBezTo>
                <a:cubicBezTo>
                  <a:pt x="4086931" y="1379136"/>
                  <a:pt x="4136620" y="1255833"/>
                  <a:pt x="4182893" y="1147864"/>
                </a:cubicBezTo>
                <a:cubicBezTo>
                  <a:pt x="4220777" y="882684"/>
                  <a:pt x="4224426" y="940915"/>
                  <a:pt x="4143983" y="525293"/>
                </a:cubicBezTo>
                <a:cubicBezTo>
                  <a:pt x="4123187" y="417849"/>
                  <a:pt x="4048922" y="372852"/>
                  <a:pt x="3968885" y="311285"/>
                </a:cubicBezTo>
                <a:cubicBezTo>
                  <a:pt x="3936585" y="286439"/>
                  <a:pt x="3789259" y="178715"/>
                  <a:pt x="3735421" y="155642"/>
                </a:cubicBezTo>
                <a:cubicBezTo>
                  <a:pt x="3633564" y="111989"/>
                  <a:pt x="3533840" y="54582"/>
                  <a:pt x="3424136" y="38910"/>
                </a:cubicBezTo>
                <a:lnTo>
                  <a:pt x="3151761" y="0"/>
                </a:lnTo>
                <a:cubicBezTo>
                  <a:pt x="2723744" y="6485"/>
                  <a:pt x="2295475" y="3414"/>
                  <a:pt x="1867710" y="19455"/>
                </a:cubicBezTo>
                <a:cubicBezTo>
                  <a:pt x="1776061" y="22892"/>
                  <a:pt x="1684517" y="36963"/>
                  <a:pt x="1595336" y="58366"/>
                </a:cubicBezTo>
                <a:cubicBezTo>
                  <a:pt x="592769" y="298982"/>
                  <a:pt x="1785745" y="55304"/>
                  <a:pt x="1284051" y="155642"/>
                </a:cubicBezTo>
                <a:cubicBezTo>
                  <a:pt x="1258111" y="168612"/>
                  <a:pt x="1229830" y="177696"/>
                  <a:pt x="1206230" y="194553"/>
                </a:cubicBezTo>
                <a:cubicBezTo>
                  <a:pt x="1036890" y="315511"/>
                  <a:pt x="1292520" y="185580"/>
                  <a:pt x="1050587" y="330740"/>
                </a:cubicBezTo>
                <a:cubicBezTo>
                  <a:pt x="988414" y="368044"/>
                  <a:pt x="907303" y="376748"/>
                  <a:pt x="856034" y="428017"/>
                </a:cubicBezTo>
                <a:cubicBezTo>
                  <a:pt x="830094" y="453957"/>
                  <a:pt x="808065" y="484515"/>
                  <a:pt x="778213" y="505838"/>
                </a:cubicBezTo>
                <a:cubicBezTo>
                  <a:pt x="763186" y="516572"/>
                  <a:pt x="650160" y="542715"/>
                  <a:pt x="642025" y="544749"/>
                </a:cubicBezTo>
                <a:cubicBezTo>
                  <a:pt x="616085" y="564204"/>
                  <a:pt x="593206" y="588614"/>
                  <a:pt x="564204" y="603115"/>
                </a:cubicBezTo>
                <a:cubicBezTo>
                  <a:pt x="488798" y="640818"/>
                  <a:pt x="400887" y="653626"/>
                  <a:pt x="330740" y="700391"/>
                </a:cubicBezTo>
                <a:lnTo>
                  <a:pt x="214008" y="778213"/>
                </a:lnTo>
                <a:cubicBezTo>
                  <a:pt x="201038" y="797668"/>
                  <a:pt x="190067" y="818616"/>
                  <a:pt x="175098" y="836579"/>
                </a:cubicBezTo>
                <a:cubicBezTo>
                  <a:pt x="157484" y="857716"/>
                  <a:pt x="129776" y="870719"/>
                  <a:pt x="116732" y="894944"/>
                </a:cubicBezTo>
                <a:cubicBezTo>
                  <a:pt x="29276" y="1057361"/>
                  <a:pt x="19455" y="1138136"/>
                  <a:pt x="0" y="1186774"/>
                </a:cubicBezTo>
                <a:close/>
              </a:path>
            </a:pathLst>
          </a:cu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cxnSp>
        <p:nvCxnSpPr>
          <p:cNvPr id="9" name="Connecteur droit avec flèche 8">
            <a:extLst>
              <a:ext uri="{FF2B5EF4-FFF2-40B4-BE49-F238E27FC236}">
                <a16:creationId xmlns:a16="http://schemas.microsoft.com/office/drawing/2014/main" id="{2DC64AEB-36A7-2958-C426-E1CDEDD99D38}"/>
              </a:ext>
            </a:extLst>
          </p:cNvPr>
          <p:cNvCxnSpPr/>
          <p:nvPr/>
        </p:nvCxnSpPr>
        <p:spPr>
          <a:xfrm flipH="1" flipV="1">
            <a:off x="2490281" y="1789889"/>
            <a:ext cx="0" cy="3112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0F0FD754-C830-9F34-CAE0-76CF97240231}"/>
              </a:ext>
            </a:extLst>
          </p:cNvPr>
          <p:cNvCxnSpPr>
            <a:cxnSpLocks/>
          </p:cNvCxnSpPr>
          <p:nvPr/>
        </p:nvCxnSpPr>
        <p:spPr>
          <a:xfrm>
            <a:off x="1851498" y="3771089"/>
            <a:ext cx="51199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9B0EAE6E-04D0-45F4-8E5F-B0E2C3CDE118}"/>
                  </a:ext>
                </a:extLst>
              </p:cNvPr>
              <p:cNvSpPr txBox="1"/>
              <p:nvPr/>
            </p:nvSpPr>
            <p:spPr>
              <a:xfrm>
                <a:off x="8610980" y="3000452"/>
                <a:ext cx="2504010" cy="523220"/>
              </a:xfrm>
              <a:prstGeom prst="rect">
                <a:avLst/>
              </a:prstGeom>
              <a:noFill/>
            </p:spPr>
            <p:txBody>
              <a:bodyPr wrap="square">
                <a:spAutoFit/>
              </a:bodyPr>
              <a:lstStyle/>
              <a:p>
                <a:r>
                  <a:rPr lang="fr-FR" sz="2800" b="0" i="0" dirty="0">
                    <a:effectLst/>
                    <a:latin typeface="KaTeX_Main"/>
                  </a:rPr>
                  <a:t>I(</a:t>
                </a:r>
                <a:r>
                  <a:rPr lang="fr-FR" sz="2800" b="0" i="0" dirty="0" err="1">
                    <a:effectLst/>
                    <a:latin typeface="KaTeX_Main"/>
                  </a:rPr>
                  <a:t>O,</a:t>
                </a:r>
                <a14:m>
                  <m:oMath xmlns:m="http://schemas.openxmlformats.org/officeDocument/2006/math">
                    <m:acc>
                      <m:accPr>
                        <m:chr m:val="⃗"/>
                        <m:ctrlPr>
                          <a:rPr lang="fr-FR" sz="2800" b="0" i="1" dirty="0" smtClean="0">
                            <a:effectLst/>
                            <a:latin typeface="Cambria Math" panose="02040503050406030204" pitchFamily="18" charset="0"/>
                          </a:rPr>
                        </m:ctrlPr>
                      </m:accPr>
                      <m:e>
                        <m:r>
                          <a:rPr lang="fr-FR" sz="2800" i="1" dirty="0">
                            <a:latin typeface="Cambria Math" panose="02040503050406030204" pitchFamily="18" charset="0"/>
                          </a:rPr>
                          <m:t>𝑥</m:t>
                        </m:r>
                      </m:e>
                    </m:acc>
                  </m:oMath>
                </a14:m>
                <a:r>
                  <a:rPr lang="fr-FR" sz="2800" b="0" i="0" dirty="0">
                    <a:effectLst/>
                    <a:latin typeface="KaTeX_Main"/>
                  </a:rPr>
                  <a:t>)=</a:t>
                </a:r>
                <a:r>
                  <a:rPr lang="fr-FR" sz="2800" b="0" i="0" dirty="0">
                    <a:effectLst/>
                    <a:latin typeface="KaTeX_Size1"/>
                  </a:rPr>
                  <a:t>∫</a:t>
                </a:r>
                <a:r>
                  <a:rPr lang="fr-FR" sz="2800" b="0" i="1" dirty="0">
                    <a:effectLst/>
                    <a:latin typeface="KaTeX_Math"/>
                  </a:rPr>
                  <a:t>y</a:t>
                </a:r>
                <a:r>
                  <a:rPr lang="fr-FR" sz="2800" b="0" i="0" dirty="0">
                    <a:effectLst/>
                    <a:latin typeface="KaTeX_Main"/>
                  </a:rPr>
                  <a:t>²</a:t>
                </a:r>
                <a:r>
                  <a:rPr lang="fr-FR" sz="2800" b="0" i="1" dirty="0">
                    <a:effectLst/>
                    <a:latin typeface="KaTeX_Math"/>
                  </a:rPr>
                  <a:t>dA</a:t>
                </a:r>
                <a:endParaRPr lang="fr-FR" sz="2800" b="0" i="0" dirty="0">
                  <a:effectLst/>
                  <a:latin typeface="Söhne"/>
                </a:endParaRPr>
              </a:p>
            </p:txBody>
          </p:sp>
        </mc:Choice>
        <mc:Fallback xmlns="">
          <p:sp>
            <p:nvSpPr>
              <p:cNvPr id="13" name="ZoneTexte 12">
                <a:extLst>
                  <a:ext uri="{FF2B5EF4-FFF2-40B4-BE49-F238E27FC236}">
                    <a16:creationId xmlns:a16="http://schemas.microsoft.com/office/drawing/2014/main" id="{9B0EAE6E-04D0-45F4-8E5F-B0E2C3CDE118}"/>
                  </a:ext>
                </a:extLst>
              </p:cNvPr>
              <p:cNvSpPr txBox="1">
                <a:spLocks noRot="1" noChangeAspect="1" noMove="1" noResize="1" noEditPoints="1" noAdjustHandles="1" noChangeArrowheads="1" noChangeShapeType="1" noTextEdit="1"/>
              </p:cNvSpPr>
              <p:nvPr/>
            </p:nvSpPr>
            <p:spPr>
              <a:xfrm>
                <a:off x="8610980" y="3000452"/>
                <a:ext cx="2504010" cy="523220"/>
              </a:xfrm>
              <a:prstGeom prst="rect">
                <a:avLst/>
              </a:prstGeom>
              <a:blipFill>
                <a:blip r:embed="rId3"/>
                <a:stretch>
                  <a:fillRect l="-5122" t="-10465" b="-32558"/>
                </a:stretch>
              </a:blipFill>
            </p:spPr>
            <p:txBody>
              <a:bodyPr/>
              <a:lstStyle/>
              <a:p>
                <a:r>
                  <a:rPr lang="fr-FR">
                    <a:noFill/>
                  </a:rPr>
                  <a:t> </a:t>
                </a:r>
              </a:p>
            </p:txBody>
          </p:sp>
        </mc:Fallback>
      </mc:AlternateContent>
      <p:sp>
        <p:nvSpPr>
          <p:cNvPr id="14" name="Rectangle 13">
            <a:extLst>
              <a:ext uri="{FF2B5EF4-FFF2-40B4-BE49-F238E27FC236}">
                <a16:creationId xmlns:a16="http://schemas.microsoft.com/office/drawing/2014/main" id="{0B2FC220-66FE-62C0-93F3-7BDC263BF535}"/>
              </a:ext>
            </a:extLst>
          </p:cNvPr>
          <p:cNvSpPr/>
          <p:nvPr/>
        </p:nvSpPr>
        <p:spPr>
          <a:xfrm>
            <a:off x="4992137" y="2516564"/>
            <a:ext cx="241344" cy="24134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EBDCFEC0-54BD-59B6-3473-1D885FB66A7D}"/>
              </a:ext>
            </a:extLst>
          </p:cNvPr>
          <p:cNvSpPr txBox="1"/>
          <p:nvPr/>
        </p:nvSpPr>
        <p:spPr>
          <a:xfrm>
            <a:off x="4884230" y="2254564"/>
            <a:ext cx="698502" cy="307777"/>
          </a:xfrm>
          <a:prstGeom prst="rect">
            <a:avLst/>
          </a:prstGeom>
          <a:noFill/>
        </p:spPr>
        <p:txBody>
          <a:bodyPr wrap="square" rtlCol="0">
            <a:spAutoFit/>
          </a:bodyPr>
          <a:lstStyle/>
          <a:p>
            <a:r>
              <a:rPr lang="fr-FR" sz="1400" dirty="0" err="1"/>
              <a:t>dA</a:t>
            </a:r>
            <a:endParaRPr lang="fr-FR" sz="1400" dirty="0"/>
          </a:p>
        </p:txBody>
      </p:sp>
      <p:cxnSp>
        <p:nvCxnSpPr>
          <p:cNvPr id="18" name="Connecteur droit 17">
            <a:extLst>
              <a:ext uri="{FF2B5EF4-FFF2-40B4-BE49-F238E27FC236}">
                <a16:creationId xmlns:a16="http://schemas.microsoft.com/office/drawing/2014/main" id="{79161316-3EB8-89E6-7105-492616D9FEEA}"/>
              </a:ext>
            </a:extLst>
          </p:cNvPr>
          <p:cNvCxnSpPr/>
          <p:nvPr/>
        </p:nvCxnSpPr>
        <p:spPr>
          <a:xfrm>
            <a:off x="5112809" y="2637236"/>
            <a:ext cx="0" cy="1133853"/>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0A8FA9D4-026F-E87F-D570-56748C974361}"/>
              </a:ext>
            </a:extLst>
          </p:cNvPr>
          <p:cNvSpPr txBox="1"/>
          <p:nvPr/>
        </p:nvSpPr>
        <p:spPr>
          <a:xfrm>
            <a:off x="5112809" y="3065226"/>
            <a:ext cx="698502" cy="307777"/>
          </a:xfrm>
          <a:prstGeom prst="rect">
            <a:avLst/>
          </a:prstGeom>
          <a:noFill/>
        </p:spPr>
        <p:txBody>
          <a:bodyPr wrap="square" rtlCol="0">
            <a:spAutoFit/>
          </a:bodyPr>
          <a:lstStyle/>
          <a:p>
            <a:r>
              <a:rPr lang="fr-FR" sz="1400" dirty="0"/>
              <a:t>y</a:t>
            </a:r>
          </a:p>
        </p:txBody>
      </p:sp>
      <p:sp>
        <p:nvSpPr>
          <p:cNvPr id="20" name="ZoneTexte 19">
            <a:extLst>
              <a:ext uri="{FF2B5EF4-FFF2-40B4-BE49-F238E27FC236}">
                <a16:creationId xmlns:a16="http://schemas.microsoft.com/office/drawing/2014/main" id="{1D603F5B-2FBD-06E8-B74E-0454B6FB8658}"/>
              </a:ext>
            </a:extLst>
          </p:cNvPr>
          <p:cNvSpPr txBox="1"/>
          <p:nvPr/>
        </p:nvSpPr>
        <p:spPr>
          <a:xfrm>
            <a:off x="2251664" y="1718505"/>
            <a:ext cx="698502" cy="307777"/>
          </a:xfrm>
          <a:prstGeom prst="rect">
            <a:avLst/>
          </a:prstGeom>
          <a:noFill/>
        </p:spPr>
        <p:txBody>
          <a:bodyPr wrap="square" rtlCol="0">
            <a:spAutoFit/>
          </a:bodyPr>
          <a:lstStyle/>
          <a:p>
            <a:r>
              <a:rPr lang="fr-FR" sz="1400" dirty="0"/>
              <a:t>y</a:t>
            </a:r>
          </a:p>
        </p:txBody>
      </p:sp>
      <p:sp>
        <p:nvSpPr>
          <p:cNvPr id="21" name="ZoneTexte 20">
            <a:extLst>
              <a:ext uri="{FF2B5EF4-FFF2-40B4-BE49-F238E27FC236}">
                <a16:creationId xmlns:a16="http://schemas.microsoft.com/office/drawing/2014/main" id="{92694EC3-C92B-56FC-73C5-569513DB292F}"/>
              </a:ext>
            </a:extLst>
          </p:cNvPr>
          <p:cNvSpPr txBox="1"/>
          <p:nvPr/>
        </p:nvSpPr>
        <p:spPr>
          <a:xfrm>
            <a:off x="6771711" y="3708453"/>
            <a:ext cx="698502" cy="307777"/>
          </a:xfrm>
          <a:prstGeom prst="rect">
            <a:avLst/>
          </a:prstGeom>
          <a:noFill/>
        </p:spPr>
        <p:txBody>
          <a:bodyPr wrap="square" rtlCol="0">
            <a:spAutoFit/>
          </a:bodyPr>
          <a:lstStyle/>
          <a:p>
            <a:r>
              <a:rPr lang="fr-FR" sz="1400" dirty="0"/>
              <a:t>x</a:t>
            </a:r>
          </a:p>
        </p:txBody>
      </p:sp>
      <p:sp>
        <p:nvSpPr>
          <p:cNvPr id="22" name="ZoneTexte 21">
            <a:extLst>
              <a:ext uri="{FF2B5EF4-FFF2-40B4-BE49-F238E27FC236}">
                <a16:creationId xmlns:a16="http://schemas.microsoft.com/office/drawing/2014/main" id="{5D29310E-1506-94D0-EF22-295FFA5DF1AD}"/>
              </a:ext>
            </a:extLst>
          </p:cNvPr>
          <p:cNvSpPr txBox="1"/>
          <p:nvPr/>
        </p:nvSpPr>
        <p:spPr>
          <a:xfrm>
            <a:off x="3526536" y="2494648"/>
            <a:ext cx="698502" cy="307777"/>
          </a:xfrm>
          <a:prstGeom prst="rect">
            <a:avLst/>
          </a:prstGeom>
          <a:noFill/>
        </p:spPr>
        <p:txBody>
          <a:bodyPr wrap="square" rtlCol="0">
            <a:spAutoFit/>
          </a:bodyPr>
          <a:lstStyle/>
          <a:p>
            <a:r>
              <a:rPr lang="fr-FR" sz="1400" dirty="0"/>
              <a:t>(S)</a:t>
            </a:r>
          </a:p>
        </p:txBody>
      </p:sp>
      <p:sp>
        <p:nvSpPr>
          <p:cNvPr id="23" name="ZoneTexte 22">
            <a:extLst>
              <a:ext uri="{FF2B5EF4-FFF2-40B4-BE49-F238E27FC236}">
                <a16:creationId xmlns:a16="http://schemas.microsoft.com/office/drawing/2014/main" id="{0734F1C7-06E8-548C-FBCA-4A03C9FDAFB4}"/>
              </a:ext>
            </a:extLst>
          </p:cNvPr>
          <p:cNvSpPr txBox="1"/>
          <p:nvPr/>
        </p:nvSpPr>
        <p:spPr>
          <a:xfrm>
            <a:off x="2227811" y="3755187"/>
            <a:ext cx="698502" cy="307777"/>
          </a:xfrm>
          <a:prstGeom prst="rect">
            <a:avLst/>
          </a:prstGeom>
          <a:noFill/>
        </p:spPr>
        <p:txBody>
          <a:bodyPr wrap="square" rtlCol="0">
            <a:spAutoFit/>
          </a:bodyPr>
          <a:lstStyle/>
          <a:p>
            <a:r>
              <a:rPr lang="fr-FR" sz="1400" dirty="0"/>
              <a:t>O</a:t>
            </a:r>
          </a:p>
        </p:txBody>
      </p:sp>
    </p:spTree>
    <p:extLst>
      <p:ext uri="{BB962C8B-B14F-4D97-AF65-F5344CB8AC3E}">
        <p14:creationId xmlns:p14="http://schemas.microsoft.com/office/powerpoint/2010/main" val="1791281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937682" cy="615253"/>
          </a:xfrm>
        </p:spPr>
        <p:txBody>
          <a:bodyPr rtlCol="0">
            <a:normAutofit fontScale="90000"/>
          </a:bodyPr>
          <a:lstStyle/>
          <a:p>
            <a:pPr rtl="0"/>
            <a:r>
              <a:rPr lang="fr-FR" dirty="0"/>
              <a:t>Torsion : </a:t>
            </a:r>
            <a:r>
              <a:rPr lang="fr-FR" sz="1900" dirty="0"/>
              <a:t>moment quadratique d’une surface plane par rapport à un axe perpendiculaire à son plan.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orme libre : forme 1">
            <a:extLst>
              <a:ext uri="{FF2B5EF4-FFF2-40B4-BE49-F238E27FC236}">
                <a16:creationId xmlns:a16="http://schemas.microsoft.com/office/drawing/2014/main" id="{F826870F-CA10-5C34-E7AC-C65CC2F02209}"/>
              </a:ext>
            </a:extLst>
          </p:cNvPr>
          <p:cNvSpPr/>
          <p:nvPr/>
        </p:nvSpPr>
        <p:spPr>
          <a:xfrm>
            <a:off x="2120630" y="2120630"/>
            <a:ext cx="4208817" cy="2081719"/>
          </a:xfrm>
          <a:custGeom>
            <a:avLst/>
            <a:gdLst>
              <a:gd name="connsiteX0" fmla="*/ 0 w 4208817"/>
              <a:gd name="connsiteY0" fmla="*/ 1186774 h 2081719"/>
              <a:gd name="connsiteX1" fmla="*/ 0 w 4208817"/>
              <a:gd name="connsiteY1" fmla="*/ 1186774 h 2081719"/>
              <a:gd name="connsiteX2" fmla="*/ 97276 w 4208817"/>
              <a:gd name="connsiteY2" fmla="*/ 1478604 h 2081719"/>
              <a:gd name="connsiteX3" fmla="*/ 136187 w 4208817"/>
              <a:gd name="connsiteY3" fmla="*/ 1595336 h 2081719"/>
              <a:gd name="connsiteX4" fmla="*/ 194553 w 4208817"/>
              <a:gd name="connsiteY4" fmla="*/ 1634247 h 2081719"/>
              <a:gd name="connsiteX5" fmla="*/ 252919 w 4208817"/>
              <a:gd name="connsiteY5" fmla="*/ 1692613 h 2081719"/>
              <a:gd name="connsiteX6" fmla="*/ 330740 w 4208817"/>
              <a:gd name="connsiteY6" fmla="*/ 1731523 h 2081719"/>
              <a:gd name="connsiteX7" fmla="*/ 389106 w 4208817"/>
              <a:gd name="connsiteY7" fmla="*/ 1770434 h 2081719"/>
              <a:gd name="connsiteX8" fmla="*/ 661481 w 4208817"/>
              <a:gd name="connsiteY8" fmla="*/ 1926076 h 2081719"/>
              <a:gd name="connsiteX9" fmla="*/ 1167319 w 4208817"/>
              <a:gd name="connsiteY9" fmla="*/ 2062264 h 2081719"/>
              <a:gd name="connsiteX10" fmla="*/ 1420238 w 4208817"/>
              <a:gd name="connsiteY10" fmla="*/ 2081719 h 2081719"/>
              <a:gd name="connsiteX11" fmla="*/ 3054485 w 4208817"/>
              <a:gd name="connsiteY11" fmla="*/ 2042808 h 2081719"/>
              <a:gd name="connsiteX12" fmla="*/ 3229583 w 4208817"/>
              <a:gd name="connsiteY12" fmla="*/ 2023353 h 2081719"/>
              <a:gd name="connsiteX13" fmla="*/ 3385225 w 4208817"/>
              <a:gd name="connsiteY13" fmla="*/ 1984442 h 2081719"/>
              <a:gd name="connsiteX14" fmla="*/ 3560323 w 4208817"/>
              <a:gd name="connsiteY14" fmla="*/ 1945532 h 2081719"/>
              <a:gd name="connsiteX15" fmla="*/ 3871608 w 4208817"/>
              <a:gd name="connsiteY15" fmla="*/ 1712068 h 2081719"/>
              <a:gd name="connsiteX16" fmla="*/ 3949430 w 4208817"/>
              <a:gd name="connsiteY16" fmla="*/ 1575881 h 2081719"/>
              <a:gd name="connsiteX17" fmla="*/ 4027251 w 4208817"/>
              <a:gd name="connsiteY17" fmla="*/ 1478604 h 2081719"/>
              <a:gd name="connsiteX18" fmla="*/ 4182893 w 4208817"/>
              <a:gd name="connsiteY18" fmla="*/ 1147864 h 2081719"/>
              <a:gd name="connsiteX19" fmla="*/ 4143983 w 4208817"/>
              <a:gd name="connsiteY19" fmla="*/ 525293 h 2081719"/>
              <a:gd name="connsiteX20" fmla="*/ 3968885 w 4208817"/>
              <a:gd name="connsiteY20" fmla="*/ 311285 h 2081719"/>
              <a:gd name="connsiteX21" fmla="*/ 3735421 w 4208817"/>
              <a:gd name="connsiteY21" fmla="*/ 155642 h 2081719"/>
              <a:gd name="connsiteX22" fmla="*/ 3424136 w 4208817"/>
              <a:gd name="connsiteY22" fmla="*/ 38910 h 2081719"/>
              <a:gd name="connsiteX23" fmla="*/ 3151761 w 4208817"/>
              <a:gd name="connsiteY23" fmla="*/ 0 h 2081719"/>
              <a:gd name="connsiteX24" fmla="*/ 1867710 w 4208817"/>
              <a:gd name="connsiteY24" fmla="*/ 19455 h 2081719"/>
              <a:gd name="connsiteX25" fmla="*/ 1595336 w 4208817"/>
              <a:gd name="connsiteY25" fmla="*/ 58366 h 2081719"/>
              <a:gd name="connsiteX26" fmla="*/ 1284051 w 4208817"/>
              <a:gd name="connsiteY26" fmla="*/ 155642 h 2081719"/>
              <a:gd name="connsiteX27" fmla="*/ 1206230 w 4208817"/>
              <a:gd name="connsiteY27" fmla="*/ 194553 h 2081719"/>
              <a:gd name="connsiteX28" fmla="*/ 1050587 w 4208817"/>
              <a:gd name="connsiteY28" fmla="*/ 330740 h 2081719"/>
              <a:gd name="connsiteX29" fmla="*/ 856034 w 4208817"/>
              <a:gd name="connsiteY29" fmla="*/ 428017 h 2081719"/>
              <a:gd name="connsiteX30" fmla="*/ 778213 w 4208817"/>
              <a:gd name="connsiteY30" fmla="*/ 505838 h 2081719"/>
              <a:gd name="connsiteX31" fmla="*/ 642025 w 4208817"/>
              <a:gd name="connsiteY31" fmla="*/ 544749 h 2081719"/>
              <a:gd name="connsiteX32" fmla="*/ 564204 w 4208817"/>
              <a:gd name="connsiteY32" fmla="*/ 603115 h 2081719"/>
              <a:gd name="connsiteX33" fmla="*/ 330740 w 4208817"/>
              <a:gd name="connsiteY33" fmla="*/ 700391 h 2081719"/>
              <a:gd name="connsiteX34" fmla="*/ 214008 w 4208817"/>
              <a:gd name="connsiteY34" fmla="*/ 778213 h 2081719"/>
              <a:gd name="connsiteX35" fmla="*/ 175098 w 4208817"/>
              <a:gd name="connsiteY35" fmla="*/ 836579 h 2081719"/>
              <a:gd name="connsiteX36" fmla="*/ 116732 w 4208817"/>
              <a:gd name="connsiteY36" fmla="*/ 894944 h 2081719"/>
              <a:gd name="connsiteX37" fmla="*/ 0 w 4208817"/>
              <a:gd name="connsiteY37" fmla="*/ 1186774 h 208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208817" h="2081719">
                <a:moveTo>
                  <a:pt x="0" y="1186774"/>
                </a:moveTo>
                <a:lnTo>
                  <a:pt x="0" y="1186774"/>
                </a:lnTo>
                <a:cubicBezTo>
                  <a:pt x="144641" y="1717123"/>
                  <a:pt x="-5548" y="1221544"/>
                  <a:pt x="97276" y="1478604"/>
                </a:cubicBezTo>
                <a:cubicBezTo>
                  <a:pt x="112509" y="1516686"/>
                  <a:pt x="114449" y="1560555"/>
                  <a:pt x="136187" y="1595336"/>
                </a:cubicBezTo>
                <a:cubicBezTo>
                  <a:pt x="148580" y="1615164"/>
                  <a:pt x="176590" y="1619278"/>
                  <a:pt x="194553" y="1634247"/>
                </a:cubicBezTo>
                <a:cubicBezTo>
                  <a:pt x="215690" y="1651861"/>
                  <a:pt x="230530" y="1676621"/>
                  <a:pt x="252919" y="1692613"/>
                </a:cubicBezTo>
                <a:cubicBezTo>
                  <a:pt x="276519" y="1709470"/>
                  <a:pt x="305559" y="1717134"/>
                  <a:pt x="330740" y="1731523"/>
                </a:cubicBezTo>
                <a:cubicBezTo>
                  <a:pt x="351042" y="1743124"/>
                  <a:pt x="368952" y="1758579"/>
                  <a:pt x="389106" y="1770434"/>
                </a:cubicBezTo>
                <a:cubicBezTo>
                  <a:pt x="479238" y="1823453"/>
                  <a:pt x="562278" y="1893008"/>
                  <a:pt x="661481" y="1926076"/>
                </a:cubicBezTo>
                <a:cubicBezTo>
                  <a:pt x="827206" y="1981318"/>
                  <a:pt x="993092" y="2039539"/>
                  <a:pt x="1167319" y="2062264"/>
                </a:cubicBezTo>
                <a:cubicBezTo>
                  <a:pt x="1251164" y="2073200"/>
                  <a:pt x="1335932" y="2075234"/>
                  <a:pt x="1420238" y="2081719"/>
                </a:cubicBezTo>
                <a:lnTo>
                  <a:pt x="3054485" y="2042808"/>
                </a:lnTo>
                <a:cubicBezTo>
                  <a:pt x="3113180" y="2040915"/>
                  <a:pt x="3171751" y="2033559"/>
                  <a:pt x="3229583" y="2023353"/>
                </a:cubicBezTo>
                <a:cubicBezTo>
                  <a:pt x="3282247" y="2014059"/>
                  <a:pt x="3333169" y="1996690"/>
                  <a:pt x="3385225" y="1984442"/>
                </a:cubicBezTo>
                <a:cubicBezTo>
                  <a:pt x="3443425" y="1970748"/>
                  <a:pt x="3501957" y="1958502"/>
                  <a:pt x="3560323" y="1945532"/>
                </a:cubicBezTo>
                <a:cubicBezTo>
                  <a:pt x="3678046" y="1871955"/>
                  <a:pt x="3778522" y="1820668"/>
                  <a:pt x="3871608" y="1712068"/>
                </a:cubicBezTo>
                <a:cubicBezTo>
                  <a:pt x="3905634" y="1672371"/>
                  <a:pt x="3920428" y="1619384"/>
                  <a:pt x="3949430" y="1575881"/>
                </a:cubicBezTo>
                <a:cubicBezTo>
                  <a:pt x="3972464" y="1541330"/>
                  <a:pt x="4005887" y="1514211"/>
                  <a:pt x="4027251" y="1478604"/>
                </a:cubicBezTo>
                <a:cubicBezTo>
                  <a:pt x="4086931" y="1379136"/>
                  <a:pt x="4136620" y="1255833"/>
                  <a:pt x="4182893" y="1147864"/>
                </a:cubicBezTo>
                <a:cubicBezTo>
                  <a:pt x="4220777" y="882684"/>
                  <a:pt x="4224426" y="940915"/>
                  <a:pt x="4143983" y="525293"/>
                </a:cubicBezTo>
                <a:cubicBezTo>
                  <a:pt x="4123187" y="417849"/>
                  <a:pt x="4048922" y="372852"/>
                  <a:pt x="3968885" y="311285"/>
                </a:cubicBezTo>
                <a:cubicBezTo>
                  <a:pt x="3936585" y="286439"/>
                  <a:pt x="3789259" y="178715"/>
                  <a:pt x="3735421" y="155642"/>
                </a:cubicBezTo>
                <a:cubicBezTo>
                  <a:pt x="3633564" y="111989"/>
                  <a:pt x="3533840" y="54582"/>
                  <a:pt x="3424136" y="38910"/>
                </a:cubicBezTo>
                <a:lnTo>
                  <a:pt x="3151761" y="0"/>
                </a:lnTo>
                <a:cubicBezTo>
                  <a:pt x="2723744" y="6485"/>
                  <a:pt x="2295475" y="3414"/>
                  <a:pt x="1867710" y="19455"/>
                </a:cubicBezTo>
                <a:cubicBezTo>
                  <a:pt x="1776061" y="22892"/>
                  <a:pt x="1684517" y="36963"/>
                  <a:pt x="1595336" y="58366"/>
                </a:cubicBezTo>
                <a:cubicBezTo>
                  <a:pt x="592769" y="298982"/>
                  <a:pt x="1785745" y="55304"/>
                  <a:pt x="1284051" y="155642"/>
                </a:cubicBezTo>
                <a:cubicBezTo>
                  <a:pt x="1258111" y="168612"/>
                  <a:pt x="1229830" y="177696"/>
                  <a:pt x="1206230" y="194553"/>
                </a:cubicBezTo>
                <a:cubicBezTo>
                  <a:pt x="1036890" y="315511"/>
                  <a:pt x="1292520" y="185580"/>
                  <a:pt x="1050587" y="330740"/>
                </a:cubicBezTo>
                <a:cubicBezTo>
                  <a:pt x="988414" y="368044"/>
                  <a:pt x="907303" y="376748"/>
                  <a:pt x="856034" y="428017"/>
                </a:cubicBezTo>
                <a:cubicBezTo>
                  <a:pt x="830094" y="453957"/>
                  <a:pt x="808065" y="484515"/>
                  <a:pt x="778213" y="505838"/>
                </a:cubicBezTo>
                <a:cubicBezTo>
                  <a:pt x="763186" y="516572"/>
                  <a:pt x="650160" y="542715"/>
                  <a:pt x="642025" y="544749"/>
                </a:cubicBezTo>
                <a:cubicBezTo>
                  <a:pt x="616085" y="564204"/>
                  <a:pt x="593206" y="588614"/>
                  <a:pt x="564204" y="603115"/>
                </a:cubicBezTo>
                <a:cubicBezTo>
                  <a:pt x="488798" y="640818"/>
                  <a:pt x="400887" y="653626"/>
                  <a:pt x="330740" y="700391"/>
                </a:cubicBezTo>
                <a:lnTo>
                  <a:pt x="214008" y="778213"/>
                </a:lnTo>
                <a:cubicBezTo>
                  <a:pt x="201038" y="797668"/>
                  <a:pt x="190067" y="818616"/>
                  <a:pt x="175098" y="836579"/>
                </a:cubicBezTo>
                <a:cubicBezTo>
                  <a:pt x="157484" y="857716"/>
                  <a:pt x="129776" y="870719"/>
                  <a:pt x="116732" y="894944"/>
                </a:cubicBezTo>
                <a:cubicBezTo>
                  <a:pt x="29276" y="1057361"/>
                  <a:pt x="19455" y="1138136"/>
                  <a:pt x="0" y="1186774"/>
                </a:cubicBezTo>
                <a:close/>
              </a:path>
            </a:pathLst>
          </a:cu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cxnSp>
        <p:nvCxnSpPr>
          <p:cNvPr id="9" name="Connecteur droit avec flèche 8">
            <a:extLst>
              <a:ext uri="{FF2B5EF4-FFF2-40B4-BE49-F238E27FC236}">
                <a16:creationId xmlns:a16="http://schemas.microsoft.com/office/drawing/2014/main" id="{2DC64AEB-36A7-2958-C426-E1CDEDD99D38}"/>
              </a:ext>
            </a:extLst>
          </p:cNvPr>
          <p:cNvCxnSpPr/>
          <p:nvPr/>
        </p:nvCxnSpPr>
        <p:spPr>
          <a:xfrm flipH="1" flipV="1">
            <a:off x="2490281" y="1789889"/>
            <a:ext cx="0" cy="3112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0F0FD754-C830-9F34-CAE0-76CF97240231}"/>
              </a:ext>
            </a:extLst>
          </p:cNvPr>
          <p:cNvCxnSpPr>
            <a:cxnSpLocks/>
          </p:cNvCxnSpPr>
          <p:nvPr/>
        </p:nvCxnSpPr>
        <p:spPr>
          <a:xfrm>
            <a:off x="1851498" y="3771089"/>
            <a:ext cx="51199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9B0EAE6E-04D0-45F4-8E5F-B0E2C3CDE118}"/>
                  </a:ext>
                </a:extLst>
              </p:cNvPr>
              <p:cNvSpPr txBox="1"/>
              <p:nvPr/>
            </p:nvSpPr>
            <p:spPr>
              <a:xfrm>
                <a:off x="8610980" y="3000452"/>
                <a:ext cx="2504010" cy="523220"/>
              </a:xfrm>
              <a:prstGeom prst="rect">
                <a:avLst/>
              </a:prstGeom>
              <a:noFill/>
            </p:spPr>
            <p:txBody>
              <a:bodyPr wrap="square">
                <a:spAutoFit/>
              </a:bodyPr>
              <a:lstStyle/>
              <a:p>
                <a:r>
                  <a:rPr lang="fr-FR" sz="2800" b="0" i="0" dirty="0">
                    <a:effectLst/>
                    <a:latin typeface="KaTeX_Main"/>
                  </a:rPr>
                  <a:t>Io(O,</a:t>
                </a:r>
                <a14:m>
                  <m:oMath xmlns:m="http://schemas.openxmlformats.org/officeDocument/2006/math">
                    <m:acc>
                      <m:accPr>
                        <m:chr m:val="⃗"/>
                        <m:ctrlPr>
                          <a:rPr lang="fr-FR" sz="2800" b="0" i="1" dirty="0" smtClean="0">
                            <a:effectLst/>
                            <a:latin typeface="Cambria Math" panose="02040503050406030204" pitchFamily="18" charset="0"/>
                          </a:rPr>
                        </m:ctrlPr>
                      </m:accPr>
                      <m:e>
                        <m:r>
                          <a:rPr lang="fr-FR" sz="2800" b="0" i="1" dirty="0" smtClean="0">
                            <a:effectLst/>
                            <a:latin typeface="Cambria Math" panose="02040503050406030204" pitchFamily="18" charset="0"/>
                          </a:rPr>
                          <m:t>𝑧</m:t>
                        </m:r>
                      </m:e>
                    </m:acc>
                  </m:oMath>
                </a14:m>
                <a:r>
                  <a:rPr lang="fr-FR" sz="2800" b="0" i="0" dirty="0">
                    <a:effectLst/>
                    <a:latin typeface="KaTeX_Main"/>
                  </a:rPr>
                  <a:t>)=</a:t>
                </a:r>
                <a:r>
                  <a:rPr lang="fr-FR" sz="2800" b="0" i="0" dirty="0">
                    <a:effectLst/>
                    <a:latin typeface="KaTeX_Size1"/>
                  </a:rPr>
                  <a:t>∫</a:t>
                </a:r>
                <a:r>
                  <a:rPr lang="el-GR" sz="2800" dirty="0">
                    <a:latin typeface="Cambria Math" panose="02040503050406030204" pitchFamily="18" charset="0"/>
                    <a:ea typeface="Cambria Math" panose="02040503050406030204" pitchFamily="18" charset="0"/>
                  </a:rPr>
                  <a:t>ρ</a:t>
                </a:r>
                <a:r>
                  <a:rPr lang="fr-FR" sz="2800" b="0" i="0" dirty="0">
                    <a:effectLst/>
                    <a:latin typeface="KaTeX_Main"/>
                  </a:rPr>
                  <a:t>²</a:t>
                </a:r>
                <a:r>
                  <a:rPr lang="fr-FR" sz="2800" b="0" i="1" dirty="0">
                    <a:effectLst/>
                    <a:latin typeface="KaTeX_Math"/>
                  </a:rPr>
                  <a:t>dA</a:t>
                </a:r>
                <a:endParaRPr lang="fr-FR" sz="2800" b="0" i="0" dirty="0">
                  <a:effectLst/>
                  <a:latin typeface="Söhne"/>
                </a:endParaRPr>
              </a:p>
            </p:txBody>
          </p:sp>
        </mc:Choice>
        <mc:Fallback xmlns="">
          <p:sp>
            <p:nvSpPr>
              <p:cNvPr id="13" name="ZoneTexte 12">
                <a:extLst>
                  <a:ext uri="{FF2B5EF4-FFF2-40B4-BE49-F238E27FC236}">
                    <a16:creationId xmlns:a16="http://schemas.microsoft.com/office/drawing/2014/main" id="{9B0EAE6E-04D0-45F4-8E5F-B0E2C3CDE118}"/>
                  </a:ext>
                </a:extLst>
              </p:cNvPr>
              <p:cNvSpPr txBox="1">
                <a:spLocks noRot="1" noChangeAspect="1" noMove="1" noResize="1" noEditPoints="1" noAdjustHandles="1" noChangeArrowheads="1" noChangeShapeType="1" noTextEdit="1"/>
              </p:cNvSpPr>
              <p:nvPr/>
            </p:nvSpPr>
            <p:spPr>
              <a:xfrm>
                <a:off x="8610980" y="3000452"/>
                <a:ext cx="2504010" cy="523220"/>
              </a:xfrm>
              <a:prstGeom prst="rect">
                <a:avLst/>
              </a:prstGeom>
              <a:blipFill>
                <a:blip r:embed="rId3"/>
                <a:stretch>
                  <a:fillRect l="-5122" t="-13953" b="-32558"/>
                </a:stretch>
              </a:blipFill>
            </p:spPr>
            <p:txBody>
              <a:bodyPr/>
              <a:lstStyle/>
              <a:p>
                <a:r>
                  <a:rPr lang="fr-FR">
                    <a:noFill/>
                  </a:rPr>
                  <a:t> </a:t>
                </a:r>
              </a:p>
            </p:txBody>
          </p:sp>
        </mc:Fallback>
      </mc:AlternateContent>
      <p:sp>
        <p:nvSpPr>
          <p:cNvPr id="14" name="Rectangle 13">
            <a:extLst>
              <a:ext uri="{FF2B5EF4-FFF2-40B4-BE49-F238E27FC236}">
                <a16:creationId xmlns:a16="http://schemas.microsoft.com/office/drawing/2014/main" id="{0B2FC220-66FE-62C0-93F3-7BDC263BF535}"/>
              </a:ext>
            </a:extLst>
          </p:cNvPr>
          <p:cNvSpPr/>
          <p:nvPr/>
        </p:nvSpPr>
        <p:spPr>
          <a:xfrm>
            <a:off x="4992137" y="2516564"/>
            <a:ext cx="241344" cy="24134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EBDCFEC0-54BD-59B6-3473-1D885FB66A7D}"/>
              </a:ext>
            </a:extLst>
          </p:cNvPr>
          <p:cNvSpPr txBox="1"/>
          <p:nvPr/>
        </p:nvSpPr>
        <p:spPr>
          <a:xfrm>
            <a:off x="4884230" y="2254564"/>
            <a:ext cx="698502" cy="307777"/>
          </a:xfrm>
          <a:prstGeom prst="rect">
            <a:avLst/>
          </a:prstGeom>
          <a:noFill/>
        </p:spPr>
        <p:txBody>
          <a:bodyPr wrap="square" rtlCol="0">
            <a:spAutoFit/>
          </a:bodyPr>
          <a:lstStyle/>
          <a:p>
            <a:r>
              <a:rPr lang="fr-FR" sz="1400" dirty="0" err="1"/>
              <a:t>dA</a:t>
            </a:r>
            <a:endParaRPr lang="fr-FR" sz="1400" dirty="0"/>
          </a:p>
        </p:txBody>
      </p:sp>
      <p:cxnSp>
        <p:nvCxnSpPr>
          <p:cNvPr id="18" name="Connecteur droit 17">
            <a:extLst>
              <a:ext uri="{FF2B5EF4-FFF2-40B4-BE49-F238E27FC236}">
                <a16:creationId xmlns:a16="http://schemas.microsoft.com/office/drawing/2014/main" id="{79161316-3EB8-89E6-7105-492616D9FEEA}"/>
              </a:ext>
            </a:extLst>
          </p:cNvPr>
          <p:cNvCxnSpPr>
            <a:cxnSpLocks/>
          </p:cNvCxnSpPr>
          <p:nvPr/>
        </p:nvCxnSpPr>
        <p:spPr>
          <a:xfrm>
            <a:off x="5112809" y="2637236"/>
            <a:ext cx="0" cy="1133853"/>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0A8FA9D4-026F-E87F-D570-56748C974361}"/>
              </a:ext>
            </a:extLst>
          </p:cNvPr>
          <p:cNvSpPr txBox="1"/>
          <p:nvPr/>
        </p:nvSpPr>
        <p:spPr>
          <a:xfrm>
            <a:off x="3617964" y="2877320"/>
            <a:ext cx="698502" cy="307777"/>
          </a:xfrm>
          <a:prstGeom prst="rect">
            <a:avLst/>
          </a:prstGeom>
          <a:noFill/>
        </p:spPr>
        <p:txBody>
          <a:bodyPr wrap="square" rtlCol="0">
            <a:spAutoFit/>
          </a:bodyPr>
          <a:lstStyle/>
          <a:p>
            <a:r>
              <a:rPr lang="el-GR" sz="1400" dirty="0">
                <a:latin typeface="Cambria Math" panose="02040503050406030204" pitchFamily="18" charset="0"/>
                <a:ea typeface="Cambria Math" panose="02040503050406030204" pitchFamily="18" charset="0"/>
              </a:rPr>
              <a:t>ρ</a:t>
            </a:r>
            <a:endParaRPr lang="fr-FR" sz="1400" dirty="0"/>
          </a:p>
        </p:txBody>
      </p:sp>
      <p:sp>
        <p:nvSpPr>
          <p:cNvPr id="20" name="ZoneTexte 19">
            <a:extLst>
              <a:ext uri="{FF2B5EF4-FFF2-40B4-BE49-F238E27FC236}">
                <a16:creationId xmlns:a16="http://schemas.microsoft.com/office/drawing/2014/main" id="{1D603F5B-2FBD-06E8-B74E-0454B6FB8658}"/>
              </a:ext>
            </a:extLst>
          </p:cNvPr>
          <p:cNvSpPr txBox="1"/>
          <p:nvPr/>
        </p:nvSpPr>
        <p:spPr>
          <a:xfrm>
            <a:off x="2251664" y="1718505"/>
            <a:ext cx="698502" cy="307777"/>
          </a:xfrm>
          <a:prstGeom prst="rect">
            <a:avLst/>
          </a:prstGeom>
          <a:noFill/>
        </p:spPr>
        <p:txBody>
          <a:bodyPr wrap="square" rtlCol="0">
            <a:spAutoFit/>
          </a:bodyPr>
          <a:lstStyle/>
          <a:p>
            <a:r>
              <a:rPr lang="fr-FR" sz="1400" dirty="0"/>
              <a:t>y</a:t>
            </a:r>
          </a:p>
        </p:txBody>
      </p:sp>
      <p:sp>
        <p:nvSpPr>
          <p:cNvPr id="21" name="ZoneTexte 20">
            <a:extLst>
              <a:ext uri="{FF2B5EF4-FFF2-40B4-BE49-F238E27FC236}">
                <a16:creationId xmlns:a16="http://schemas.microsoft.com/office/drawing/2014/main" id="{92694EC3-C92B-56FC-73C5-569513DB292F}"/>
              </a:ext>
            </a:extLst>
          </p:cNvPr>
          <p:cNvSpPr txBox="1"/>
          <p:nvPr/>
        </p:nvSpPr>
        <p:spPr>
          <a:xfrm>
            <a:off x="6771711" y="3708453"/>
            <a:ext cx="698502" cy="307777"/>
          </a:xfrm>
          <a:prstGeom prst="rect">
            <a:avLst/>
          </a:prstGeom>
          <a:noFill/>
        </p:spPr>
        <p:txBody>
          <a:bodyPr wrap="square" rtlCol="0">
            <a:spAutoFit/>
          </a:bodyPr>
          <a:lstStyle/>
          <a:p>
            <a:r>
              <a:rPr lang="fr-FR" sz="1400" dirty="0"/>
              <a:t>x</a:t>
            </a:r>
          </a:p>
        </p:txBody>
      </p:sp>
      <p:sp>
        <p:nvSpPr>
          <p:cNvPr id="22" name="ZoneTexte 21">
            <a:extLst>
              <a:ext uri="{FF2B5EF4-FFF2-40B4-BE49-F238E27FC236}">
                <a16:creationId xmlns:a16="http://schemas.microsoft.com/office/drawing/2014/main" id="{5D29310E-1506-94D0-EF22-295FFA5DF1AD}"/>
              </a:ext>
            </a:extLst>
          </p:cNvPr>
          <p:cNvSpPr txBox="1"/>
          <p:nvPr/>
        </p:nvSpPr>
        <p:spPr>
          <a:xfrm>
            <a:off x="5631301" y="2933022"/>
            <a:ext cx="698502" cy="307777"/>
          </a:xfrm>
          <a:prstGeom prst="rect">
            <a:avLst/>
          </a:prstGeom>
          <a:noFill/>
        </p:spPr>
        <p:txBody>
          <a:bodyPr wrap="square" rtlCol="0">
            <a:spAutoFit/>
          </a:bodyPr>
          <a:lstStyle/>
          <a:p>
            <a:r>
              <a:rPr lang="fr-FR" sz="1400" dirty="0"/>
              <a:t>(S)</a:t>
            </a:r>
          </a:p>
        </p:txBody>
      </p:sp>
      <p:sp>
        <p:nvSpPr>
          <p:cNvPr id="7" name="ZoneTexte 6">
            <a:extLst>
              <a:ext uri="{FF2B5EF4-FFF2-40B4-BE49-F238E27FC236}">
                <a16:creationId xmlns:a16="http://schemas.microsoft.com/office/drawing/2014/main" id="{0E812931-E8D8-AC63-42F3-9AD65FBA0522}"/>
              </a:ext>
            </a:extLst>
          </p:cNvPr>
          <p:cNvSpPr txBox="1"/>
          <p:nvPr/>
        </p:nvSpPr>
        <p:spPr>
          <a:xfrm>
            <a:off x="2227811" y="3755187"/>
            <a:ext cx="698502" cy="307777"/>
          </a:xfrm>
          <a:prstGeom prst="rect">
            <a:avLst/>
          </a:prstGeom>
          <a:noFill/>
        </p:spPr>
        <p:txBody>
          <a:bodyPr wrap="square" rtlCol="0">
            <a:spAutoFit/>
          </a:bodyPr>
          <a:lstStyle/>
          <a:p>
            <a:r>
              <a:rPr lang="fr-FR" sz="1400" dirty="0"/>
              <a:t>O</a:t>
            </a:r>
          </a:p>
        </p:txBody>
      </p:sp>
      <p:cxnSp>
        <p:nvCxnSpPr>
          <p:cNvPr id="11" name="Connecteur droit 10">
            <a:extLst>
              <a:ext uri="{FF2B5EF4-FFF2-40B4-BE49-F238E27FC236}">
                <a16:creationId xmlns:a16="http://schemas.microsoft.com/office/drawing/2014/main" id="{32E28400-3F1B-57AE-EDFF-C1CF38415DED}"/>
              </a:ext>
            </a:extLst>
          </p:cNvPr>
          <p:cNvCxnSpPr>
            <a:cxnSpLocks/>
          </p:cNvCxnSpPr>
          <p:nvPr/>
        </p:nvCxnSpPr>
        <p:spPr>
          <a:xfrm flipH="1">
            <a:off x="2512611" y="2653211"/>
            <a:ext cx="2600198" cy="0"/>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C4E35A63-008D-FD53-A9C9-8780E6CEDD1F}"/>
              </a:ext>
            </a:extLst>
          </p:cNvPr>
          <p:cNvCxnSpPr>
            <a:cxnSpLocks/>
          </p:cNvCxnSpPr>
          <p:nvPr/>
        </p:nvCxnSpPr>
        <p:spPr>
          <a:xfrm flipH="1">
            <a:off x="2496428" y="2643906"/>
            <a:ext cx="2616380" cy="1101745"/>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sp>
        <p:nvSpPr>
          <p:cNvPr id="28" name="ZoneTexte 27">
            <a:extLst>
              <a:ext uri="{FF2B5EF4-FFF2-40B4-BE49-F238E27FC236}">
                <a16:creationId xmlns:a16="http://schemas.microsoft.com/office/drawing/2014/main" id="{87B41189-6AB9-B84C-CF52-B6CF4901A2FB}"/>
              </a:ext>
            </a:extLst>
          </p:cNvPr>
          <p:cNvSpPr txBox="1"/>
          <p:nvPr/>
        </p:nvSpPr>
        <p:spPr>
          <a:xfrm>
            <a:off x="5118954" y="3161489"/>
            <a:ext cx="698502" cy="307777"/>
          </a:xfrm>
          <a:prstGeom prst="rect">
            <a:avLst/>
          </a:prstGeom>
          <a:noFill/>
        </p:spPr>
        <p:txBody>
          <a:bodyPr wrap="square" rtlCol="0">
            <a:spAutoFit/>
          </a:bodyPr>
          <a:lstStyle/>
          <a:p>
            <a:r>
              <a:rPr lang="fr-FR" sz="1400" dirty="0">
                <a:latin typeface="Cambria Math" panose="02040503050406030204" pitchFamily="18" charset="0"/>
                <a:ea typeface="Cambria Math" panose="02040503050406030204" pitchFamily="18" charset="0"/>
              </a:rPr>
              <a:t>y</a:t>
            </a:r>
            <a:endParaRPr lang="fr-FR" sz="1400" dirty="0"/>
          </a:p>
        </p:txBody>
      </p:sp>
      <p:sp>
        <p:nvSpPr>
          <p:cNvPr id="29" name="ZoneTexte 28">
            <a:extLst>
              <a:ext uri="{FF2B5EF4-FFF2-40B4-BE49-F238E27FC236}">
                <a16:creationId xmlns:a16="http://schemas.microsoft.com/office/drawing/2014/main" id="{04CF3A7B-0AA3-BBDE-2DE4-9F06013BF1E3}"/>
              </a:ext>
            </a:extLst>
          </p:cNvPr>
          <p:cNvSpPr txBox="1"/>
          <p:nvPr/>
        </p:nvSpPr>
        <p:spPr>
          <a:xfrm>
            <a:off x="3701911" y="2305981"/>
            <a:ext cx="698502" cy="307777"/>
          </a:xfrm>
          <a:prstGeom prst="rect">
            <a:avLst/>
          </a:prstGeom>
          <a:noFill/>
        </p:spPr>
        <p:txBody>
          <a:bodyPr wrap="square" rtlCol="0">
            <a:spAutoFit/>
          </a:bodyPr>
          <a:lstStyle/>
          <a:p>
            <a:r>
              <a:rPr lang="fr-FR" sz="1400" dirty="0">
                <a:latin typeface="Cambria Math" panose="02040503050406030204" pitchFamily="18" charset="0"/>
                <a:ea typeface="Cambria Math" panose="02040503050406030204" pitchFamily="18" charset="0"/>
              </a:rPr>
              <a:t>x</a:t>
            </a:r>
            <a:endParaRPr lang="fr-FR" sz="1400" dirty="0"/>
          </a:p>
        </p:txBody>
      </p:sp>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E03B0440-590D-F7FD-F3DF-9C4F6AC39FEC}"/>
                  </a:ext>
                </a:extLst>
              </p:cNvPr>
              <p:cNvSpPr txBox="1"/>
              <p:nvPr/>
            </p:nvSpPr>
            <p:spPr>
              <a:xfrm>
                <a:off x="7322878" y="4032458"/>
                <a:ext cx="4757681" cy="523220"/>
              </a:xfrm>
              <a:prstGeom prst="rect">
                <a:avLst/>
              </a:prstGeom>
              <a:noFill/>
            </p:spPr>
            <p:txBody>
              <a:bodyPr wrap="square">
                <a:spAutoFit/>
              </a:bodyPr>
              <a:lstStyle/>
              <a:p>
                <a:r>
                  <a:rPr lang="fr-FR" sz="2800" b="0" i="0" dirty="0">
                    <a:effectLst/>
                    <a:latin typeface="KaTeX_Main"/>
                  </a:rPr>
                  <a:t>Io=</a:t>
                </a:r>
                <a:r>
                  <a:rPr lang="fr-FR" sz="2800" b="0" i="0" dirty="0">
                    <a:effectLst/>
                    <a:latin typeface="KaTeX_Size1"/>
                  </a:rPr>
                  <a:t>∫</a:t>
                </a:r>
                <a:r>
                  <a:rPr lang="fr-FR" sz="2800" dirty="0">
                    <a:latin typeface="Cambria Math" panose="02040503050406030204" pitchFamily="18" charset="0"/>
                    <a:ea typeface="Cambria Math" panose="02040503050406030204" pitchFamily="18" charset="0"/>
                  </a:rPr>
                  <a:t>y</a:t>
                </a:r>
                <a:r>
                  <a:rPr lang="fr-FR" sz="2800" b="0" i="0" dirty="0">
                    <a:effectLst/>
                    <a:latin typeface="KaTeX_Main"/>
                  </a:rPr>
                  <a:t>²</a:t>
                </a:r>
                <a:r>
                  <a:rPr lang="fr-FR" sz="2800" b="0" i="1" dirty="0">
                    <a:effectLst/>
                    <a:latin typeface="KaTeX_Math"/>
                  </a:rPr>
                  <a:t>dA + </a:t>
                </a:r>
                <a:r>
                  <a:rPr lang="fr-FR" sz="2800" dirty="0">
                    <a:latin typeface="KaTeX_Size1"/>
                  </a:rPr>
                  <a:t>∫</a:t>
                </a:r>
                <a:r>
                  <a:rPr lang="fr-FR" sz="2800" dirty="0">
                    <a:latin typeface="Cambria Math" panose="02040503050406030204" pitchFamily="18" charset="0"/>
                    <a:ea typeface="Cambria Math" panose="02040503050406030204" pitchFamily="18" charset="0"/>
                  </a:rPr>
                  <a:t>x</a:t>
                </a:r>
                <a:r>
                  <a:rPr lang="fr-FR" sz="2800" dirty="0">
                    <a:latin typeface="KaTeX_Main"/>
                  </a:rPr>
                  <a:t>²</a:t>
                </a:r>
                <a:r>
                  <a:rPr lang="fr-FR" sz="2800" i="1" dirty="0">
                    <a:latin typeface="KaTeX_Math"/>
                  </a:rPr>
                  <a:t>dA=I</a:t>
                </a:r>
                <a:r>
                  <a:rPr lang="fr-FR" sz="2800" b="0" i="0" dirty="0">
                    <a:effectLst/>
                    <a:latin typeface="KaTeX_Main"/>
                  </a:rPr>
                  <a:t>(O,</a:t>
                </a:r>
                <a14:m>
                  <m:oMath xmlns:m="http://schemas.openxmlformats.org/officeDocument/2006/math">
                    <m:acc>
                      <m:accPr>
                        <m:chr m:val="⃗"/>
                        <m:ctrlPr>
                          <a:rPr lang="fr-FR" sz="2800" b="0" i="1" dirty="0" smtClean="0">
                            <a:effectLst/>
                            <a:latin typeface="Cambria Math" panose="02040503050406030204" pitchFamily="18" charset="0"/>
                          </a:rPr>
                        </m:ctrlPr>
                      </m:accPr>
                      <m:e>
                        <m:r>
                          <a:rPr lang="fr-FR" sz="2800" b="0" i="1" dirty="0" smtClean="0">
                            <a:effectLst/>
                            <a:latin typeface="Cambria Math" panose="02040503050406030204" pitchFamily="18" charset="0"/>
                          </a:rPr>
                          <m:t>𝑥</m:t>
                        </m:r>
                      </m:e>
                    </m:acc>
                  </m:oMath>
                </a14:m>
                <a:r>
                  <a:rPr lang="fr-FR" sz="2800" b="0" i="0" dirty="0">
                    <a:effectLst/>
                    <a:latin typeface="KaTeX_Main"/>
                  </a:rPr>
                  <a:t>)+</a:t>
                </a:r>
                <a:r>
                  <a:rPr lang="fr-FR" sz="2800" i="1" dirty="0">
                    <a:latin typeface="KaTeX_Math"/>
                  </a:rPr>
                  <a:t>I</a:t>
                </a:r>
                <a:r>
                  <a:rPr lang="fr-FR" sz="2800" dirty="0">
                    <a:latin typeface="KaTeX_Main"/>
                  </a:rPr>
                  <a:t>(O,</a:t>
                </a:r>
                <a14:m>
                  <m:oMath xmlns:m="http://schemas.openxmlformats.org/officeDocument/2006/math">
                    <m:acc>
                      <m:accPr>
                        <m:chr m:val="⃗"/>
                        <m:ctrlPr>
                          <a:rPr lang="fr-FR" sz="2800" i="1" dirty="0">
                            <a:latin typeface="Cambria Math" panose="02040503050406030204" pitchFamily="18" charset="0"/>
                          </a:rPr>
                        </m:ctrlPr>
                      </m:accPr>
                      <m:e>
                        <m:r>
                          <a:rPr lang="fr-FR" sz="2800" b="0" i="1" dirty="0" smtClean="0">
                            <a:latin typeface="Cambria Math" panose="02040503050406030204" pitchFamily="18" charset="0"/>
                          </a:rPr>
                          <m:t>𝑦</m:t>
                        </m:r>
                      </m:e>
                    </m:acc>
                  </m:oMath>
                </a14:m>
                <a:r>
                  <a:rPr lang="fr-FR" sz="2800" dirty="0">
                    <a:latin typeface="KaTeX_Main"/>
                  </a:rPr>
                  <a:t>)</a:t>
                </a:r>
                <a:endParaRPr lang="fr-FR" sz="2800" b="0" i="0" dirty="0">
                  <a:effectLst/>
                  <a:latin typeface="Söhne"/>
                </a:endParaRPr>
              </a:p>
            </p:txBody>
          </p:sp>
        </mc:Choice>
        <mc:Fallback xmlns="">
          <p:sp>
            <p:nvSpPr>
              <p:cNvPr id="30" name="ZoneTexte 29">
                <a:extLst>
                  <a:ext uri="{FF2B5EF4-FFF2-40B4-BE49-F238E27FC236}">
                    <a16:creationId xmlns:a16="http://schemas.microsoft.com/office/drawing/2014/main" id="{E03B0440-590D-F7FD-F3DF-9C4F6AC39FEC}"/>
                  </a:ext>
                </a:extLst>
              </p:cNvPr>
              <p:cNvSpPr txBox="1">
                <a:spLocks noRot="1" noChangeAspect="1" noMove="1" noResize="1" noEditPoints="1" noAdjustHandles="1" noChangeArrowheads="1" noChangeShapeType="1" noTextEdit="1"/>
              </p:cNvSpPr>
              <p:nvPr/>
            </p:nvSpPr>
            <p:spPr>
              <a:xfrm>
                <a:off x="7322878" y="4032458"/>
                <a:ext cx="4757681" cy="523220"/>
              </a:xfrm>
              <a:prstGeom prst="rect">
                <a:avLst/>
              </a:prstGeom>
              <a:blipFill>
                <a:blip r:embed="rId4"/>
                <a:stretch>
                  <a:fillRect l="-2561" t="-13953" b="-32558"/>
                </a:stretch>
              </a:blipFill>
            </p:spPr>
            <p:txBody>
              <a:bodyPr/>
              <a:lstStyle/>
              <a:p>
                <a:r>
                  <a:rPr lang="fr-FR">
                    <a:noFill/>
                  </a:rPr>
                  <a:t> </a:t>
                </a:r>
              </a:p>
            </p:txBody>
          </p:sp>
        </mc:Fallback>
      </mc:AlternateContent>
    </p:spTree>
    <p:extLst>
      <p:ext uri="{BB962C8B-B14F-4D97-AF65-F5344CB8AC3E}">
        <p14:creationId xmlns:p14="http://schemas.microsoft.com/office/powerpoint/2010/main" val="3536487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r>
              <a:rPr lang="fr-FR" dirty="0"/>
              <a:t>Résistance des matériaux</a:t>
            </a:r>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hlinkClick r:id="rId3" action="ppaction://hlinksldjump"/>
              </a:rPr>
              <a:t>Hypothèses, contraintes</a:t>
            </a:r>
            <a:endParaRPr lang="fr-FR" dirty="0"/>
          </a:p>
          <a:p>
            <a:endParaRPr lang="fr-FR" dirty="0"/>
          </a:p>
          <a:p>
            <a:r>
              <a:rPr lang="fr-FR" dirty="0">
                <a:hlinkClick r:id="rId4" action="ppaction://hlinksldjump"/>
              </a:rPr>
              <a:t>Traction, compression</a:t>
            </a:r>
            <a:endParaRPr lang="fr-FR" dirty="0"/>
          </a:p>
          <a:p>
            <a:endParaRPr lang="fr-FR" dirty="0"/>
          </a:p>
          <a:p>
            <a:r>
              <a:rPr lang="fr-FR" dirty="0">
                <a:hlinkClick r:id="rId5" action="ppaction://hlinksldjump"/>
              </a:rPr>
              <a:t>Cisaillement</a:t>
            </a:r>
            <a:endParaRPr lang="fr-FR" dirty="0"/>
          </a:p>
          <a:p>
            <a:endParaRPr lang="fr-FR" dirty="0"/>
          </a:p>
          <a:p>
            <a:r>
              <a:rPr lang="fr-FR" dirty="0"/>
              <a:t>Torsion</a:t>
            </a:r>
          </a:p>
          <a:p>
            <a:endParaRPr lang="fr-FR" dirty="0"/>
          </a:p>
          <a:p>
            <a:r>
              <a:rPr lang="fr-FR" dirty="0"/>
              <a:t>Flexion</a:t>
            </a:r>
          </a:p>
        </p:txBody>
      </p:sp>
    </p:spTree>
    <p:extLst>
      <p:ext uri="{BB962C8B-B14F-4D97-AF65-F5344CB8AC3E}">
        <p14:creationId xmlns:p14="http://schemas.microsoft.com/office/powerpoint/2010/main" val="1689483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937682" cy="615253"/>
          </a:xfrm>
        </p:spPr>
        <p:txBody>
          <a:bodyPr rtlCol="0">
            <a:normAutofit fontScale="90000"/>
          </a:bodyPr>
          <a:lstStyle/>
          <a:p>
            <a:pPr rtl="0"/>
            <a:r>
              <a:rPr lang="fr-FR" dirty="0"/>
              <a:t>Torsion : </a:t>
            </a:r>
            <a:r>
              <a:rPr lang="fr-FR" sz="1900" dirty="0"/>
              <a:t>moment quadratique d’une surface plane par rapport à un axe perpendiculaire à son plan.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graphicFrame>
            <p:nvGraphicFramePr>
              <p:cNvPr id="12" name="Tableau 16">
                <a:extLst>
                  <a:ext uri="{FF2B5EF4-FFF2-40B4-BE49-F238E27FC236}">
                    <a16:creationId xmlns:a16="http://schemas.microsoft.com/office/drawing/2014/main" id="{E2363C02-41B2-16FF-1ACA-CCFDA7CEAA92}"/>
                  </a:ext>
                </a:extLst>
              </p:cNvPr>
              <p:cNvGraphicFramePr>
                <a:graphicFrameLocks noGrp="1"/>
              </p:cNvGraphicFramePr>
              <p:nvPr>
                <p:extLst>
                  <p:ext uri="{D42A27DB-BD31-4B8C-83A1-F6EECF244321}">
                    <p14:modId xmlns:p14="http://schemas.microsoft.com/office/powerpoint/2010/main" val="2739943952"/>
                  </p:ext>
                </p:extLst>
              </p:nvPr>
            </p:nvGraphicFramePr>
            <p:xfrm>
              <a:off x="373225" y="1262052"/>
              <a:ext cx="11433975" cy="4944352"/>
            </p:xfrm>
            <a:graphic>
              <a:graphicData uri="http://schemas.openxmlformats.org/drawingml/2006/table">
                <a:tbl>
                  <a:tblPr firstRow="1" bandRow="1">
                    <a:tableStyleId>{93296810-A885-4BE3-A3E7-6D5BEEA58F35}</a:tableStyleId>
                  </a:tblPr>
                  <a:tblGrid>
                    <a:gridCol w="1633425">
                      <a:extLst>
                        <a:ext uri="{9D8B030D-6E8A-4147-A177-3AD203B41FA5}">
                          <a16:colId xmlns:a16="http://schemas.microsoft.com/office/drawing/2014/main" val="3253163201"/>
                        </a:ext>
                      </a:extLst>
                    </a:gridCol>
                    <a:gridCol w="1633425">
                      <a:extLst>
                        <a:ext uri="{9D8B030D-6E8A-4147-A177-3AD203B41FA5}">
                          <a16:colId xmlns:a16="http://schemas.microsoft.com/office/drawing/2014/main" val="1978863092"/>
                        </a:ext>
                      </a:extLst>
                    </a:gridCol>
                    <a:gridCol w="1633425">
                      <a:extLst>
                        <a:ext uri="{9D8B030D-6E8A-4147-A177-3AD203B41FA5}">
                          <a16:colId xmlns:a16="http://schemas.microsoft.com/office/drawing/2014/main" val="3970289007"/>
                        </a:ext>
                      </a:extLst>
                    </a:gridCol>
                    <a:gridCol w="1633425">
                      <a:extLst>
                        <a:ext uri="{9D8B030D-6E8A-4147-A177-3AD203B41FA5}">
                          <a16:colId xmlns:a16="http://schemas.microsoft.com/office/drawing/2014/main" val="1148360972"/>
                        </a:ext>
                      </a:extLst>
                    </a:gridCol>
                    <a:gridCol w="1633425">
                      <a:extLst>
                        <a:ext uri="{9D8B030D-6E8A-4147-A177-3AD203B41FA5}">
                          <a16:colId xmlns:a16="http://schemas.microsoft.com/office/drawing/2014/main" val="1195397501"/>
                        </a:ext>
                      </a:extLst>
                    </a:gridCol>
                    <a:gridCol w="1633425">
                      <a:extLst>
                        <a:ext uri="{9D8B030D-6E8A-4147-A177-3AD203B41FA5}">
                          <a16:colId xmlns:a16="http://schemas.microsoft.com/office/drawing/2014/main" val="171322679"/>
                        </a:ext>
                      </a:extLst>
                    </a:gridCol>
                    <a:gridCol w="1633425">
                      <a:extLst>
                        <a:ext uri="{9D8B030D-6E8A-4147-A177-3AD203B41FA5}">
                          <a16:colId xmlns:a16="http://schemas.microsoft.com/office/drawing/2014/main" val="720118137"/>
                        </a:ext>
                      </a:extLst>
                    </a:gridCol>
                  </a:tblGrid>
                  <a:tr h="1319508">
                    <a:tc>
                      <a:txBody>
                        <a:bodyPr/>
                        <a:lstStyle/>
                        <a:p>
                          <a:r>
                            <a:rPr lang="fr-FR" dirty="0">
                              <a:solidFill>
                                <a:schemeClr val="tx1"/>
                              </a:solidFill>
                            </a:rPr>
                            <a:t>           </a:t>
                          </a:r>
                          <a:r>
                            <a:rPr lang="fr-FR" sz="1200" dirty="0">
                              <a:solidFill>
                                <a:schemeClr val="tx1"/>
                              </a:solidFill>
                            </a:rPr>
                            <a:t>Sections</a:t>
                          </a:r>
                        </a:p>
                        <a:p>
                          <a:endParaRPr lang="fr-FR" dirty="0"/>
                        </a:p>
                        <a:p>
                          <a:endParaRPr lang="fr-FR" dirty="0"/>
                        </a:p>
                        <a:p>
                          <a:endParaRPr lang="fr-FR" dirty="0"/>
                        </a:p>
                        <a:p>
                          <a:r>
                            <a:rPr lang="fr-FR" sz="1200" dirty="0">
                              <a:solidFill>
                                <a:schemeClr val="tx1"/>
                              </a:solidFill>
                            </a:rPr>
                            <a:t>Caractéristiques</a:t>
                          </a:r>
                        </a:p>
                      </a:txBody>
                      <a:tcPr>
                        <a:lnTlToBr w="12700" cap="flat" cmpd="sng" algn="ctr">
                          <a:solidFill>
                            <a:schemeClr val="tx1"/>
                          </a:solidFill>
                          <a:prstDash val="solid"/>
                          <a:round/>
                          <a:headEnd type="none" w="med" len="med"/>
                          <a:tailEnd type="none" w="med" len="med"/>
                        </a:lnTlToBr>
                        <a:solidFill>
                          <a:schemeClr val="bg1"/>
                        </a:solidFill>
                      </a:tcPr>
                    </a:tc>
                    <a:tc>
                      <a:txBody>
                        <a:bodyPr/>
                        <a:lstStyle/>
                        <a:p>
                          <a:endParaRPr lang="fr-FR" dirty="0"/>
                        </a:p>
                      </a:txBody>
                      <a:tcPr>
                        <a:solidFill>
                          <a:schemeClr val="bg1"/>
                        </a:solidFill>
                      </a:tcPr>
                    </a:tc>
                    <a:tc>
                      <a:txBody>
                        <a:bodyPr/>
                        <a:lstStyle/>
                        <a:p>
                          <a:endParaRPr lang="fr-FR"/>
                        </a:p>
                      </a:txBody>
                      <a:tcPr>
                        <a:solidFill>
                          <a:schemeClr val="bg1"/>
                        </a:solidFill>
                      </a:tcPr>
                    </a:tc>
                    <a:tc>
                      <a:txBody>
                        <a:bodyPr/>
                        <a:lstStyle/>
                        <a:p>
                          <a:endParaRPr lang="fr-FR"/>
                        </a:p>
                      </a:txBody>
                      <a:tcPr>
                        <a:solidFill>
                          <a:schemeClr val="bg1"/>
                        </a:solidFill>
                      </a:tcPr>
                    </a:tc>
                    <a:tc>
                      <a:txBody>
                        <a:bodyPr/>
                        <a:lstStyle/>
                        <a:p>
                          <a:endParaRPr lang="fr-FR" dirty="0"/>
                        </a:p>
                      </a:txBody>
                      <a:tcPr>
                        <a:solidFill>
                          <a:schemeClr val="bg1"/>
                        </a:solidFill>
                      </a:tcPr>
                    </a:tc>
                    <a:tc>
                      <a:txBody>
                        <a:bodyPr/>
                        <a:lstStyle/>
                        <a:p>
                          <a:endParaRPr lang="fr-FR" dirty="0"/>
                        </a:p>
                      </a:txBody>
                      <a:tcPr>
                        <a:solidFill>
                          <a:schemeClr val="bg1"/>
                        </a:solidFill>
                      </a:tcPr>
                    </a:tc>
                    <a:tc>
                      <a:txBody>
                        <a:bodyPr/>
                        <a:lstStyle/>
                        <a:p>
                          <a:endParaRPr lang="fr-FR" dirty="0"/>
                        </a:p>
                      </a:txBody>
                      <a:tcPr>
                        <a:solidFill>
                          <a:schemeClr val="bg1"/>
                        </a:solidFill>
                      </a:tcPr>
                    </a:tc>
                    <a:extLst>
                      <a:ext uri="{0D108BD9-81ED-4DB2-BD59-A6C34878D82A}">
                        <a16:rowId xmlns:a16="http://schemas.microsoft.com/office/drawing/2014/main" val="2298352332"/>
                      </a:ext>
                    </a:extLst>
                  </a:tr>
                  <a:tr h="718258">
                    <a:tc>
                      <a:txBody>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𝑌</m:t>
                                        </m:r>
                                      </m:sub>
                                    </m:sSub>
                                  </m:sub>
                                </m:sSub>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a:rPr lang="fr-FR" b="0" smtClean="0">
                                        <a:latin typeface="Cambria Math" panose="02040503050406030204" pitchFamily="18" charset="0"/>
                                      </a:rPr>
                                      <m:t>h</m:t>
                                    </m:r>
                                    <m:sSup>
                                      <m:sSupPr>
                                        <m:ctrlPr>
                                          <a:rPr lang="fr-FR" i="1" smtClean="0">
                                            <a:latin typeface="Cambria Math" panose="02040503050406030204" pitchFamily="18" charset="0"/>
                                          </a:rPr>
                                        </m:ctrlPr>
                                      </m:sSupPr>
                                      <m:e>
                                        <m:r>
                                          <a:rPr lang="fr-FR" b="0" smtClean="0">
                                            <a:latin typeface="Cambria Math" panose="02040503050406030204" pitchFamily="18" charset="0"/>
                                          </a:rPr>
                                          <m:t>𝑏</m:t>
                                        </m:r>
                                      </m:e>
                                      <m:sup>
                                        <m:r>
                                          <a:rPr lang="fr-FR" b="0" smtClean="0">
                                            <a:latin typeface="Cambria Math" panose="02040503050406030204" pitchFamily="18" charset="0"/>
                                          </a:rPr>
                                          <m:t>3</m:t>
                                        </m:r>
                                      </m:sup>
                                    </m:sSup>
                                  </m:num>
                                  <m:den>
                                    <m:r>
                                      <a:rPr lang="fr-FR" b="0" smtClean="0">
                                        <a:latin typeface="Cambria Math" panose="02040503050406030204" pitchFamily="18" charset="0"/>
                                      </a:rPr>
                                      <m:t>12</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𝑎</m:t>
                                        </m:r>
                                      </m:e>
                                      <m:sup>
                                        <m:r>
                                          <a:rPr lang="fr-FR" b="0" i="1" smtClean="0">
                                            <a:latin typeface="Cambria Math" panose="02040503050406030204" pitchFamily="18" charset="0"/>
                                          </a:rPr>
                                          <m:t>4</m:t>
                                        </m:r>
                                      </m:sup>
                                    </m:sSup>
                                  </m:num>
                                  <m:den>
                                    <m:r>
                                      <a:rPr lang="fr-FR" b="0" i="0" smtClean="0">
                                        <a:latin typeface="Cambria Math" panose="02040503050406030204" pitchFamily="18" charset="0"/>
                                      </a:rPr>
                                      <m:t>12</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h𝑏</m:t>
                                        </m:r>
                                      </m:e>
                                      <m:sup>
                                        <m:r>
                                          <a:rPr lang="fr-FR" b="0" i="1" smtClean="0">
                                            <a:latin typeface="Cambria Math" panose="02040503050406030204" pitchFamily="18" charset="0"/>
                                          </a:rPr>
                                          <m:t>3</m:t>
                                        </m:r>
                                      </m:sup>
                                    </m:sSup>
                                    <m:r>
                                      <a:rPr lang="fr-FR" b="0" i="1" smtClean="0">
                                        <a:latin typeface="Cambria Math" panose="02040503050406030204" pitchFamily="18" charset="0"/>
                                      </a:rPr>
                                      <m:t>−</m:t>
                                    </m:r>
                                    <m:sSup>
                                      <m:sSupPr>
                                        <m:ctrlPr>
                                          <a:rPr lang="fr-FR" i="1" smtClean="0">
                                            <a:latin typeface="Cambria Math" panose="02040503050406030204" pitchFamily="18" charset="0"/>
                                          </a:rPr>
                                        </m:ctrlPr>
                                      </m:sSupPr>
                                      <m:e>
                                        <m:r>
                                          <a:rPr lang="fr-FR" b="0" i="1" smtClean="0">
                                            <a:latin typeface="Cambria Math" panose="02040503050406030204" pitchFamily="18" charset="0"/>
                                          </a:rPr>
                                          <m:t>h</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e>
                                      <m:sup>
                                        <m:r>
                                          <a:rPr lang="fr-FR" b="0" i="1" smtClean="0">
                                            <a:latin typeface="Cambria Math" panose="02040503050406030204" pitchFamily="18" charset="0"/>
                                          </a:rPr>
                                          <m:t>3</m:t>
                                        </m:r>
                                      </m:sup>
                                    </m:sSup>
                                  </m:num>
                                  <m:den>
                                    <m:r>
                                      <a:rPr lang="fr-FR" b="0" i="0" smtClean="0">
                                        <a:latin typeface="Cambria Math" panose="02040503050406030204" pitchFamily="18" charset="0"/>
                                      </a:rPr>
                                      <m:t>12</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π</m:t>
                                    </m:r>
                                    <m:sSup>
                                      <m:sSupPr>
                                        <m:ctrlPr>
                                          <a:rPr lang="fr-FR" i="1" smtClean="0">
                                            <a:latin typeface="Cambria Math" panose="02040503050406030204" pitchFamily="18" charset="0"/>
                                          </a:rPr>
                                        </m:ctrlPr>
                                      </m:sSupPr>
                                      <m:e>
                                        <m:r>
                                          <m:rPr>
                                            <m:sty m:val="p"/>
                                          </m:rPr>
                                          <a:rPr lang="fr-FR" b="0" i="0" smtClean="0">
                                            <a:latin typeface="Cambria Math" panose="02040503050406030204" pitchFamily="18" charset="0"/>
                                          </a:rPr>
                                          <m:t>d</m:t>
                                        </m:r>
                                      </m:e>
                                      <m:sup>
                                        <m:r>
                                          <a:rPr lang="fr-FR" b="0" i="1" smtClean="0">
                                            <a:latin typeface="Cambria Math" panose="02040503050406030204" pitchFamily="18" charset="0"/>
                                          </a:rPr>
                                          <m:t>4</m:t>
                                        </m:r>
                                      </m:sup>
                                    </m:sSup>
                                  </m:num>
                                  <m:den>
                                    <m:r>
                                      <a:rPr lang="fr-FR" b="0" i="0" smtClean="0">
                                        <a:latin typeface="Cambria Math" panose="02040503050406030204" pitchFamily="18" charset="0"/>
                                      </a:rPr>
                                      <m:t>64</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i="1" smtClean="0">
                                        <a:latin typeface="Cambria Math" panose="02040503050406030204" pitchFamily="18" charset="0"/>
                                        <a:ea typeface="Cambria Math" panose="02040503050406030204" pitchFamily="18" charset="0"/>
                                      </a:rPr>
                                      <m:t>π</m:t>
                                    </m:r>
                                  </m:num>
                                  <m:den>
                                    <m:r>
                                      <a:rPr lang="fr-FR" b="0" i="1" smtClean="0">
                                        <a:latin typeface="Cambria Math" panose="02040503050406030204" pitchFamily="18" charset="0"/>
                                      </a:rPr>
                                      <m:t>64</m:t>
                                    </m:r>
                                  </m:den>
                                </m:f>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𝐷</m:t>
                                    </m:r>
                                  </m:e>
                                  <m:sup>
                                    <m:r>
                                      <a:rPr lang="fr-FR" b="0" i="1" smtClean="0">
                                        <a:latin typeface="Cambria Math" panose="02040503050406030204" pitchFamily="18" charset="0"/>
                                      </a:rPr>
                                      <m:t>4</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𝑑</m:t>
                                    </m:r>
                                  </m:e>
                                  <m:sup>
                                    <m:r>
                                      <a:rPr lang="fr-FR" b="0" i="1" smtClean="0">
                                        <a:latin typeface="Cambria Math" panose="02040503050406030204" pitchFamily="18" charset="0"/>
                                      </a:rPr>
                                      <m:t>4</m:t>
                                    </m:r>
                                  </m:sup>
                                </m:sSup>
                                <m:r>
                                  <a:rPr lang="fr-FR" b="0" i="1" smtClean="0">
                                    <a:latin typeface="Cambria Math" panose="02040503050406030204" pitchFamily="18" charset="0"/>
                                  </a:rPr>
                                  <m:t>)</m:t>
                                </m:r>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m:rPr>
                                        <m:nor/>
                                      </m:rPr>
                                      <a:rPr lang="fr-FR" dirty="0" smtClean="0"/>
                                      <m:t>0,784 </m:t>
                                    </m:r>
                                    <m:r>
                                      <m:rPr>
                                        <m:nor/>
                                      </m:rPr>
                                      <a:rPr lang="fr-FR" dirty="0" smtClean="0"/>
                                      <m:t>ab</m:t>
                                    </m:r>
                                  </m:e>
                                  <m:sup>
                                    <m:r>
                                      <a:rPr lang="fr-FR" b="0" i="1" smtClean="0">
                                        <a:latin typeface="Cambria Math" panose="02040503050406030204" pitchFamily="18" charset="0"/>
                                      </a:rPr>
                                      <m:t>3</m:t>
                                    </m:r>
                                  </m:sup>
                                </m:sSup>
                              </m:oMath>
                            </m:oMathPara>
                          </a14:m>
                          <a:endParaRPr lang="fr-FR" dirty="0"/>
                        </a:p>
                      </a:txBody>
                      <a:tcPr/>
                    </a:tc>
                    <a:extLst>
                      <a:ext uri="{0D108BD9-81ED-4DB2-BD59-A6C34878D82A}">
                        <a16:rowId xmlns:a16="http://schemas.microsoft.com/office/drawing/2014/main" val="4280748832"/>
                      </a:ext>
                    </a:extLst>
                  </a:tr>
                  <a:tr h="718258">
                    <a:tc>
                      <a:txBody>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𝑍</m:t>
                                        </m:r>
                                      </m:sub>
                                    </m:sSub>
                                  </m:sub>
                                </m:sSub>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a:rPr lang="fr-FR" b="0" smtClean="0">
                                        <a:latin typeface="Cambria Math" panose="02040503050406030204" pitchFamily="18" charset="0"/>
                                      </a:rPr>
                                      <m:t>𝑏</m:t>
                                    </m:r>
                                    <m:sSup>
                                      <m:sSupPr>
                                        <m:ctrlPr>
                                          <a:rPr lang="fr-FR" i="1" smtClean="0">
                                            <a:latin typeface="Cambria Math" panose="02040503050406030204" pitchFamily="18" charset="0"/>
                                          </a:rPr>
                                        </m:ctrlPr>
                                      </m:sSupPr>
                                      <m:e>
                                        <m:r>
                                          <a:rPr lang="fr-FR" b="0" smtClean="0">
                                            <a:latin typeface="Cambria Math" panose="02040503050406030204" pitchFamily="18" charset="0"/>
                                          </a:rPr>
                                          <m:t>h</m:t>
                                        </m:r>
                                      </m:e>
                                      <m:sup>
                                        <m:r>
                                          <a:rPr lang="fr-FR" b="0" smtClean="0">
                                            <a:latin typeface="Cambria Math" panose="02040503050406030204" pitchFamily="18" charset="0"/>
                                          </a:rPr>
                                          <m:t>3</m:t>
                                        </m:r>
                                      </m:sup>
                                    </m:sSup>
                                  </m:num>
                                  <m:den>
                                    <m:r>
                                      <a:rPr lang="fr-FR" b="0" smtClean="0">
                                        <a:latin typeface="Cambria Math" panose="02040503050406030204" pitchFamily="18" charset="0"/>
                                      </a:rPr>
                                      <m:t>12</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𝑎</m:t>
                                        </m:r>
                                      </m:e>
                                      <m:sup>
                                        <m:r>
                                          <a:rPr lang="fr-FR" b="0" i="1" smtClean="0">
                                            <a:latin typeface="Cambria Math" panose="02040503050406030204" pitchFamily="18" charset="0"/>
                                          </a:rPr>
                                          <m:t>4</m:t>
                                        </m:r>
                                      </m:sup>
                                    </m:sSup>
                                  </m:num>
                                  <m:den>
                                    <m:r>
                                      <a:rPr lang="fr-FR" b="0" i="0" smtClean="0">
                                        <a:latin typeface="Cambria Math" panose="02040503050406030204" pitchFamily="18" charset="0"/>
                                      </a:rPr>
                                      <m:t>12</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𝑏h</m:t>
                                        </m:r>
                                      </m:e>
                                      <m:sup>
                                        <m:r>
                                          <a:rPr lang="fr-FR" b="0" i="1" smtClean="0">
                                            <a:latin typeface="Cambria Math" panose="02040503050406030204" pitchFamily="18" charset="0"/>
                                          </a:rPr>
                                          <m:t>3</m:t>
                                        </m:r>
                                      </m:sup>
                                    </m:sSup>
                                    <m:r>
                                      <a:rPr lang="fr-FR" b="0" i="1" smtClean="0">
                                        <a:latin typeface="Cambria Math" panose="02040503050406030204" pitchFamily="18" charset="0"/>
                                      </a:rPr>
                                      <m:t>−</m:t>
                                    </m:r>
                                    <m:sSup>
                                      <m:sSupPr>
                                        <m:ctrlPr>
                                          <a:rPr lang="fr-FR" i="1" smtClean="0">
                                            <a:latin typeface="Cambria Math" panose="02040503050406030204" pitchFamily="18" charset="0"/>
                                          </a:rPr>
                                        </m:ctrlPr>
                                      </m:sSupPr>
                                      <m:e>
                                        <m:r>
                                          <a:rPr lang="fr-FR" b="0" i="1" smtClean="0">
                                            <a:latin typeface="Cambria Math" panose="02040503050406030204" pitchFamily="18" charset="0"/>
                                          </a:rPr>
                                          <m:t>𝑏</m:t>
                                        </m:r>
                                        <m:r>
                                          <a:rPr lang="fr-FR" b="0" i="1" smtClean="0">
                                            <a:latin typeface="Cambria Math" panose="02040503050406030204" pitchFamily="18" charset="0"/>
                                          </a:rPr>
                                          <m:t>′</m:t>
                                        </m:r>
                                        <m:r>
                                          <a:rPr lang="fr-FR" b="0" i="1" smtClean="0">
                                            <a:latin typeface="Cambria Math" panose="02040503050406030204" pitchFamily="18" charset="0"/>
                                          </a:rPr>
                                          <m:t>h</m:t>
                                        </m:r>
                                        <m:r>
                                          <a:rPr lang="fr-FR" b="0" i="1" smtClean="0">
                                            <a:latin typeface="Cambria Math" panose="02040503050406030204" pitchFamily="18" charset="0"/>
                                          </a:rPr>
                                          <m:t>′</m:t>
                                        </m:r>
                                      </m:e>
                                      <m:sup>
                                        <m:r>
                                          <a:rPr lang="fr-FR" b="0" i="1" smtClean="0">
                                            <a:latin typeface="Cambria Math" panose="02040503050406030204" pitchFamily="18" charset="0"/>
                                          </a:rPr>
                                          <m:t>3</m:t>
                                        </m:r>
                                      </m:sup>
                                    </m:sSup>
                                  </m:num>
                                  <m:den>
                                    <m:r>
                                      <a:rPr lang="fr-FR" b="0" i="0" smtClean="0">
                                        <a:latin typeface="Cambria Math" panose="02040503050406030204" pitchFamily="18" charset="0"/>
                                      </a:rPr>
                                      <m:t>12</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π</m:t>
                                    </m:r>
                                    <m:sSup>
                                      <m:sSupPr>
                                        <m:ctrlPr>
                                          <a:rPr lang="fr-FR" i="1" smtClean="0">
                                            <a:latin typeface="Cambria Math" panose="02040503050406030204" pitchFamily="18" charset="0"/>
                                          </a:rPr>
                                        </m:ctrlPr>
                                      </m:sSupPr>
                                      <m:e>
                                        <m:r>
                                          <m:rPr>
                                            <m:sty m:val="p"/>
                                          </m:rPr>
                                          <a:rPr lang="fr-FR" b="0" i="0" smtClean="0">
                                            <a:latin typeface="Cambria Math" panose="02040503050406030204" pitchFamily="18" charset="0"/>
                                          </a:rPr>
                                          <m:t>d</m:t>
                                        </m:r>
                                      </m:e>
                                      <m:sup>
                                        <m:r>
                                          <a:rPr lang="fr-FR" b="0" i="1" smtClean="0">
                                            <a:latin typeface="Cambria Math" panose="02040503050406030204" pitchFamily="18" charset="0"/>
                                          </a:rPr>
                                          <m:t>4</m:t>
                                        </m:r>
                                      </m:sup>
                                    </m:sSup>
                                  </m:num>
                                  <m:den>
                                    <m:r>
                                      <a:rPr lang="fr-FR" b="0" i="0" smtClean="0">
                                        <a:latin typeface="Cambria Math" panose="02040503050406030204" pitchFamily="18" charset="0"/>
                                      </a:rPr>
                                      <m:t>64</m:t>
                                    </m:r>
                                  </m:den>
                                </m:f>
                              </m:oMath>
                            </m:oMathPara>
                          </a14:m>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i="1" smtClean="0">
                                        <a:latin typeface="Cambria Math" panose="02040503050406030204" pitchFamily="18" charset="0"/>
                                        <a:ea typeface="Cambria Math" panose="02040503050406030204" pitchFamily="18" charset="0"/>
                                      </a:rPr>
                                      <m:t>π</m:t>
                                    </m:r>
                                  </m:num>
                                  <m:den>
                                    <m:r>
                                      <a:rPr lang="fr-FR" b="0" i="1" smtClean="0">
                                        <a:latin typeface="Cambria Math" panose="02040503050406030204" pitchFamily="18" charset="0"/>
                                      </a:rPr>
                                      <m:t>64</m:t>
                                    </m:r>
                                  </m:den>
                                </m:f>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𝐷</m:t>
                                    </m:r>
                                  </m:e>
                                  <m:sup>
                                    <m:r>
                                      <a:rPr lang="fr-FR" b="0" i="1" smtClean="0">
                                        <a:latin typeface="Cambria Math" panose="02040503050406030204" pitchFamily="18" charset="0"/>
                                      </a:rPr>
                                      <m:t>4</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𝑑</m:t>
                                    </m:r>
                                  </m:e>
                                  <m:sup>
                                    <m:r>
                                      <a:rPr lang="fr-FR" b="0" i="1" smtClean="0">
                                        <a:latin typeface="Cambria Math" panose="02040503050406030204" pitchFamily="18" charset="0"/>
                                      </a:rPr>
                                      <m:t>4</m:t>
                                    </m:r>
                                  </m:sup>
                                </m:sSup>
                                <m:r>
                                  <a:rPr lang="fr-FR" b="0" i="1" smtClean="0">
                                    <a:latin typeface="Cambria Math" panose="02040503050406030204" pitchFamily="18" charset="0"/>
                                  </a:rPr>
                                  <m:t>)</m:t>
                                </m:r>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m:rPr>
                                        <m:nor/>
                                      </m:rPr>
                                      <a:rPr lang="fr-FR" dirty="0" smtClean="0"/>
                                      <m:t>0,784 </m:t>
                                    </m:r>
                                    <m:r>
                                      <m:rPr>
                                        <m:nor/>
                                      </m:rPr>
                                      <a:rPr lang="fr-FR" b="0" i="0" dirty="0" smtClean="0"/>
                                      <m:t>ba</m:t>
                                    </m:r>
                                  </m:e>
                                  <m:sup>
                                    <m:r>
                                      <a:rPr lang="fr-FR" b="0" i="1" smtClean="0">
                                        <a:latin typeface="Cambria Math" panose="02040503050406030204" pitchFamily="18" charset="0"/>
                                      </a:rPr>
                                      <m:t>3</m:t>
                                    </m:r>
                                  </m:sup>
                                </m:sSup>
                              </m:oMath>
                            </m:oMathPara>
                          </a14:m>
                          <a:endParaRPr lang="fr-FR" dirty="0"/>
                        </a:p>
                      </a:txBody>
                      <a:tcPr/>
                    </a:tc>
                    <a:extLst>
                      <a:ext uri="{0D108BD9-81ED-4DB2-BD59-A6C34878D82A}">
                        <a16:rowId xmlns:a16="http://schemas.microsoft.com/office/drawing/2014/main" val="3236879883"/>
                      </a:ext>
                    </a:extLst>
                  </a:tr>
                  <a:tr h="711209">
                    <a:tc>
                      <a:txBody>
                        <a:bodyPr/>
                        <a:lstStyle/>
                        <a:p>
                          <a:pPr algn="ctr"/>
                          <a:r>
                            <a:rPr lang="fr-FR" dirty="0" err="1"/>
                            <a:t>Ig</a:t>
                          </a:r>
                          <a:r>
                            <a:rPr lang="fr-FR" dirty="0"/>
                            <a:t>=Io</a:t>
                          </a:r>
                        </a:p>
                      </a:txBody>
                      <a:tcPr anchor="ct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a:rPr lang="fr-FR" b="0" smtClean="0">
                                        <a:latin typeface="Cambria Math" panose="02040503050406030204" pitchFamily="18" charset="0"/>
                                      </a:rPr>
                                      <m:t>𝑏</m:t>
                                    </m:r>
                                    <m:r>
                                      <a:rPr lang="fr-FR" b="0" i="1" smtClean="0">
                                        <a:latin typeface="Cambria Math" panose="02040503050406030204" pitchFamily="18" charset="0"/>
                                      </a:rPr>
                                      <m:t>h</m:t>
                                    </m:r>
                                  </m:num>
                                  <m:den>
                                    <m:r>
                                      <a:rPr lang="fr-FR" b="0" smtClean="0">
                                        <a:latin typeface="Cambria Math" panose="02040503050406030204" pitchFamily="18" charset="0"/>
                                      </a:rPr>
                                      <m:t>12</m:t>
                                    </m:r>
                                  </m:den>
                                </m:f>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𝑏</m:t>
                                    </m:r>
                                  </m:e>
                                  <m:sup>
                                    <m:r>
                                      <a:rPr lang="fr-FR" b="0" i="1" smtClean="0">
                                        <a:latin typeface="Cambria Math" panose="02040503050406030204" pitchFamily="18" charset="0"/>
                                      </a:rPr>
                                      <m:t>2</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h</m:t>
                                    </m:r>
                                  </m:e>
                                  <m:sup>
                                    <m:r>
                                      <a:rPr lang="fr-FR" b="0" i="1" smtClean="0">
                                        <a:latin typeface="Cambria Math" panose="02040503050406030204" pitchFamily="18" charset="0"/>
                                      </a:rPr>
                                      <m:t>2</m:t>
                                    </m:r>
                                  </m:sup>
                                </m:sSup>
                                <m:r>
                                  <a:rPr lang="fr-FR" b="0" i="1" smtClean="0">
                                    <a:latin typeface="Cambria Math" panose="02040503050406030204" pitchFamily="18" charset="0"/>
                                  </a:rPr>
                                  <m:t>)</m:t>
                                </m:r>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𝑎</m:t>
                                        </m:r>
                                      </m:e>
                                      <m:sup>
                                        <m:r>
                                          <a:rPr lang="fr-FR" b="0" i="1" smtClean="0">
                                            <a:latin typeface="Cambria Math" panose="02040503050406030204" pitchFamily="18" charset="0"/>
                                          </a:rPr>
                                          <m:t>4</m:t>
                                        </m:r>
                                      </m:sup>
                                    </m:sSup>
                                  </m:num>
                                  <m:den>
                                    <m:r>
                                      <a:rPr lang="fr-FR" b="0" i="0" smtClean="0">
                                        <a:latin typeface="Cambria Math" panose="02040503050406030204" pitchFamily="18" charset="0"/>
                                      </a:rPr>
                                      <m:t>6</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𝑌</m:t>
                                        </m:r>
                                      </m:sub>
                                    </m:sSub>
                                  </m:sub>
                                </m:sSub>
                                <m:r>
                                  <a:rPr lang="fr-FR" b="0" i="1" smtClean="0">
                                    <a:latin typeface="Cambria Math" panose="02040503050406030204" pitchFamily="18" charset="0"/>
                                  </a:rPr>
                                  <m:t>+</m:t>
                                </m:r>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𝑍</m:t>
                                        </m:r>
                                      </m:sub>
                                    </m:sSub>
                                  </m:sub>
                                </m:sSub>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π</m:t>
                                    </m:r>
                                    <m:sSup>
                                      <m:sSupPr>
                                        <m:ctrlPr>
                                          <a:rPr lang="fr-FR" i="1" smtClean="0">
                                            <a:latin typeface="Cambria Math" panose="02040503050406030204" pitchFamily="18" charset="0"/>
                                          </a:rPr>
                                        </m:ctrlPr>
                                      </m:sSupPr>
                                      <m:e>
                                        <m:r>
                                          <m:rPr>
                                            <m:sty m:val="p"/>
                                          </m:rPr>
                                          <a:rPr lang="fr-FR" b="0" i="0" smtClean="0">
                                            <a:latin typeface="Cambria Math" panose="02040503050406030204" pitchFamily="18" charset="0"/>
                                          </a:rPr>
                                          <m:t>d</m:t>
                                        </m:r>
                                      </m:e>
                                      <m:sup>
                                        <m:r>
                                          <a:rPr lang="fr-FR" b="0" i="1" smtClean="0">
                                            <a:latin typeface="Cambria Math" panose="02040503050406030204" pitchFamily="18" charset="0"/>
                                          </a:rPr>
                                          <m:t>4</m:t>
                                        </m:r>
                                      </m:sup>
                                    </m:sSup>
                                  </m:num>
                                  <m:den>
                                    <m:r>
                                      <a:rPr lang="fr-FR" b="0" i="0" smtClean="0">
                                        <a:latin typeface="Cambria Math" panose="02040503050406030204" pitchFamily="18" charset="0"/>
                                      </a:rPr>
                                      <m:t>32</m:t>
                                    </m:r>
                                  </m:den>
                                </m:f>
                              </m:oMath>
                            </m:oMathPara>
                          </a14:m>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i="1" smtClean="0">
                                        <a:latin typeface="Cambria Math" panose="02040503050406030204" pitchFamily="18" charset="0"/>
                                        <a:ea typeface="Cambria Math" panose="02040503050406030204" pitchFamily="18" charset="0"/>
                                      </a:rPr>
                                      <m:t>π</m:t>
                                    </m:r>
                                  </m:num>
                                  <m:den>
                                    <m:r>
                                      <a:rPr lang="fr-FR" b="0" i="1" smtClean="0">
                                        <a:latin typeface="Cambria Math" panose="02040503050406030204" pitchFamily="18" charset="0"/>
                                        <a:ea typeface="Cambria Math" panose="02040503050406030204" pitchFamily="18" charset="0"/>
                                      </a:rPr>
                                      <m:t>32</m:t>
                                    </m:r>
                                  </m:den>
                                </m:f>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𝐷</m:t>
                                    </m:r>
                                  </m:e>
                                  <m:sup>
                                    <m:r>
                                      <a:rPr lang="fr-FR" b="0" i="1" smtClean="0">
                                        <a:latin typeface="Cambria Math" panose="02040503050406030204" pitchFamily="18" charset="0"/>
                                      </a:rPr>
                                      <m:t>4</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𝑑</m:t>
                                    </m:r>
                                  </m:e>
                                  <m:sup>
                                    <m:r>
                                      <a:rPr lang="fr-FR" b="0" i="1" smtClean="0">
                                        <a:latin typeface="Cambria Math" panose="02040503050406030204" pitchFamily="18" charset="0"/>
                                      </a:rPr>
                                      <m:t>4</m:t>
                                    </m:r>
                                  </m:sup>
                                </m:sSup>
                                <m:r>
                                  <a:rPr lang="fr-FR" b="0" i="1" smtClean="0">
                                    <a:latin typeface="Cambria Math" panose="02040503050406030204" pitchFamily="18" charset="0"/>
                                  </a:rPr>
                                  <m:t>)</m:t>
                                </m:r>
                              </m:oMath>
                            </m:oMathPara>
                          </a14:m>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i="1" smtClean="0">
                                        <a:latin typeface="Cambria Math" panose="02040503050406030204" pitchFamily="18" charset="0"/>
                                        <a:ea typeface="Cambria Math" panose="02040503050406030204" pitchFamily="18" charset="0"/>
                                      </a:rPr>
                                      <m:t>π</m:t>
                                    </m:r>
                                  </m:num>
                                  <m:den>
                                    <m:r>
                                      <a:rPr lang="fr-FR" b="0" i="1" smtClean="0">
                                        <a:latin typeface="Cambria Math" panose="02040503050406030204" pitchFamily="18" charset="0"/>
                                      </a:rPr>
                                      <m:t>4</m:t>
                                    </m:r>
                                  </m:den>
                                </m:f>
                                <m:r>
                                  <a:rPr lang="fr-FR" b="0" i="1" smtClean="0">
                                    <a:latin typeface="Cambria Math" panose="02040503050406030204" pitchFamily="18" charset="0"/>
                                  </a:rPr>
                                  <m:t>𝑎𝑏</m:t>
                                </m:r>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𝑎</m:t>
                                    </m:r>
                                  </m:e>
                                  <m:sup>
                                    <m:r>
                                      <a:rPr lang="fr-FR" b="0" i="1" smtClean="0">
                                        <a:latin typeface="Cambria Math" panose="02040503050406030204" pitchFamily="18" charset="0"/>
                                      </a:rPr>
                                      <m:t>2</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𝑏</m:t>
                                    </m:r>
                                  </m:e>
                                  <m:sup>
                                    <m:r>
                                      <a:rPr lang="fr-FR" b="0" i="1" smtClean="0">
                                        <a:latin typeface="Cambria Math" panose="02040503050406030204" pitchFamily="18" charset="0"/>
                                      </a:rPr>
                                      <m:t>2</m:t>
                                    </m:r>
                                  </m:sup>
                                </m:sSup>
                                <m:r>
                                  <a:rPr lang="fr-FR" b="0" i="1" smtClean="0">
                                    <a:latin typeface="Cambria Math" panose="02040503050406030204" pitchFamily="18" charset="0"/>
                                  </a:rPr>
                                  <m:t>)</m:t>
                                </m:r>
                              </m:oMath>
                            </m:oMathPara>
                          </a14:m>
                          <a:endParaRPr lang="fr-FR" dirty="0"/>
                        </a:p>
                      </a:txBody>
                      <a:tcPr/>
                    </a:tc>
                    <a:extLst>
                      <a:ext uri="{0D108BD9-81ED-4DB2-BD59-A6C34878D82A}">
                        <a16:rowId xmlns:a16="http://schemas.microsoft.com/office/drawing/2014/main" val="2681291689"/>
                      </a:ext>
                    </a:extLst>
                  </a:tr>
                  <a:tr h="712549">
                    <a:tc>
                      <a:txBody>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𝑌</m:t>
                                        </m:r>
                                      </m:sub>
                                    </m:sSub>
                                  </m:sub>
                                </m:sSub>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smtClean="0">
                                            <a:latin typeface="Cambria Math" panose="02040503050406030204" pitchFamily="18" charset="0"/>
                                          </a:rPr>
                                          <m:t>h</m:t>
                                        </m:r>
                                        <m:r>
                                          <a:rPr lang="fr-FR" b="0" i="1" smtClean="0">
                                            <a:latin typeface="Cambria Math" panose="02040503050406030204" pitchFamily="18" charset="0"/>
                                          </a:rPr>
                                          <m:t>𝑏</m:t>
                                        </m:r>
                                      </m:e>
                                      <m:sup>
                                        <m:r>
                                          <a:rPr lang="fr-FR" b="0" i="1" smtClean="0">
                                            <a:latin typeface="Cambria Math" panose="02040503050406030204" pitchFamily="18" charset="0"/>
                                          </a:rPr>
                                          <m:t>2</m:t>
                                        </m:r>
                                      </m:sup>
                                    </m:sSup>
                                  </m:num>
                                  <m:den>
                                    <m:r>
                                      <a:rPr lang="fr-FR" b="0" i="0" smtClean="0">
                                        <a:latin typeface="Cambria Math" panose="02040503050406030204" pitchFamily="18" charset="0"/>
                                      </a:rPr>
                                      <m:t>6</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𝑎</m:t>
                                        </m:r>
                                      </m:e>
                                      <m:sup>
                                        <m:r>
                                          <a:rPr lang="fr-FR" b="0" i="1" smtClean="0">
                                            <a:latin typeface="Cambria Math" panose="02040503050406030204" pitchFamily="18" charset="0"/>
                                          </a:rPr>
                                          <m:t>3</m:t>
                                        </m:r>
                                      </m:sup>
                                    </m:sSup>
                                  </m:num>
                                  <m:den>
                                    <m:r>
                                      <a:rPr lang="fr-FR" b="0" i="0" smtClean="0">
                                        <a:latin typeface="Cambria Math" panose="02040503050406030204" pitchFamily="18" charset="0"/>
                                      </a:rPr>
                                      <m:t>6</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𝑏h</m:t>
                                        </m:r>
                                      </m:e>
                                      <m:sup>
                                        <m:r>
                                          <a:rPr lang="fr-FR" b="0" i="1" smtClean="0">
                                            <a:latin typeface="Cambria Math" panose="02040503050406030204" pitchFamily="18" charset="0"/>
                                          </a:rPr>
                                          <m:t>3</m:t>
                                        </m:r>
                                      </m:sup>
                                    </m:sSup>
                                    <m:r>
                                      <a:rPr lang="fr-FR" b="0" i="1" smtClean="0">
                                        <a:latin typeface="Cambria Math" panose="02040503050406030204" pitchFamily="18" charset="0"/>
                                      </a:rPr>
                                      <m:t>−</m:t>
                                    </m:r>
                                    <m:sSup>
                                      <m:sSupPr>
                                        <m:ctrlPr>
                                          <a:rPr lang="fr-FR" i="1" smtClean="0">
                                            <a:latin typeface="Cambria Math" panose="02040503050406030204" pitchFamily="18" charset="0"/>
                                          </a:rPr>
                                        </m:ctrlPr>
                                      </m:sSupPr>
                                      <m:e>
                                        <m:r>
                                          <a:rPr lang="fr-FR" b="0" i="1" smtClean="0">
                                            <a:latin typeface="Cambria Math" panose="02040503050406030204" pitchFamily="18" charset="0"/>
                                          </a:rPr>
                                          <m:t>𝑏</m:t>
                                        </m:r>
                                        <m:r>
                                          <a:rPr lang="fr-FR" b="0" i="1" smtClean="0">
                                            <a:latin typeface="Cambria Math" panose="02040503050406030204" pitchFamily="18" charset="0"/>
                                          </a:rPr>
                                          <m:t>′</m:t>
                                        </m:r>
                                        <m:r>
                                          <a:rPr lang="fr-FR" b="0" i="1" smtClean="0">
                                            <a:latin typeface="Cambria Math" panose="02040503050406030204" pitchFamily="18" charset="0"/>
                                          </a:rPr>
                                          <m:t>h</m:t>
                                        </m:r>
                                        <m:r>
                                          <a:rPr lang="fr-FR" b="0" i="1" smtClean="0">
                                            <a:latin typeface="Cambria Math" panose="02040503050406030204" pitchFamily="18" charset="0"/>
                                          </a:rPr>
                                          <m:t>′</m:t>
                                        </m:r>
                                      </m:e>
                                      <m:sup>
                                        <m:r>
                                          <a:rPr lang="fr-FR" b="0" i="1" smtClean="0">
                                            <a:latin typeface="Cambria Math" panose="02040503050406030204" pitchFamily="18" charset="0"/>
                                          </a:rPr>
                                          <m:t>3</m:t>
                                        </m:r>
                                      </m:sup>
                                    </m:sSup>
                                  </m:num>
                                  <m:den>
                                    <m:r>
                                      <a:rPr lang="fr-FR" b="0" i="0" smtClean="0">
                                        <a:latin typeface="Cambria Math" panose="02040503050406030204" pitchFamily="18" charset="0"/>
                                      </a:rPr>
                                      <m:t>6</m:t>
                                    </m:r>
                                    <m:r>
                                      <m:rPr>
                                        <m:sty m:val="p"/>
                                      </m:rPr>
                                      <a:rPr lang="fr-FR" b="0" i="0" smtClean="0">
                                        <a:latin typeface="Cambria Math" panose="02040503050406030204" pitchFamily="18" charset="0"/>
                                      </a:rPr>
                                      <m:t>b</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π</m:t>
                                    </m:r>
                                    <m:sSup>
                                      <m:sSupPr>
                                        <m:ctrlPr>
                                          <a:rPr lang="fr-FR" i="1" smtClean="0">
                                            <a:latin typeface="Cambria Math" panose="02040503050406030204" pitchFamily="18" charset="0"/>
                                          </a:rPr>
                                        </m:ctrlPr>
                                      </m:sSupPr>
                                      <m:e>
                                        <m:r>
                                          <m:rPr>
                                            <m:sty m:val="p"/>
                                          </m:rPr>
                                          <a:rPr lang="fr-FR" b="0" i="0" smtClean="0">
                                            <a:latin typeface="Cambria Math" panose="02040503050406030204" pitchFamily="18" charset="0"/>
                                          </a:rPr>
                                          <m:t>d</m:t>
                                        </m:r>
                                      </m:e>
                                      <m:sup>
                                        <m:r>
                                          <a:rPr lang="fr-FR" b="0" i="1" smtClean="0">
                                            <a:latin typeface="Cambria Math" panose="02040503050406030204" pitchFamily="18" charset="0"/>
                                          </a:rPr>
                                          <m:t>3</m:t>
                                        </m:r>
                                      </m:sup>
                                    </m:sSup>
                                  </m:num>
                                  <m:den>
                                    <m:r>
                                      <a:rPr lang="fr-FR" b="0" i="0" smtClean="0">
                                        <a:latin typeface="Cambria Math" panose="02040503050406030204" pitchFamily="18" charset="0"/>
                                      </a:rPr>
                                      <m:t>32</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i="1" smtClean="0">
                                        <a:latin typeface="Cambria Math" panose="02040503050406030204" pitchFamily="18" charset="0"/>
                                        <a:ea typeface="Cambria Math" panose="02040503050406030204" pitchFamily="18" charset="0"/>
                                      </a:rPr>
                                      <m:t>π</m:t>
                                    </m:r>
                                  </m:num>
                                  <m:den>
                                    <m:r>
                                      <a:rPr lang="fr-FR" b="0" i="1" smtClean="0">
                                        <a:latin typeface="Cambria Math" panose="02040503050406030204" pitchFamily="18" charset="0"/>
                                        <a:ea typeface="Cambria Math" panose="02040503050406030204" pitchFamily="18" charset="0"/>
                                      </a:rPr>
                                      <m:t>32</m:t>
                                    </m:r>
                                    <m:r>
                                      <a:rPr lang="fr-FR" b="0" i="1" smtClean="0">
                                        <a:latin typeface="Cambria Math" panose="02040503050406030204" pitchFamily="18" charset="0"/>
                                        <a:ea typeface="Cambria Math" panose="02040503050406030204" pitchFamily="18" charset="0"/>
                                      </a:rPr>
                                      <m:t>𝐷</m:t>
                                    </m:r>
                                  </m:den>
                                </m:f>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𝐷</m:t>
                                    </m:r>
                                  </m:e>
                                  <m:sup>
                                    <m:r>
                                      <a:rPr lang="fr-FR" b="0" i="1" smtClean="0">
                                        <a:latin typeface="Cambria Math" panose="02040503050406030204" pitchFamily="18" charset="0"/>
                                      </a:rPr>
                                      <m:t>4</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𝑑</m:t>
                                    </m:r>
                                  </m:e>
                                  <m:sup>
                                    <m:r>
                                      <a:rPr lang="fr-FR" b="0" i="1" smtClean="0">
                                        <a:latin typeface="Cambria Math" panose="02040503050406030204" pitchFamily="18" charset="0"/>
                                      </a:rPr>
                                      <m:t>4</m:t>
                                    </m:r>
                                  </m:sup>
                                </m:sSup>
                                <m:r>
                                  <a:rPr lang="fr-FR" b="0" i="1" smtClean="0">
                                    <a:latin typeface="Cambria Math" panose="02040503050406030204" pitchFamily="18" charset="0"/>
                                  </a:rPr>
                                  <m:t>)</m:t>
                                </m:r>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m:rPr>
                                        <m:nor/>
                                      </m:rPr>
                                      <a:rPr lang="fr-FR" dirty="0" smtClean="0"/>
                                      <m:t>0,784 </m:t>
                                    </m:r>
                                    <m:r>
                                      <m:rPr>
                                        <m:nor/>
                                      </m:rPr>
                                      <a:rPr lang="fr-FR" dirty="0" smtClean="0"/>
                                      <m:t>ab</m:t>
                                    </m:r>
                                  </m:e>
                                  <m:sup>
                                    <m:r>
                                      <a:rPr lang="fr-FR" b="0" i="1" dirty="0" smtClean="0">
                                        <a:latin typeface="Cambria Math" panose="02040503050406030204" pitchFamily="18" charset="0"/>
                                      </a:rPr>
                                      <m:t>2</m:t>
                                    </m:r>
                                  </m:sup>
                                </m:sSup>
                              </m:oMath>
                            </m:oMathPara>
                          </a14:m>
                          <a:endParaRPr lang="fr-FR" dirty="0"/>
                        </a:p>
                      </a:txBody>
                      <a:tcPr/>
                    </a:tc>
                    <a:extLst>
                      <a:ext uri="{0D108BD9-81ED-4DB2-BD59-A6C34878D82A}">
                        <a16:rowId xmlns:a16="http://schemas.microsoft.com/office/drawing/2014/main" val="2543486532"/>
                      </a:ext>
                    </a:extLst>
                  </a:tr>
                  <a:tr h="712478">
                    <a:tc>
                      <a:txBody>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𝑍</m:t>
                                        </m:r>
                                      </m:sub>
                                    </m:sSub>
                                  </m:sub>
                                </m:sSub>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𝑏h</m:t>
                                        </m:r>
                                      </m:e>
                                      <m:sup>
                                        <m:r>
                                          <a:rPr lang="fr-FR" b="0" i="1" smtClean="0">
                                            <a:latin typeface="Cambria Math" panose="02040503050406030204" pitchFamily="18" charset="0"/>
                                          </a:rPr>
                                          <m:t>2</m:t>
                                        </m:r>
                                      </m:sup>
                                    </m:sSup>
                                  </m:num>
                                  <m:den>
                                    <m:r>
                                      <a:rPr lang="fr-FR" b="0" i="0" smtClean="0">
                                        <a:latin typeface="Cambria Math" panose="02040503050406030204" pitchFamily="18" charset="0"/>
                                      </a:rPr>
                                      <m:t>6</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𝑎</m:t>
                                        </m:r>
                                      </m:e>
                                      <m:sup>
                                        <m:r>
                                          <a:rPr lang="fr-FR" b="0" i="1" smtClean="0">
                                            <a:latin typeface="Cambria Math" panose="02040503050406030204" pitchFamily="18" charset="0"/>
                                          </a:rPr>
                                          <m:t>3</m:t>
                                        </m:r>
                                      </m:sup>
                                    </m:sSup>
                                  </m:num>
                                  <m:den>
                                    <m:r>
                                      <a:rPr lang="fr-FR" b="0" i="0" smtClean="0">
                                        <a:latin typeface="Cambria Math" panose="02040503050406030204" pitchFamily="18" charset="0"/>
                                      </a:rPr>
                                      <m:t>6</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b="0" i="1" smtClean="0">
                                            <a:latin typeface="Cambria Math" panose="02040503050406030204" pitchFamily="18" charset="0"/>
                                          </a:rPr>
                                          <m:t>𝑏h</m:t>
                                        </m:r>
                                      </m:e>
                                      <m:sup>
                                        <m:r>
                                          <a:rPr lang="fr-FR" b="0" i="1" smtClean="0">
                                            <a:latin typeface="Cambria Math" panose="02040503050406030204" pitchFamily="18" charset="0"/>
                                          </a:rPr>
                                          <m:t>3</m:t>
                                        </m:r>
                                      </m:sup>
                                    </m:sSup>
                                    <m:r>
                                      <a:rPr lang="fr-FR" b="0" i="1" smtClean="0">
                                        <a:latin typeface="Cambria Math" panose="02040503050406030204" pitchFamily="18" charset="0"/>
                                      </a:rPr>
                                      <m:t>−</m:t>
                                    </m:r>
                                    <m:sSup>
                                      <m:sSupPr>
                                        <m:ctrlPr>
                                          <a:rPr lang="fr-FR" i="1" smtClean="0">
                                            <a:latin typeface="Cambria Math" panose="02040503050406030204" pitchFamily="18" charset="0"/>
                                          </a:rPr>
                                        </m:ctrlPr>
                                      </m:sSupPr>
                                      <m:e>
                                        <m:r>
                                          <a:rPr lang="fr-FR" b="0" i="1" smtClean="0">
                                            <a:latin typeface="Cambria Math" panose="02040503050406030204" pitchFamily="18" charset="0"/>
                                          </a:rPr>
                                          <m:t>𝑏</m:t>
                                        </m:r>
                                        <m:r>
                                          <a:rPr lang="fr-FR" b="0" i="1" smtClean="0">
                                            <a:latin typeface="Cambria Math" panose="02040503050406030204" pitchFamily="18" charset="0"/>
                                          </a:rPr>
                                          <m:t>′</m:t>
                                        </m:r>
                                        <m:r>
                                          <a:rPr lang="fr-FR" b="0" i="1" smtClean="0">
                                            <a:latin typeface="Cambria Math" panose="02040503050406030204" pitchFamily="18" charset="0"/>
                                          </a:rPr>
                                          <m:t>h</m:t>
                                        </m:r>
                                        <m:r>
                                          <a:rPr lang="fr-FR" b="0" i="1" smtClean="0">
                                            <a:latin typeface="Cambria Math" panose="02040503050406030204" pitchFamily="18" charset="0"/>
                                          </a:rPr>
                                          <m:t>′</m:t>
                                        </m:r>
                                      </m:e>
                                      <m:sup>
                                        <m:r>
                                          <a:rPr lang="fr-FR" b="0" i="1" smtClean="0">
                                            <a:latin typeface="Cambria Math" panose="02040503050406030204" pitchFamily="18" charset="0"/>
                                          </a:rPr>
                                          <m:t>3</m:t>
                                        </m:r>
                                      </m:sup>
                                    </m:sSup>
                                  </m:num>
                                  <m:den>
                                    <m:r>
                                      <a:rPr lang="fr-FR" b="0" i="0" smtClean="0">
                                        <a:latin typeface="Cambria Math" panose="02040503050406030204" pitchFamily="18" charset="0"/>
                                      </a:rPr>
                                      <m:t>6</m:t>
                                    </m:r>
                                    <m:r>
                                      <m:rPr>
                                        <m:sty m:val="p"/>
                                      </m:rPr>
                                      <a:rPr lang="fr-FR" b="0" i="0" smtClean="0">
                                        <a:latin typeface="Cambria Math" panose="02040503050406030204" pitchFamily="18" charset="0"/>
                                      </a:rPr>
                                      <m:t>h</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π</m:t>
                                    </m:r>
                                    <m:sSup>
                                      <m:sSupPr>
                                        <m:ctrlPr>
                                          <a:rPr lang="fr-FR" i="1" smtClean="0">
                                            <a:latin typeface="Cambria Math" panose="02040503050406030204" pitchFamily="18" charset="0"/>
                                          </a:rPr>
                                        </m:ctrlPr>
                                      </m:sSupPr>
                                      <m:e>
                                        <m:r>
                                          <m:rPr>
                                            <m:sty m:val="p"/>
                                          </m:rPr>
                                          <a:rPr lang="fr-FR" b="0" i="0" smtClean="0">
                                            <a:latin typeface="Cambria Math" panose="02040503050406030204" pitchFamily="18" charset="0"/>
                                          </a:rPr>
                                          <m:t>d</m:t>
                                        </m:r>
                                      </m:e>
                                      <m:sup>
                                        <m:r>
                                          <a:rPr lang="fr-FR" b="0" i="1" smtClean="0">
                                            <a:latin typeface="Cambria Math" panose="02040503050406030204" pitchFamily="18" charset="0"/>
                                          </a:rPr>
                                          <m:t>3</m:t>
                                        </m:r>
                                      </m:sup>
                                    </m:sSup>
                                  </m:num>
                                  <m:den>
                                    <m:r>
                                      <a:rPr lang="fr-FR" b="0" i="0" smtClean="0">
                                        <a:latin typeface="Cambria Math" panose="02040503050406030204" pitchFamily="18" charset="0"/>
                                      </a:rPr>
                                      <m:t>32</m:t>
                                    </m:r>
                                  </m:den>
                                </m:f>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m:rPr>
                                        <m:sty m:val="p"/>
                                      </m:rPr>
                                      <a:rPr lang="el-GR" i="1" smtClean="0">
                                        <a:latin typeface="Cambria Math" panose="02040503050406030204" pitchFamily="18" charset="0"/>
                                        <a:ea typeface="Cambria Math" panose="02040503050406030204" pitchFamily="18" charset="0"/>
                                      </a:rPr>
                                      <m:t>π</m:t>
                                    </m:r>
                                  </m:num>
                                  <m:den>
                                    <m:r>
                                      <a:rPr lang="fr-FR" b="0" i="1" smtClean="0">
                                        <a:latin typeface="Cambria Math" panose="02040503050406030204" pitchFamily="18" charset="0"/>
                                        <a:ea typeface="Cambria Math" panose="02040503050406030204" pitchFamily="18" charset="0"/>
                                      </a:rPr>
                                      <m:t>32</m:t>
                                    </m:r>
                                    <m:r>
                                      <a:rPr lang="fr-FR" b="0" i="1" smtClean="0">
                                        <a:latin typeface="Cambria Math" panose="02040503050406030204" pitchFamily="18" charset="0"/>
                                        <a:ea typeface="Cambria Math" panose="02040503050406030204" pitchFamily="18" charset="0"/>
                                      </a:rPr>
                                      <m:t>𝐷</m:t>
                                    </m:r>
                                  </m:den>
                                </m:f>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𝐷</m:t>
                                    </m:r>
                                  </m:e>
                                  <m:sup>
                                    <m:r>
                                      <a:rPr lang="fr-FR" b="0" i="1" smtClean="0">
                                        <a:latin typeface="Cambria Math" panose="02040503050406030204" pitchFamily="18" charset="0"/>
                                      </a:rPr>
                                      <m:t>4</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𝑑</m:t>
                                    </m:r>
                                  </m:e>
                                  <m:sup>
                                    <m:r>
                                      <a:rPr lang="fr-FR" b="0" i="1" smtClean="0">
                                        <a:latin typeface="Cambria Math" panose="02040503050406030204" pitchFamily="18" charset="0"/>
                                      </a:rPr>
                                      <m:t>4</m:t>
                                    </m:r>
                                  </m:sup>
                                </m:sSup>
                                <m:r>
                                  <a:rPr lang="fr-FR" b="0" i="1" smtClean="0">
                                    <a:latin typeface="Cambria Math" panose="02040503050406030204" pitchFamily="18" charset="0"/>
                                  </a:rPr>
                                  <m:t>)</m:t>
                                </m:r>
                              </m:oMath>
                            </m:oMathPara>
                          </a14:m>
                          <a:endParaRPr lang="fr-FR"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m:rPr>
                                        <m:nor/>
                                      </m:rPr>
                                      <a:rPr lang="fr-FR" dirty="0" smtClean="0"/>
                                      <m:t>0,784 </m:t>
                                    </m:r>
                                    <m:r>
                                      <m:rPr>
                                        <m:nor/>
                                      </m:rPr>
                                      <a:rPr lang="fr-FR" b="0" i="0" dirty="0" smtClean="0"/>
                                      <m:t>ba</m:t>
                                    </m:r>
                                  </m:e>
                                  <m:sup>
                                    <m:r>
                                      <a:rPr lang="fr-FR" b="0" i="1" dirty="0" smtClean="0">
                                        <a:latin typeface="Cambria Math" panose="02040503050406030204" pitchFamily="18" charset="0"/>
                                      </a:rPr>
                                      <m:t>2</m:t>
                                    </m:r>
                                  </m:sup>
                                </m:sSup>
                              </m:oMath>
                            </m:oMathPara>
                          </a14:m>
                          <a:endParaRPr lang="fr-FR" dirty="0"/>
                        </a:p>
                      </a:txBody>
                      <a:tcPr/>
                    </a:tc>
                    <a:extLst>
                      <a:ext uri="{0D108BD9-81ED-4DB2-BD59-A6C34878D82A}">
                        <a16:rowId xmlns:a16="http://schemas.microsoft.com/office/drawing/2014/main" val="3722443399"/>
                      </a:ext>
                    </a:extLst>
                  </a:tr>
                </a:tbl>
              </a:graphicData>
            </a:graphic>
          </p:graphicFrame>
        </mc:Choice>
        <mc:Fallback xmlns="">
          <p:graphicFrame>
            <p:nvGraphicFramePr>
              <p:cNvPr id="12" name="Tableau 16">
                <a:extLst>
                  <a:ext uri="{FF2B5EF4-FFF2-40B4-BE49-F238E27FC236}">
                    <a16:creationId xmlns:a16="http://schemas.microsoft.com/office/drawing/2014/main" id="{E2363C02-41B2-16FF-1ACA-CCFDA7CEAA92}"/>
                  </a:ext>
                </a:extLst>
              </p:cNvPr>
              <p:cNvGraphicFramePr>
                <a:graphicFrameLocks noGrp="1"/>
              </p:cNvGraphicFramePr>
              <p:nvPr>
                <p:extLst>
                  <p:ext uri="{D42A27DB-BD31-4B8C-83A1-F6EECF244321}">
                    <p14:modId xmlns:p14="http://schemas.microsoft.com/office/powerpoint/2010/main" val="2739943952"/>
                  </p:ext>
                </p:extLst>
              </p:nvPr>
            </p:nvGraphicFramePr>
            <p:xfrm>
              <a:off x="373225" y="1262052"/>
              <a:ext cx="11433975" cy="4944352"/>
            </p:xfrm>
            <a:graphic>
              <a:graphicData uri="http://schemas.openxmlformats.org/drawingml/2006/table">
                <a:tbl>
                  <a:tblPr firstRow="1" bandRow="1">
                    <a:tableStyleId>{93296810-A885-4BE3-A3E7-6D5BEEA58F35}</a:tableStyleId>
                  </a:tblPr>
                  <a:tblGrid>
                    <a:gridCol w="1633425">
                      <a:extLst>
                        <a:ext uri="{9D8B030D-6E8A-4147-A177-3AD203B41FA5}">
                          <a16:colId xmlns:a16="http://schemas.microsoft.com/office/drawing/2014/main" val="3253163201"/>
                        </a:ext>
                      </a:extLst>
                    </a:gridCol>
                    <a:gridCol w="1633425">
                      <a:extLst>
                        <a:ext uri="{9D8B030D-6E8A-4147-A177-3AD203B41FA5}">
                          <a16:colId xmlns:a16="http://schemas.microsoft.com/office/drawing/2014/main" val="1978863092"/>
                        </a:ext>
                      </a:extLst>
                    </a:gridCol>
                    <a:gridCol w="1633425">
                      <a:extLst>
                        <a:ext uri="{9D8B030D-6E8A-4147-A177-3AD203B41FA5}">
                          <a16:colId xmlns:a16="http://schemas.microsoft.com/office/drawing/2014/main" val="3970289007"/>
                        </a:ext>
                      </a:extLst>
                    </a:gridCol>
                    <a:gridCol w="1633425">
                      <a:extLst>
                        <a:ext uri="{9D8B030D-6E8A-4147-A177-3AD203B41FA5}">
                          <a16:colId xmlns:a16="http://schemas.microsoft.com/office/drawing/2014/main" val="1148360972"/>
                        </a:ext>
                      </a:extLst>
                    </a:gridCol>
                    <a:gridCol w="1633425">
                      <a:extLst>
                        <a:ext uri="{9D8B030D-6E8A-4147-A177-3AD203B41FA5}">
                          <a16:colId xmlns:a16="http://schemas.microsoft.com/office/drawing/2014/main" val="1195397501"/>
                        </a:ext>
                      </a:extLst>
                    </a:gridCol>
                    <a:gridCol w="1633425">
                      <a:extLst>
                        <a:ext uri="{9D8B030D-6E8A-4147-A177-3AD203B41FA5}">
                          <a16:colId xmlns:a16="http://schemas.microsoft.com/office/drawing/2014/main" val="171322679"/>
                        </a:ext>
                      </a:extLst>
                    </a:gridCol>
                    <a:gridCol w="1633425">
                      <a:extLst>
                        <a:ext uri="{9D8B030D-6E8A-4147-A177-3AD203B41FA5}">
                          <a16:colId xmlns:a16="http://schemas.microsoft.com/office/drawing/2014/main" val="720118137"/>
                        </a:ext>
                      </a:extLst>
                    </a:gridCol>
                  </a:tblGrid>
                  <a:tr h="1371600">
                    <a:tc>
                      <a:txBody>
                        <a:bodyPr/>
                        <a:lstStyle/>
                        <a:p>
                          <a:r>
                            <a:rPr lang="fr-FR" dirty="0">
                              <a:solidFill>
                                <a:schemeClr val="tx1"/>
                              </a:solidFill>
                            </a:rPr>
                            <a:t>           </a:t>
                          </a:r>
                          <a:r>
                            <a:rPr lang="fr-FR" sz="1200" dirty="0">
                              <a:solidFill>
                                <a:schemeClr val="tx1"/>
                              </a:solidFill>
                            </a:rPr>
                            <a:t>Sections</a:t>
                          </a:r>
                        </a:p>
                        <a:p>
                          <a:endParaRPr lang="fr-FR" dirty="0"/>
                        </a:p>
                        <a:p>
                          <a:endParaRPr lang="fr-FR" dirty="0"/>
                        </a:p>
                        <a:p>
                          <a:endParaRPr lang="fr-FR" dirty="0"/>
                        </a:p>
                        <a:p>
                          <a:r>
                            <a:rPr lang="fr-FR" sz="1200" dirty="0">
                              <a:solidFill>
                                <a:schemeClr val="tx1"/>
                              </a:solidFill>
                            </a:rPr>
                            <a:t>Caractéristiques</a:t>
                          </a:r>
                        </a:p>
                      </a:txBody>
                      <a:tcPr>
                        <a:lnTlToBr w="12700" cap="flat" cmpd="sng" algn="ctr">
                          <a:solidFill>
                            <a:schemeClr val="tx1"/>
                          </a:solidFill>
                          <a:prstDash val="solid"/>
                          <a:round/>
                          <a:headEnd type="none" w="med" len="med"/>
                          <a:tailEnd type="none" w="med" len="med"/>
                        </a:lnTlToBr>
                        <a:solidFill>
                          <a:schemeClr val="bg1"/>
                        </a:solidFill>
                      </a:tcPr>
                    </a:tc>
                    <a:tc>
                      <a:txBody>
                        <a:bodyPr/>
                        <a:lstStyle/>
                        <a:p>
                          <a:endParaRPr lang="fr-FR" dirty="0"/>
                        </a:p>
                      </a:txBody>
                      <a:tcPr>
                        <a:solidFill>
                          <a:schemeClr val="bg1"/>
                        </a:solidFill>
                      </a:tcPr>
                    </a:tc>
                    <a:tc>
                      <a:txBody>
                        <a:bodyPr/>
                        <a:lstStyle/>
                        <a:p>
                          <a:endParaRPr lang="fr-FR"/>
                        </a:p>
                      </a:txBody>
                      <a:tcPr>
                        <a:solidFill>
                          <a:schemeClr val="bg1"/>
                        </a:solidFill>
                      </a:tcPr>
                    </a:tc>
                    <a:tc>
                      <a:txBody>
                        <a:bodyPr/>
                        <a:lstStyle/>
                        <a:p>
                          <a:endParaRPr lang="fr-FR"/>
                        </a:p>
                      </a:txBody>
                      <a:tcPr>
                        <a:solidFill>
                          <a:schemeClr val="bg1"/>
                        </a:solidFill>
                      </a:tcPr>
                    </a:tc>
                    <a:tc>
                      <a:txBody>
                        <a:bodyPr/>
                        <a:lstStyle/>
                        <a:p>
                          <a:endParaRPr lang="fr-FR" dirty="0"/>
                        </a:p>
                      </a:txBody>
                      <a:tcPr>
                        <a:solidFill>
                          <a:schemeClr val="bg1"/>
                        </a:solidFill>
                      </a:tcPr>
                    </a:tc>
                    <a:tc>
                      <a:txBody>
                        <a:bodyPr/>
                        <a:lstStyle/>
                        <a:p>
                          <a:endParaRPr lang="fr-FR" dirty="0"/>
                        </a:p>
                      </a:txBody>
                      <a:tcPr>
                        <a:solidFill>
                          <a:schemeClr val="bg1"/>
                        </a:solidFill>
                      </a:tcPr>
                    </a:tc>
                    <a:tc>
                      <a:txBody>
                        <a:bodyPr/>
                        <a:lstStyle/>
                        <a:p>
                          <a:endParaRPr lang="fr-FR" dirty="0"/>
                        </a:p>
                      </a:txBody>
                      <a:tcPr>
                        <a:solidFill>
                          <a:schemeClr val="bg1"/>
                        </a:solidFill>
                      </a:tcPr>
                    </a:tc>
                    <a:extLst>
                      <a:ext uri="{0D108BD9-81ED-4DB2-BD59-A6C34878D82A}">
                        <a16:rowId xmlns:a16="http://schemas.microsoft.com/office/drawing/2014/main" val="2298352332"/>
                      </a:ext>
                    </a:extLst>
                  </a:tr>
                  <a:tr h="718258">
                    <a:tc>
                      <a:txBody>
                        <a:bodyPr/>
                        <a:lstStyle/>
                        <a:p>
                          <a:endParaRPr lang="fr-FR"/>
                        </a:p>
                      </a:txBody>
                      <a:tcPr>
                        <a:blipFill>
                          <a:blip r:embed="rId3"/>
                          <a:stretch>
                            <a:fillRect l="-373" t="-192373" r="-601866" b="-399153"/>
                          </a:stretch>
                        </a:blipFill>
                      </a:tcPr>
                    </a:tc>
                    <a:tc>
                      <a:txBody>
                        <a:bodyPr/>
                        <a:lstStyle/>
                        <a:p>
                          <a:endParaRPr lang="fr-FR"/>
                        </a:p>
                      </a:txBody>
                      <a:tcPr>
                        <a:blipFill>
                          <a:blip r:embed="rId3"/>
                          <a:stretch>
                            <a:fillRect l="-100373" t="-192373" r="-501866" b="-399153"/>
                          </a:stretch>
                        </a:blipFill>
                      </a:tcPr>
                    </a:tc>
                    <a:tc>
                      <a:txBody>
                        <a:bodyPr/>
                        <a:lstStyle/>
                        <a:p>
                          <a:endParaRPr lang="fr-FR"/>
                        </a:p>
                      </a:txBody>
                      <a:tcPr>
                        <a:blipFill>
                          <a:blip r:embed="rId3"/>
                          <a:stretch>
                            <a:fillRect l="-200373" t="-192373" r="-401866" b="-399153"/>
                          </a:stretch>
                        </a:blipFill>
                      </a:tcPr>
                    </a:tc>
                    <a:tc>
                      <a:txBody>
                        <a:bodyPr/>
                        <a:lstStyle/>
                        <a:p>
                          <a:endParaRPr lang="fr-FR"/>
                        </a:p>
                      </a:txBody>
                      <a:tcPr>
                        <a:blipFill>
                          <a:blip r:embed="rId3"/>
                          <a:stretch>
                            <a:fillRect l="-300373" t="-192373" r="-301866" b="-399153"/>
                          </a:stretch>
                        </a:blipFill>
                      </a:tcPr>
                    </a:tc>
                    <a:tc>
                      <a:txBody>
                        <a:bodyPr/>
                        <a:lstStyle/>
                        <a:p>
                          <a:endParaRPr lang="fr-FR"/>
                        </a:p>
                      </a:txBody>
                      <a:tcPr>
                        <a:blipFill>
                          <a:blip r:embed="rId3"/>
                          <a:stretch>
                            <a:fillRect l="-400373" t="-192373" r="-201866" b="-399153"/>
                          </a:stretch>
                        </a:blipFill>
                      </a:tcPr>
                    </a:tc>
                    <a:tc>
                      <a:txBody>
                        <a:bodyPr/>
                        <a:lstStyle/>
                        <a:p>
                          <a:endParaRPr lang="fr-FR"/>
                        </a:p>
                      </a:txBody>
                      <a:tcPr>
                        <a:blipFill>
                          <a:blip r:embed="rId3"/>
                          <a:stretch>
                            <a:fillRect l="-500373" t="-192373" r="-101866" b="-399153"/>
                          </a:stretch>
                        </a:blipFill>
                      </a:tcPr>
                    </a:tc>
                    <a:tc>
                      <a:txBody>
                        <a:bodyPr/>
                        <a:lstStyle/>
                        <a:p>
                          <a:endParaRPr lang="fr-FR"/>
                        </a:p>
                      </a:txBody>
                      <a:tcPr>
                        <a:blipFill>
                          <a:blip r:embed="rId3"/>
                          <a:stretch>
                            <a:fillRect l="-600373" t="-192373" r="-1866" b="-399153"/>
                          </a:stretch>
                        </a:blipFill>
                      </a:tcPr>
                    </a:tc>
                    <a:extLst>
                      <a:ext uri="{0D108BD9-81ED-4DB2-BD59-A6C34878D82A}">
                        <a16:rowId xmlns:a16="http://schemas.microsoft.com/office/drawing/2014/main" val="4280748832"/>
                      </a:ext>
                    </a:extLst>
                  </a:tr>
                  <a:tr h="718258">
                    <a:tc>
                      <a:txBody>
                        <a:bodyPr/>
                        <a:lstStyle/>
                        <a:p>
                          <a:endParaRPr lang="fr-FR"/>
                        </a:p>
                      </a:txBody>
                      <a:tcPr>
                        <a:blipFill>
                          <a:blip r:embed="rId3"/>
                          <a:stretch>
                            <a:fillRect l="-373" t="-292373" r="-601866" b="-299153"/>
                          </a:stretch>
                        </a:blipFill>
                      </a:tcPr>
                    </a:tc>
                    <a:tc>
                      <a:txBody>
                        <a:bodyPr/>
                        <a:lstStyle/>
                        <a:p>
                          <a:endParaRPr lang="fr-FR"/>
                        </a:p>
                      </a:txBody>
                      <a:tcPr>
                        <a:blipFill>
                          <a:blip r:embed="rId3"/>
                          <a:stretch>
                            <a:fillRect l="-100373" t="-292373" r="-501866" b="-299153"/>
                          </a:stretch>
                        </a:blipFill>
                      </a:tcPr>
                    </a:tc>
                    <a:tc>
                      <a:txBody>
                        <a:bodyPr/>
                        <a:lstStyle/>
                        <a:p>
                          <a:endParaRPr lang="fr-FR"/>
                        </a:p>
                      </a:txBody>
                      <a:tcPr>
                        <a:blipFill>
                          <a:blip r:embed="rId3"/>
                          <a:stretch>
                            <a:fillRect l="-200373" t="-292373" r="-401866" b="-299153"/>
                          </a:stretch>
                        </a:blipFill>
                      </a:tcPr>
                    </a:tc>
                    <a:tc>
                      <a:txBody>
                        <a:bodyPr/>
                        <a:lstStyle/>
                        <a:p>
                          <a:endParaRPr lang="fr-FR"/>
                        </a:p>
                      </a:txBody>
                      <a:tcPr>
                        <a:blipFill>
                          <a:blip r:embed="rId3"/>
                          <a:stretch>
                            <a:fillRect l="-300373" t="-292373" r="-301866" b="-299153"/>
                          </a:stretch>
                        </a:blipFill>
                      </a:tcPr>
                    </a:tc>
                    <a:tc>
                      <a:txBody>
                        <a:bodyPr/>
                        <a:lstStyle/>
                        <a:p>
                          <a:endParaRPr lang="fr-FR"/>
                        </a:p>
                      </a:txBody>
                      <a:tcPr>
                        <a:blipFill>
                          <a:blip r:embed="rId3"/>
                          <a:stretch>
                            <a:fillRect l="-400373" t="-292373" r="-201866" b="-299153"/>
                          </a:stretch>
                        </a:blipFill>
                      </a:tcPr>
                    </a:tc>
                    <a:tc>
                      <a:txBody>
                        <a:bodyPr/>
                        <a:lstStyle/>
                        <a:p>
                          <a:endParaRPr lang="fr-FR"/>
                        </a:p>
                      </a:txBody>
                      <a:tcPr>
                        <a:blipFill>
                          <a:blip r:embed="rId3"/>
                          <a:stretch>
                            <a:fillRect l="-500373" t="-292373" r="-101866" b="-299153"/>
                          </a:stretch>
                        </a:blipFill>
                      </a:tcPr>
                    </a:tc>
                    <a:tc>
                      <a:txBody>
                        <a:bodyPr/>
                        <a:lstStyle/>
                        <a:p>
                          <a:endParaRPr lang="fr-FR"/>
                        </a:p>
                      </a:txBody>
                      <a:tcPr>
                        <a:blipFill>
                          <a:blip r:embed="rId3"/>
                          <a:stretch>
                            <a:fillRect l="-600373" t="-292373" r="-1866" b="-299153"/>
                          </a:stretch>
                        </a:blipFill>
                      </a:tcPr>
                    </a:tc>
                    <a:extLst>
                      <a:ext uri="{0D108BD9-81ED-4DB2-BD59-A6C34878D82A}">
                        <a16:rowId xmlns:a16="http://schemas.microsoft.com/office/drawing/2014/main" val="3236879883"/>
                      </a:ext>
                    </a:extLst>
                  </a:tr>
                  <a:tr h="711209">
                    <a:tc>
                      <a:txBody>
                        <a:bodyPr/>
                        <a:lstStyle/>
                        <a:p>
                          <a:pPr algn="ctr"/>
                          <a:r>
                            <a:rPr lang="fr-FR" dirty="0" err="1"/>
                            <a:t>Ig</a:t>
                          </a:r>
                          <a:r>
                            <a:rPr lang="fr-FR" dirty="0"/>
                            <a:t>=Io</a:t>
                          </a:r>
                        </a:p>
                      </a:txBody>
                      <a:tcPr anchor="ctr"/>
                    </a:tc>
                    <a:tc>
                      <a:txBody>
                        <a:bodyPr/>
                        <a:lstStyle/>
                        <a:p>
                          <a:endParaRPr lang="fr-FR"/>
                        </a:p>
                      </a:txBody>
                      <a:tcPr>
                        <a:blipFill>
                          <a:blip r:embed="rId3"/>
                          <a:stretch>
                            <a:fillRect l="-100373" t="-395726" r="-501866" b="-201709"/>
                          </a:stretch>
                        </a:blipFill>
                      </a:tcPr>
                    </a:tc>
                    <a:tc>
                      <a:txBody>
                        <a:bodyPr/>
                        <a:lstStyle/>
                        <a:p>
                          <a:endParaRPr lang="fr-FR"/>
                        </a:p>
                      </a:txBody>
                      <a:tcPr>
                        <a:blipFill>
                          <a:blip r:embed="rId3"/>
                          <a:stretch>
                            <a:fillRect l="-200373" t="-395726" r="-401866" b="-201709"/>
                          </a:stretch>
                        </a:blipFill>
                      </a:tcPr>
                    </a:tc>
                    <a:tc>
                      <a:txBody>
                        <a:bodyPr/>
                        <a:lstStyle/>
                        <a:p>
                          <a:endParaRPr lang="fr-FR"/>
                        </a:p>
                      </a:txBody>
                      <a:tcPr>
                        <a:blipFill>
                          <a:blip r:embed="rId3"/>
                          <a:stretch>
                            <a:fillRect l="-300373" t="-395726" r="-301866" b="-201709"/>
                          </a:stretch>
                        </a:blipFill>
                      </a:tcPr>
                    </a:tc>
                    <a:tc>
                      <a:txBody>
                        <a:bodyPr/>
                        <a:lstStyle/>
                        <a:p>
                          <a:endParaRPr lang="fr-FR"/>
                        </a:p>
                      </a:txBody>
                      <a:tcPr>
                        <a:blipFill>
                          <a:blip r:embed="rId3"/>
                          <a:stretch>
                            <a:fillRect l="-400373" t="-395726" r="-201866" b="-201709"/>
                          </a:stretch>
                        </a:blipFill>
                      </a:tcPr>
                    </a:tc>
                    <a:tc>
                      <a:txBody>
                        <a:bodyPr/>
                        <a:lstStyle/>
                        <a:p>
                          <a:endParaRPr lang="fr-FR"/>
                        </a:p>
                      </a:txBody>
                      <a:tcPr>
                        <a:blipFill>
                          <a:blip r:embed="rId3"/>
                          <a:stretch>
                            <a:fillRect l="-500373" t="-395726" r="-101866" b="-201709"/>
                          </a:stretch>
                        </a:blipFill>
                      </a:tcPr>
                    </a:tc>
                    <a:tc>
                      <a:txBody>
                        <a:bodyPr/>
                        <a:lstStyle/>
                        <a:p>
                          <a:endParaRPr lang="fr-FR"/>
                        </a:p>
                      </a:txBody>
                      <a:tcPr>
                        <a:blipFill>
                          <a:blip r:embed="rId3"/>
                          <a:stretch>
                            <a:fillRect l="-600373" t="-395726" r="-1866" b="-201709"/>
                          </a:stretch>
                        </a:blipFill>
                      </a:tcPr>
                    </a:tc>
                    <a:extLst>
                      <a:ext uri="{0D108BD9-81ED-4DB2-BD59-A6C34878D82A}">
                        <a16:rowId xmlns:a16="http://schemas.microsoft.com/office/drawing/2014/main" val="2681291689"/>
                      </a:ext>
                    </a:extLst>
                  </a:tr>
                  <a:tr h="712549">
                    <a:tc>
                      <a:txBody>
                        <a:bodyPr/>
                        <a:lstStyle/>
                        <a:p>
                          <a:endParaRPr lang="fr-FR"/>
                        </a:p>
                      </a:txBody>
                      <a:tcPr>
                        <a:blipFill>
                          <a:blip r:embed="rId3"/>
                          <a:stretch>
                            <a:fillRect l="-373" t="-495726" r="-601866" b="-101709"/>
                          </a:stretch>
                        </a:blipFill>
                      </a:tcPr>
                    </a:tc>
                    <a:tc>
                      <a:txBody>
                        <a:bodyPr/>
                        <a:lstStyle/>
                        <a:p>
                          <a:endParaRPr lang="fr-FR"/>
                        </a:p>
                      </a:txBody>
                      <a:tcPr>
                        <a:blipFill>
                          <a:blip r:embed="rId3"/>
                          <a:stretch>
                            <a:fillRect l="-100373" t="-495726" r="-501866" b="-101709"/>
                          </a:stretch>
                        </a:blipFill>
                      </a:tcPr>
                    </a:tc>
                    <a:tc>
                      <a:txBody>
                        <a:bodyPr/>
                        <a:lstStyle/>
                        <a:p>
                          <a:endParaRPr lang="fr-FR"/>
                        </a:p>
                      </a:txBody>
                      <a:tcPr>
                        <a:blipFill>
                          <a:blip r:embed="rId3"/>
                          <a:stretch>
                            <a:fillRect l="-200373" t="-495726" r="-401866" b="-101709"/>
                          </a:stretch>
                        </a:blipFill>
                      </a:tcPr>
                    </a:tc>
                    <a:tc>
                      <a:txBody>
                        <a:bodyPr/>
                        <a:lstStyle/>
                        <a:p>
                          <a:endParaRPr lang="fr-FR"/>
                        </a:p>
                      </a:txBody>
                      <a:tcPr>
                        <a:blipFill>
                          <a:blip r:embed="rId3"/>
                          <a:stretch>
                            <a:fillRect l="-300373" t="-495726" r="-301866" b="-101709"/>
                          </a:stretch>
                        </a:blipFill>
                      </a:tcPr>
                    </a:tc>
                    <a:tc>
                      <a:txBody>
                        <a:bodyPr/>
                        <a:lstStyle/>
                        <a:p>
                          <a:endParaRPr lang="fr-FR"/>
                        </a:p>
                      </a:txBody>
                      <a:tcPr>
                        <a:blipFill>
                          <a:blip r:embed="rId3"/>
                          <a:stretch>
                            <a:fillRect l="-400373" t="-495726" r="-201866" b="-101709"/>
                          </a:stretch>
                        </a:blipFill>
                      </a:tcPr>
                    </a:tc>
                    <a:tc>
                      <a:txBody>
                        <a:bodyPr/>
                        <a:lstStyle/>
                        <a:p>
                          <a:endParaRPr lang="fr-FR"/>
                        </a:p>
                      </a:txBody>
                      <a:tcPr>
                        <a:blipFill>
                          <a:blip r:embed="rId3"/>
                          <a:stretch>
                            <a:fillRect l="-500373" t="-495726" r="-101866" b="-101709"/>
                          </a:stretch>
                        </a:blipFill>
                      </a:tcPr>
                    </a:tc>
                    <a:tc>
                      <a:txBody>
                        <a:bodyPr/>
                        <a:lstStyle/>
                        <a:p>
                          <a:endParaRPr lang="fr-FR"/>
                        </a:p>
                      </a:txBody>
                      <a:tcPr>
                        <a:blipFill>
                          <a:blip r:embed="rId3"/>
                          <a:stretch>
                            <a:fillRect l="-600373" t="-495726" r="-1866" b="-101709"/>
                          </a:stretch>
                        </a:blipFill>
                      </a:tcPr>
                    </a:tc>
                    <a:extLst>
                      <a:ext uri="{0D108BD9-81ED-4DB2-BD59-A6C34878D82A}">
                        <a16:rowId xmlns:a16="http://schemas.microsoft.com/office/drawing/2014/main" val="2543486532"/>
                      </a:ext>
                    </a:extLst>
                  </a:tr>
                  <a:tr h="712478">
                    <a:tc>
                      <a:txBody>
                        <a:bodyPr/>
                        <a:lstStyle/>
                        <a:p>
                          <a:endParaRPr lang="fr-FR"/>
                        </a:p>
                      </a:txBody>
                      <a:tcPr>
                        <a:blipFill>
                          <a:blip r:embed="rId3"/>
                          <a:stretch>
                            <a:fillRect l="-373" t="-595726" r="-601866" b="-1709"/>
                          </a:stretch>
                        </a:blipFill>
                      </a:tcPr>
                    </a:tc>
                    <a:tc>
                      <a:txBody>
                        <a:bodyPr/>
                        <a:lstStyle/>
                        <a:p>
                          <a:endParaRPr lang="fr-FR"/>
                        </a:p>
                      </a:txBody>
                      <a:tcPr>
                        <a:blipFill>
                          <a:blip r:embed="rId3"/>
                          <a:stretch>
                            <a:fillRect l="-100373" t="-595726" r="-501866" b="-1709"/>
                          </a:stretch>
                        </a:blipFill>
                      </a:tcPr>
                    </a:tc>
                    <a:tc>
                      <a:txBody>
                        <a:bodyPr/>
                        <a:lstStyle/>
                        <a:p>
                          <a:endParaRPr lang="fr-FR"/>
                        </a:p>
                      </a:txBody>
                      <a:tcPr>
                        <a:blipFill>
                          <a:blip r:embed="rId3"/>
                          <a:stretch>
                            <a:fillRect l="-200373" t="-595726" r="-401866" b="-1709"/>
                          </a:stretch>
                        </a:blipFill>
                      </a:tcPr>
                    </a:tc>
                    <a:tc>
                      <a:txBody>
                        <a:bodyPr/>
                        <a:lstStyle/>
                        <a:p>
                          <a:endParaRPr lang="fr-FR"/>
                        </a:p>
                      </a:txBody>
                      <a:tcPr>
                        <a:blipFill>
                          <a:blip r:embed="rId3"/>
                          <a:stretch>
                            <a:fillRect l="-300373" t="-595726" r="-301866" b="-1709"/>
                          </a:stretch>
                        </a:blipFill>
                      </a:tcPr>
                    </a:tc>
                    <a:tc>
                      <a:txBody>
                        <a:bodyPr/>
                        <a:lstStyle/>
                        <a:p>
                          <a:endParaRPr lang="fr-FR"/>
                        </a:p>
                      </a:txBody>
                      <a:tcPr>
                        <a:blipFill>
                          <a:blip r:embed="rId3"/>
                          <a:stretch>
                            <a:fillRect l="-400373" t="-595726" r="-201866" b="-1709"/>
                          </a:stretch>
                        </a:blipFill>
                      </a:tcPr>
                    </a:tc>
                    <a:tc>
                      <a:txBody>
                        <a:bodyPr/>
                        <a:lstStyle/>
                        <a:p>
                          <a:endParaRPr lang="fr-FR"/>
                        </a:p>
                      </a:txBody>
                      <a:tcPr>
                        <a:blipFill>
                          <a:blip r:embed="rId3"/>
                          <a:stretch>
                            <a:fillRect l="-500373" t="-595726" r="-101866" b="-1709"/>
                          </a:stretch>
                        </a:blipFill>
                      </a:tcPr>
                    </a:tc>
                    <a:tc>
                      <a:txBody>
                        <a:bodyPr/>
                        <a:lstStyle/>
                        <a:p>
                          <a:endParaRPr lang="fr-FR"/>
                        </a:p>
                      </a:txBody>
                      <a:tcPr>
                        <a:blipFill>
                          <a:blip r:embed="rId3"/>
                          <a:stretch>
                            <a:fillRect l="-600373" t="-595726" r="-1866" b="-1709"/>
                          </a:stretch>
                        </a:blipFill>
                      </a:tcPr>
                    </a:tc>
                    <a:extLst>
                      <a:ext uri="{0D108BD9-81ED-4DB2-BD59-A6C34878D82A}">
                        <a16:rowId xmlns:a16="http://schemas.microsoft.com/office/drawing/2014/main" val="3722443399"/>
                      </a:ext>
                    </a:extLst>
                  </a:tr>
                </a:tbl>
              </a:graphicData>
            </a:graphic>
          </p:graphicFrame>
        </mc:Fallback>
      </mc:AlternateContent>
      <p:pic>
        <p:nvPicPr>
          <p:cNvPr id="17" name="Image 16" descr="Une image contenant texte, mots croisés, écriture manuscrite&#10;&#10;Description générée automatiquement">
            <a:extLst>
              <a:ext uri="{FF2B5EF4-FFF2-40B4-BE49-F238E27FC236}">
                <a16:creationId xmlns:a16="http://schemas.microsoft.com/office/drawing/2014/main" id="{DC1249E6-E420-7AD7-55D5-80D9789B7A8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8504" t="12423" r="62378" b="70113"/>
          <a:stretch/>
        </p:blipFill>
        <p:spPr>
          <a:xfrm>
            <a:off x="2242935" y="1471331"/>
            <a:ext cx="1218805" cy="1045233"/>
          </a:xfrm>
          <a:prstGeom prst="rect">
            <a:avLst/>
          </a:prstGeom>
        </p:spPr>
      </p:pic>
      <p:pic>
        <p:nvPicPr>
          <p:cNvPr id="24" name="Image 23" descr="Une image contenant texte, mots croisés, écriture manuscrite&#10;&#10;Description générée automatiquement">
            <a:extLst>
              <a:ext uri="{FF2B5EF4-FFF2-40B4-BE49-F238E27FC236}">
                <a16:creationId xmlns:a16="http://schemas.microsoft.com/office/drawing/2014/main" id="{BCA2593A-5627-BF7E-EE29-08EC1E28F07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8733" t="13510" r="52149" b="69026"/>
          <a:stretch/>
        </p:blipFill>
        <p:spPr>
          <a:xfrm>
            <a:off x="3805953" y="1471331"/>
            <a:ext cx="1218805" cy="1045233"/>
          </a:xfrm>
          <a:prstGeom prst="rect">
            <a:avLst/>
          </a:prstGeom>
        </p:spPr>
      </p:pic>
      <p:pic>
        <p:nvPicPr>
          <p:cNvPr id="25" name="Image 24" descr="Une image contenant texte, mots croisés, écriture manuscrite&#10;&#10;Description générée automatiquement">
            <a:extLst>
              <a:ext uri="{FF2B5EF4-FFF2-40B4-BE49-F238E27FC236}">
                <a16:creationId xmlns:a16="http://schemas.microsoft.com/office/drawing/2014/main" id="{AC3DA1BD-5B6F-554A-7457-ED5C1A8DCDF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8850" t="13788" r="42660" b="68821"/>
          <a:stretch/>
        </p:blipFill>
        <p:spPr>
          <a:xfrm>
            <a:off x="5520376" y="1471331"/>
            <a:ext cx="1139629" cy="1045233"/>
          </a:xfrm>
          <a:prstGeom prst="rect">
            <a:avLst/>
          </a:prstGeom>
        </p:spPr>
      </p:pic>
      <p:pic>
        <p:nvPicPr>
          <p:cNvPr id="26" name="Image 25" descr="Une image contenant texte, mots croisés, écriture manuscrite&#10;&#10;Description générée automatiquement">
            <a:extLst>
              <a:ext uri="{FF2B5EF4-FFF2-40B4-BE49-F238E27FC236}">
                <a16:creationId xmlns:a16="http://schemas.microsoft.com/office/drawing/2014/main" id="{923AD62E-6FAC-A2A8-13BA-C8A09DDCB5D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8558" t="14151" r="33142" b="69109"/>
          <a:stretch/>
        </p:blipFill>
        <p:spPr>
          <a:xfrm>
            <a:off x="7184706" y="1471331"/>
            <a:ext cx="1150921" cy="1039447"/>
          </a:xfrm>
          <a:prstGeom prst="rect">
            <a:avLst/>
          </a:prstGeom>
        </p:spPr>
      </p:pic>
      <p:pic>
        <p:nvPicPr>
          <p:cNvPr id="27" name="Image 26" descr="Une image contenant texte, mots croisés, écriture manuscrite&#10;&#10;Description générée automatiquement">
            <a:extLst>
              <a:ext uri="{FF2B5EF4-FFF2-40B4-BE49-F238E27FC236}">
                <a16:creationId xmlns:a16="http://schemas.microsoft.com/office/drawing/2014/main" id="{F55BA86A-A954-A71D-AA02-9764A8CC40C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68180" t="14310" r="23368" b="68644"/>
          <a:stretch/>
        </p:blipFill>
        <p:spPr>
          <a:xfrm>
            <a:off x="8781325" y="1499071"/>
            <a:ext cx="1138457" cy="1028056"/>
          </a:xfrm>
          <a:prstGeom prst="rect">
            <a:avLst/>
          </a:prstGeom>
        </p:spPr>
      </p:pic>
      <p:pic>
        <p:nvPicPr>
          <p:cNvPr id="31" name="Image 30" descr="Une image contenant texte, mots croisés, écriture manuscrite&#10;&#10;Description générée automatiquement">
            <a:extLst>
              <a:ext uri="{FF2B5EF4-FFF2-40B4-BE49-F238E27FC236}">
                <a16:creationId xmlns:a16="http://schemas.microsoft.com/office/drawing/2014/main" id="{255E926B-8A9E-0988-93FC-A801EC1031A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77856" t="13652" r="13846" b="68204"/>
          <a:stretch/>
        </p:blipFill>
        <p:spPr>
          <a:xfrm>
            <a:off x="10412344" y="1505806"/>
            <a:ext cx="1044642" cy="1022607"/>
          </a:xfrm>
          <a:prstGeom prst="rect">
            <a:avLst/>
          </a:prstGeom>
        </p:spPr>
      </p:pic>
    </p:spTree>
    <p:extLst>
      <p:ext uri="{BB962C8B-B14F-4D97-AF65-F5344CB8AC3E}">
        <p14:creationId xmlns:p14="http://schemas.microsoft.com/office/powerpoint/2010/main" val="2457650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937682" cy="615253"/>
          </a:xfrm>
        </p:spPr>
        <p:txBody>
          <a:bodyPr rtlCol="0">
            <a:normAutofit/>
          </a:bodyPr>
          <a:lstStyle/>
          <a:p>
            <a:pPr rtl="0"/>
            <a:r>
              <a:rPr lang="fr-FR" dirty="0"/>
              <a:t>Torsion : </a:t>
            </a:r>
            <a:r>
              <a:rPr lang="fr-FR" sz="1900" dirty="0"/>
              <a:t>Théorème de Huygens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516DD6E1-CA61-D8C4-EC8F-72EDC3585627}"/>
              </a:ext>
            </a:extLst>
          </p:cNvPr>
          <p:cNvSpPr/>
          <p:nvPr/>
        </p:nvSpPr>
        <p:spPr>
          <a:xfrm>
            <a:off x="4572000" y="2178657"/>
            <a:ext cx="962108" cy="249671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5534E610-B531-0BFD-587E-99838201CAF7}"/>
              </a:ext>
            </a:extLst>
          </p:cNvPr>
          <p:cNvCxnSpPr/>
          <p:nvPr/>
        </p:nvCxnSpPr>
        <p:spPr>
          <a:xfrm flipV="1">
            <a:off x="2258170" y="1900362"/>
            <a:ext cx="0" cy="30453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28423F40-2B3C-3001-4D51-6698A95DF2A9}"/>
              </a:ext>
            </a:extLst>
          </p:cNvPr>
          <p:cNvCxnSpPr/>
          <p:nvPr/>
        </p:nvCxnSpPr>
        <p:spPr>
          <a:xfrm>
            <a:off x="2146852" y="3436951"/>
            <a:ext cx="222636" cy="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BD3E884-6501-1679-38C0-2C884F382884}"/>
                  </a:ext>
                </a:extLst>
              </p:cNvPr>
              <p:cNvSpPr txBox="1"/>
              <p:nvPr/>
            </p:nvSpPr>
            <p:spPr>
              <a:xfrm>
                <a:off x="1878496" y="1764525"/>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effectLst/>
                              <a:latin typeface="Cambria Math" panose="02040503050406030204" pitchFamily="18" charset="0"/>
                            </a:rPr>
                          </m:ctrlPr>
                        </m:accPr>
                        <m:e>
                          <m:r>
                            <a:rPr lang="fr-FR" sz="1800" b="0" i="1" dirty="0" smtClean="0">
                              <a:effectLst/>
                              <a:latin typeface="Cambria Math" panose="02040503050406030204" pitchFamily="18" charset="0"/>
                            </a:rPr>
                            <m:t>𝑦</m:t>
                          </m:r>
                        </m:e>
                      </m:acc>
                    </m:oMath>
                  </m:oMathPara>
                </a14:m>
                <a:endParaRPr lang="fr-FR" dirty="0"/>
              </a:p>
            </p:txBody>
          </p:sp>
        </mc:Choice>
        <mc:Fallback xmlns="">
          <p:sp>
            <p:nvSpPr>
              <p:cNvPr id="11" name="ZoneTexte 10">
                <a:extLst>
                  <a:ext uri="{FF2B5EF4-FFF2-40B4-BE49-F238E27FC236}">
                    <a16:creationId xmlns:a16="http://schemas.microsoft.com/office/drawing/2014/main" id="{6BD3E884-6501-1679-38C0-2C884F382884}"/>
                  </a:ext>
                </a:extLst>
              </p:cNvPr>
              <p:cNvSpPr txBox="1">
                <a:spLocks noRot="1" noChangeAspect="1" noMove="1" noResize="1" noEditPoints="1" noAdjustHandles="1" noChangeArrowheads="1" noChangeShapeType="1" noTextEdit="1"/>
              </p:cNvSpPr>
              <p:nvPr/>
            </p:nvSpPr>
            <p:spPr>
              <a:xfrm>
                <a:off x="1878496" y="1764525"/>
                <a:ext cx="490992" cy="369332"/>
              </a:xfrm>
              <a:prstGeom prst="rect">
                <a:avLst/>
              </a:prstGeom>
              <a:blipFill>
                <a:blip r:embed="rId3"/>
                <a:stretch>
                  <a:fillRect t="-21311" r="-33333" b="-8197"/>
                </a:stretch>
              </a:blipFill>
            </p:spPr>
            <p:txBody>
              <a:bodyPr/>
              <a:lstStyle/>
              <a:p>
                <a:r>
                  <a:rPr lang="fr-FR">
                    <a:noFill/>
                  </a:rPr>
                  <a:t> </a:t>
                </a:r>
              </a:p>
            </p:txBody>
          </p:sp>
        </mc:Fallback>
      </mc:AlternateContent>
      <p:cxnSp>
        <p:nvCxnSpPr>
          <p:cNvPr id="14" name="Connecteur droit 13">
            <a:extLst>
              <a:ext uri="{FF2B5EF4-FFF2-40B4-BE49-F238E27FC236}">
                <a16:creationId xmlns:a16="http://schemas.microsoft.com/office/drawing/2014/main" id="{E52F8589-AA43-BD60-1CAA-0C4A4FEFEEF5}"/>
              </a:ext>
            </a:extLst>
          </p:cNvPr>
          <p:cNvCxnSpPr/>
          <p:nvPr/>
        </p:nvCxnSpPr>
        <p:spPr>
          <a:xfrm flipH="1">
            <a:off x="2258170" y="2178657"/>
            <a:ext cx="2313830" cy="0"/>
          </a:xfrm>
          <a:prstGeom prst="line">
            <a:avLst/>
          </a:prstGeom>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8F260847-4ECD-330E-66EB-B5704A79BEB3}"/>
              </a:ext>
            </a:extLst>
          </p:cNvPr>
          <p:cNvCxnSpPr/>
          <p:nvPr/>
        </p:nvCxnSpPr>
        <p:spPr>
          <a:xfrm flipH="1">
            <a:off x="2258170" y="4667416"/>
            <a:ext cx="2313830" cy="0"/>
          </a:xfrm>
          <a:prstGeom prst="line">
            <a:avLst/>
          </a:prstGeom>
        </p:spPr>
        <p:style>
          <a:lnRef idx="1">
            <a:schemeClr val="dk1"/>
          </a:lnRef>
          <a:fillRef idx="0">
            <a:schemeClr val="dk1"/>
          </a:fillRef>
          <a:effectRef idx="0">
            <a:schemeClr val="dk1"/>
          </a:effectRef>
          <a:fontRef idx="minor">
            <a:schemeClr val="tx1"/>
          </a:fontRef>
        </p:style>
      </p:cxnSp>
      <p:sp>
        <p:nvSpPr>
          <p:cNvPr id="18" name="ZoneTexte 17">
            <a:extLst>
              <a:ext uri="{FF2B5EF4-FFF2-40B4-BE49-F238E27FC236}">
                <a16:creationId xmlns:a16="http://schemas.microsoft.com/office/drawing/2014/main" id="{9DB8AF2E-8A0C-13F7-3A7E-6016A64386F0}"/>
              </a:ext>
            </a:extLst>
          </p:cNvPr>
          <p:cNvSpPr txBox="1"/>
          <p:nvPr/>
        </p:nvSpPr>
        <p:spPr>
          <a:xfrm>
            <a:off x="1927198" y="3129173"/>
            <a:ext cx="698502" cy="307777"/>
          </a:xfrm>
          <a:prstGeom prst="rect">
            <a:avLst/>
          </a:prstGeom>
          <a:noFill/>
        </p:spPr>
        <p:txBody>
          <a:bodyPr wrap="square" rtlCol="0">
            <a:spAutoFit/>
          </a:bodyPr>
          <a:lstStyle/>
          <a:p>
            <a:r>
              <a:rPr lang="fr-FR" sz="1400" dirty="0"/>
              <a:t>O</a:t>
            </a:r>
          </a:p>
        </p:txBody>
      </p:sp>
      <p:cxnSp>
        <p:nvCxnSpPr>
          <p:cNvPr id="19" name="Connecteur droit avec flèche 18">
            <a:extLst>
              <a:ext uri="{FF2B5EF4-FFF2-40B4-BE49-F238E27FC236}">
                <a16:creationId xmlns:a16="http://schemas.microsoft.com/office/drawing/2014/main" id="{D2E23472-C5F4-F47C-6B02-B43595AFBEC4}"/>
              </a:ext>
            </a:extLst>
          </p:cNvPr>
          <p:cNvCxnSpPr/>
          <p:nvPr/>
        </p:nvCxnSpPr>
        <p:spPr>
          <a:xfrm flipV="1">
            <a:off x="5030525" y="1914276"/>
            <a:ext cx="0" cy="30453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4D160F64-7D3B-FBE5-6B56-5207029B0E62}"/>
              </a:ext>
            </a:extLst>
          </p:cNvPr>
          <p:cNvCxnSpPr/>
          <p:nvPr/>
        </p:nvCxnSpPr>
        <p:spPr>
          <a:xfrm>
            <a:off x="4919207" y="3432312"/>
            <a:ext cx="222636" cy="0"/>
          </a:xfrm>
          <a:prstGeom prst="line">
            <a:avLst/>
          </a:prstGeom>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069A2484-D4F9-7D94-6BEF-21777DD9D2B9}"/>
              </a:ext>
            </a:extLst>
          </p:cNvPr>
          <p:cNvSpPr txBox="1"/>
          <p:nvPr/>
        </p:nvSpPr>
        <p:spPr>
          <a:xfrm>
            <a:off x="4703803" y="3072836"/>
            <a:ext cx="698502" cy="307777"/>
          </a:xfrm>
          <a:prstGeom prst="rect">
            <a:avLst/>
          </a:prstGeom>
          <a:noFill/>
        </p:spPr>
        <p:txBody>
          <a:bodyPr wrap="square" rtlCol="0">
            <a:spAutoFit/>
          </a:bodyPr>
          <a:lstStyle/>
          <a:p>
            <a:r>
              <a:rPr lang="fr-FR" sz="1400" dirty="0"/>
              <a:t>G</a:t>
            </a: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D33D08F3-E735-B817-D1CD-1674205C662C}"/>
                  </a:ext>
                </a:extLst>
              </p:cNvPr>
              <p:cNvSpPr txBox="1"/>
              <p:nvPr/>
            </p:nvSpPr>
            <p:spPr>
              <a:xfrm>
                <a:off x="4673711" y="1764525"/>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effectLst/>
                              <a:latin typeface="Cambria Math" panose="02040503050406030204" pitchFamily="18" charset="0"/>
                            </a:rPr>
                          </m:ctrlPr>
                        </m:accPr>
                        <m:e>
                          <m:r>
                            <a:rPr lang="fr-FR" sz="1800" b="0" i="1" dirty="0" smtClean="0">
                              <a:effectLst/>
                              <a:latin typeface="Cambria Math" panose="02040503050406030204" pitchFamily="18" charset="0"/>
                            </a:rPr>
                            <m:t>𝑦</m:t>
                          </m:r>
                        </m:e>
                      </m:acc>
                    </m:oMath>
                  </m:oMathPara>
                </a14:m>
                <a:endParaRPr lang="fr-FR" dirty="0"/>
              </a:p>
            </p:txBody>
          </p:sp>
        </mc:Choice>
        <mc:Fallback xmlns="">
          <p:sp>
            <p:nvSpPr>
              <p:cNvPr id="22" name="ZoneTexte 21">
                <a:extLst>
                  <a:ext uri="{FF2B5EF4-FFF2-40B4-BE49-F238E27FC236}">
                    <a16:creationId xmlns:a16="http://schemas.microsoft.com/office/drawing/2014/main" id="{D33D08F3-E735-B817-D1CD-1674205C662C}"/>
                  </a:ext>
                </a:extLst>
              </p:cNvPr>
              <p:cNvSpPr txBox="1">
                <a:spLocks noRot="1" noChangeAspect="1" noMove="1" noResize="1" noEditPoints="1" noAdjustHandles="1" noChangeArrowheads="1" noChangeShapeType="1" noTextEdit="1"/>
              </p:cNvSpPr>
              <p:nvPr/>
            </p:nvSpPr>
            <p:spPr>
              <a:xfrm>
                <a:off x="4673711" y="1764525"/>
                <a:ext cx="490992" cy="369332"/>
              </a:xfrm>
              <a:prstGeom prst="rect">
                <a:avLst/>
              </a:prstGeom>
              <a:blipFill>
                <a:blip r:embed="rId4"/>
                <a:stretch>
                  <a:fillRect t="-21311" r="-33750" b="-8197"/>
                </a:stretch>
              </a:blipFill>
            </p:spPr>
            <p:txBody>
              <a:bodyPr/>
              <a:lstStyle/>
              <a:p>
                <a:r>
                  <a:rPr lang="fr-FR">
                    <a:noFill/>
                  </a:rPr>
                  <a:t> </a:t>
                </a:r>
              </a:p>
            </p:txBody>
          </p:sp>
        </mc:Fallback>
      </mc:AlternateContent>
      <p:sp>
        <p:nvSpPr>
          <p:cNvPr id="23" name="Ellipse 22">
            <a:extLst>
              <a:ext uri="{FF2B5EF4-FFF2-40B4-BE49-F238E27FC236}">
                <a16:creationId xmlns:a16="http://schemas.microsoft.com/office/drawing/2014/main" id="{91D0DCE2-E613-BA3F-BDCF-06752EF46035}"/>
              </a:ext>
            </a:extLst>
          </p:cNvPr>
          <p:cNvSpPr/>
          <p:nvPr/>
        </p:nvSpPr>
        <p:spPr>
          <a:xfrm>
            <a:off x="5341621" y="2504512"/>
            <a:ext cx="45719" cy="4571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2086FB41-DE19-CA29-AD8B-00C79887B560}"/>
              </a:ext>
            </a:extLst>
          </p:cNvPr>
          <p:cNvCxnSpPr>
            <a:stCxn id="23" idx="0"/>
          </p:cNvCxnSpPr>
          <p:nvPr/>
        </p:nvCxnSpPr>
        <p:spPr>
          <a:xfrm>
            <a:off x="5364481" y="2504512"/>
            <a:ext cx="1616764" cy="0"/>
          </a:xfrm>
          <a:prstGeom prst="line">
            <a:avLst/>
          </a:prstGeom>
        </p:spPr>
        <p:style>
          <a:lnRef idx="1">
            <a:schemeClr val="dk1"/>
          </a:lnRef>
          <a:fillRef idx="0">
            <a:schemeClr val="dk1"/>
          </a:fillRef>
          <a:effectRef idx="0">
            <a:schemeClr val="dk1"/>
          </a:effectRef>
          <a:fontRef idx="minor">
            <a:schemeClr val="tx1"/>
          </a:fontRef>
        </p:style>
      </p:cxnSp>
      <p:sp>
        <p:nvSpPr>
          <p:cNvPr id="30" name="ZoneTexte 29">
            <a:extLst>
              <a:ext uri="{FF2B5EF4-FFF2-40B4-BE49-F238E27FC236}">
                <a16:creationId xmlns:a16="http://schemas.microsoft.com/office/drawing/2014/main" id="{2A50EBAD-F2A8-5DFE-35D4-44D779E4F66F}"/>
              </a:ext>
            </a:extLst>
          </p:cNvPr>
          <p:cNvSpPr txBox="1"/>
          <p:nvPr/>
        </p:nvSpPr>
        <p:spPr>
          <a:xfrm>
            <a:off x="5747157" y="2224689"/>
            <a:ext cx="1170477" cy="523220"/>
          </a:xfrm>
          <a:prstGeom prst="rect">
            <a:avLst/>
          </a:prstGeom>
          <a:noFill/>
        </p:spPr>
        <p:txBody>
          <a:bodyPr wrap="square" rtlCol="0">
            <a:spAutoFit/>
          </a:bodyPr>
          <a:lstStyle/>
          <a:p>
            <a:r>
              <a:rPr lang="fr-FR" sz="1400" dirty="0"/>
              <a:t>Section (S) Aire : S</a:t>
            </a:r>
          </a:p>
        </p:txBody>
      </p:sp>
      <p:cxnSp>
        <p:nvCxnSpPr>
          <p:cNvPr id="32" name="Connecteur droit avec flèche 31">
            <a:extLst>
              <a:ext uri="{FF2B5EF4-FFF2-40B4-BE49-F238E27FC236}">
                <a16:creationId xmlns:a16="http://schemas.microsoft.com/office/drawing/2014/main" id="{95C51835-4D90-CAEE-D5F7-52A0CA0F7A1F}"/>
              </a:ext>
            </a:extLst>
          </p:cNvPr>
          <p:cNvCxnSpPr>
            <a:cxnSpLocks/>
          </p:cNvCxnSpPr>
          <p:nvPr/>
        </p:nvCxnSpPr>
        <p:spPr>
          <a:xfrm flipH="1" flipV="1">
            <a:off x="5341621" y="4158532"/>
            <a:ext cx="1011471" cy="11370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4741EB99-5739-7E82-3A46-52B3DBF31906}"/>
              </a:ext>
            </a:extLst>
          </p:cNvPr>
          <p:cNvCxnSpPr/>
          <p:nvPr/>
        </p:nvCxnSpPr>
        <p:spPr>
          <a:xfrm flipH="1">
            <a:off x="4039262" y="5295569"/>
            <a:ext cx="2313830" cy="0"/>
          </a:xfrm>
          <a:prstGeom prst="line">
            <a:avLst/>
          </a:prstGeom>
        </p:spPr>
        <p:style>
          <a:lnRef idx="1">
            <a:schemeClr val="dk1"/>
          </a:lnRef>
          <a:fillRef idx="0">
            <a:schemeClr val="dk1"/>
          </a:fillRef>
          <a:effectRef idx="0">
            <a:schemeClr val="dk1"/>
          </a:effectRef>
          <a:fontRef idx="minor">
            <a:schemeClr val="tx1"/>
          </a:fontRef>
        </p:style>
      </p:cxnSp>
      <p:sp>
        <p:nvSpPr>
          <p:cNvPr id="36" name="ZoneTexte 35">
            <a:extLst>
              <a:ext uri="{FF2B5EF4-FFF2-40B4-BE49-F238E27FC236}">
                <a16:creationId xmlns:a16="http://schemas.microsoft.com/office/drawing/2014/main" id="{8BFAEF51-BAD2-BA9C-4355-D91203F62A9D}"/>
              </a:ext>
            </a:extLst>
          </p:cNvPr>
          <p:cNvSpPr txBox="1"/>
          <p:nvPr/>
        </p:nvSpPr>
        <p:spPr>
          <a:xfrm>
            <a:off x="4256791" y="5004689"/>
            <a:ext cx="1815823" cy="307777"/>
          </a:xfrm>
          <a:prstGeom prst="rect">
            <a:avLst/>
          </a:prstGeom>
          <a:noFill/>
        </p:spPr>
        <p:txBody>
          <a:bodyPr wrap="square" rtlCol="0">
            <a:spAutoFit/>
          </a:bodyPr>
          <a:lstStyle/>
          <a:p>
            <a:r>
              <a:rPr lang="fr-FR" sz="1400" dirty="0"/>
              <a:t>Barycentre de (S)</a:t>
            </a:r>
          </a:p>
        </p:txBody>
      </p:sp>
      <p:cxnSp>
        <p:nvCxnSpPr>
          <p:cNvPr id="38" name="Connecteur droit avec flèche 37">
            <a:extLst>
              <a:ext uri="{FF2B5EF4-FFF2-40B4-BE49-F238E27FC236}">
                <a16:creationId xmlns:a16="http://schemas.microsoft.com/office/drawing/2014/main" id="{C8C1D609-ACC1-E3CE-2C0A-B0F7CD901ECF}"/>
              </a:ext>
            </a:extLst>
          </p:cNvPr>
          <p:cNvCxnSpPr/>
          <p:nvPr/>
        </p:nvCxnSpPr>
        <p:spPr>
          <a:xfrm>
            <a:off x="2258170" y="4905953"/>
            <a:ext cx="2772355" cy="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sp>
        <p:nvSpPr>
          <p:cNvPr id="39" name="ZoneTexte 38">
            <a:extLst>
              <a:ext uri="{FF2B5EF4-FFF2-40B4-BE49-F238E27FC236}">
                <a16:creationId xmlns:a16="http://schemas.microsoft.com/office/drawing/2014/main" id="{92354AC3-7730-557D-6EDE-90B8B09A7ED6}"/>
              </a:ext>
            </a:extLst>
          </p:cNvPr>
          <p:cNvSpPr txBox="1"/>
          <p:nvPr/>
        </p:nvSpPr>
        <p:spPr>
          <a:xfrm>
            <a:off x="3565445" y="4659466"/>
            <a:ext cx="698502" cy="307777"/>
          </a:xfrm>
          <a:prstGeom prst="rect">
            <a:avLst/>
          </a:prstGeom>
          <a:noFill/>
        </p:spPr>
        <p:txBody>
          <a:bodyPr wrap="square" rtlCol="0">
            <a:spAutoFit/>
          </a:bodyPr>
          <a:lstStyle/>
          <a:p>
            <a:r>
              <a:rPr lang="fr-FR" sz="1400" dirty="0">
                <a:solidFill>
                  <a:srgbClr val="FF0000"/>
                </a:solidFill>
              </a:rPr>
              <a:t>d</a:t>
            </a:r>
          </a:p>
        </p:txBody>
      </p:sp>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CE0A4DD0-C84C-A25B-A84C-315E37EC1D48}"/>
                  </a:ext>
                </a:extLst>
              </p:cNvPr>
              <p:cNvSpPr txBox="1"/>
              <p:nvPr/>
            </p:nvSpPr>
            <p:spPr>
              <a:xfrm>
                <a:off x="7691563" y="2944426"/>
                <a:ext cx="3275936" cy="3931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𝑂</m:t>
                              </m:r>
                            </m:e>
                            <m:sub>
                              <m:r>
                                <a:rPr lang="fr-FR" b="0" i="1" smtClean="0">
                                  <a:latin typeface="Cambria Math" panose="02040503050406030204" pitchFamily="18" charset="0"/>
                                </a:rPr>
                                <m:t>𝑌</m:t>
                              </m:r>
                            </m:sub>
                          </m:sSub>
                        </m:sub>
                      </m:sSub>
                      <m:r>
                        <a:rPr lang="fr-FR" b="0" i="1" smtClean="0">
                          <a:latin typeface="Cambria Math" panose="02040503050406030204" pitchFamily="18" charset="0"/>
                        </a:rPr>
                        <m:t>=</m:t>
                      </m:r>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𝑌</m:t>
                              </m:r>
                            </m:sub>
                          </m:sSub>
                        </m:sub>
                      </m:sSub>
                      <m:r>
                        <a:rPr lang="fr-FR" b="0" i="1" smtClean="0">
                          <a:latin typeface="Cambria Math" panose="02040503050406030204" pitchFamily="18" charset="0"/>
                        </a:rPr>
                        <m:t>+</m:t>
                      </m:r>
                      <m:r>
                        <a:rPr lang="fr-FR" b="0" i="1" smtClean="0">
                          <a:latin typeface="Cambria Math" panose="02040503050406030204" pitchFamily="18" charset="0"/>
                        </a:rPr>
                        <m:t>𝑆</m:t>
                      </m:r>
                      <m:r>
                        <a:rPr lang="fr-FR" b="0" i="1" smtClean="0">
                          <a:latin typeface="Cambria Math" panose="02040503050406030204" pitchFamily="18" charset="0"/>
                        </a:rPr>
                        <m:t>.</m:t>
                      </m:r>
                      <m:r>
                        <a:rPr lang="fr-FR" b="0" i="1" smtClean="0">
                          <a:latin typeface="Cambria Math" panose="02040503050406030204" pitchFamily="18" charset="0"/>
                        </a:rPr>
                        <m:t>𝑑</m:t>
                      </m:r>
                      <m:r>
                        <a:rPr lang="fr-FR" b="0" i="1" smtClean="0">
                          <a:latin typeface="Cambria Math" panose="02040503050406030204" pitchFamily="18" charset="0"/>
                        </a:rPr>
                        <m:t>²</m:t>
                      </m:r>
                    </m:oMath>
                  </m:oMathPara>
                </a14:m>
                <a:endParaRPr lang="fr-FR" dirty="0"/>
              </a:p>
            </p:txBody>
          </p:sp>
        </mc:Choice>
        <mc:Fallback xmlns="">
          <p:sp>
            <p:nvSpPr>
              <p:cNvPr id="41" name="ZoneTexte 40">
                <a:extLst>
                  <a:ext uri="{FF2B5EF4-FFF2-40B4-BE49-F238E27FC236}">
                    <a16:creationId xmlns:a16="http://schemas.microsoft.com/office/drawing/2014/main" id="{CE0A4DD0-C84C-A25B-A84C-315E37EC1D48}"/>
                  </a:ext>
                </a:extLst>
              </p:cNvPr>
              <p:cNvSpPr txBox="1">
                <a:spLocks noRot="1" noChangeAspect="1" noMove="1" noResize="1" noEditPoints="1" noAdjustHandles="1" noChangeArrowheads="1" noChangeShapeType="1" noTextEdit="1"/>
              </p:cNvSpPr>
              <p:nvPr/>
            </p:nvSpPr>
            <p:spPr>
              <a:xfrm>
                <a:off x="7691563" y="2944426"/>
                <a:ext cx="3275936" cy="393121"/>
              </a:xfrm>
              <a:prstGeom prst="rect">
                <a:avLst/>
              </a:prstGeom>
              <a:blipFill>
                <a:blip r:embed="rId5"/>
                <a:stretch>
                  <a:fillRect b="-3125"/>
                </a:stretch>
              </a:blipFill>
            </p:spPr>
            <p:txBody>
              <a:bodyPr/>
              <a:lstStyle/>
              <a:p>
                <a:r>
                  <a:rPr lang="fr-FR">
                    <a:noFill/>
                  </a:rPr>
                  <a:t> </a:t>
                </a:r>
              </a:p>
            </p:txBody>
          </p:sp>
        </mc:Fallback>
      </mc:AlternateContent>
    </p:spTree>
    <p:extLst>
      <p:ext uri="{BB962C8B-B14F-4D97-AF65-F5344CB8AC3E}">
        <p14:creationId xmlns:p14="http://schemas.microsoft.com/office/powerpoint/2010/main" val="1648890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937682" cy="615253"/>
          </a:xfrm>
        </p:spPr>
        <p:txBody>
          <a:bodyPr rtlCol="0">
            <a:normAutofit/>
          </a:bodyPr>
          <a:lstStyle/>
          <a:p>
            <a:pPr rtl="0"/>
            <a:r>
              <a:rPr lang="fr-FR" dirty="0"/>
              <a:t>Torsion : </a:t>
            </a:r>
            <a:r>
              <a:rPr lang="fr-FR" sz="1900" dirty="0"/>
              <a:t>Théorème de Huygens (application)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5534E610-B531-0BFD-587E-99838201CAF7}"/>
              </a:ext>
            </a:extLst>
          </p:cNvPr>
          <p:cNvCxnSpPr>
            <a:cxnSpLocks/>
          </p:cNvCxnSpPr>
          <p:nvPr/>
        </p:nvCxnSpPr>
        <p:spPr>
          <a:xfrm flipH="1" flipV="1">
            <a:off x="2258170" y="1900362"/>
            <a:ext cx="11845" cy="3257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BD3E884-6501-1679-38C0-2C884F382884}"/>
                  </a:ext>
                </a:extLst>
              </p:cNvPr>
              <p:cNvSpPr txBox="1"/>
              <p:nvPr/>
            </p:nvSpPr>
            <p:spPr>
              <a:xfrm>
                <a:off x="1878496" y="1764525"/>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effectLst/>
                              <a:latin typeface="Cambria Math" panose="02040503050406030204" pitchFamily="18" charset="0"/>
                            </a:rPr>
                          </m:ctrlPr>
                        </m:accPr>
                        <m:e>
                          <m:r>
                            <a:rPr lang="fr-FR" sz="1800" b="0" i="1" dirty="0" smtClean="0">
                              <a:effectLst/>
                              <a:latin typeface="Cambria Math" panose="02040503050406030204" pitchFamily="18" charset="0"/>
                            </a:rPr>
                            <m:t>𝑦</m:t>
                          </m:r>
                        </m:e>
                      </m:acc>
                    </m:oMath>
                  </m:oMathPara>
                </a14:m>
                <a:endParaRPr lang="fr-FR" dirty="0"/>
              </a:p>
            </p:txBody>
          </p:sp>
        </mc:Choice>
        <mc:Fallback xmlns="">
          <p:sp>
            <p:nvSpPr>
              <p:cNvPr id="11" name="ZoneTexte 10">
                <a:extLst>
                  <a:ext uri="{FF2B5EF4-FFF2-40B4-BE49-F238E27FC236}">
                    <a16:creationId xmlns:a16="http://schemas.microsoft.com/office/drawing/2014/main" id="{6BD3E884-6501-1679-38C0-2C884F382884}"/>
                  </a:ext>
                </a:extLst>
              </p:cNvPr>
              <p:cNvSpPr txBox="1">
                <a:spLocks noRot="1" noChangeAspect="1" noMove="1" noResize="1" noEditPoints="1" noAdjustHandles="1" noChangeArrowheads="1" noChangeShapeType="1" noTextEdit="1"/>
              </p:cNvSpPr>
              <p:nvPr/>
            </p:nvSpPr>
            <p:spPr>
              <a:xfrm>
                <a:off x="1878496" y="1764525"/>
                <a:ext cx="490992" cy="369332"/>
              </a:xfrm>
              <a:prstGeom prst="rect">
                <a:avLst/>
              </a:prstGeom>
              <a:blipFill>
                <a:blip r:embed="rId3"/>
                <a:stretch>
                  <a:fillRect t="-21311" r="-33333" b="-8197"/>
                </a:stretch>
              </a:blipFill>
            </p:spPr>
            <p:txBody>
              <a:bodyPr/>
              <a:lstStyle/>
              <a:p>
                <a:r>
                  <a:rPr lang="fr-FR">
                    <a:noFill/>
                  </a:rPr>
                  <a:t> </a:t>
                </a:r>
              </a:p>
            </p:txBody>
          </p:sp>
        </mc:Fallback>
      </mc:AlternateContent>
      <p:sp>
        <p:nvSpPr>
          <p:cNvPr id="18" name="ZoneTexte 17">
            <a:extLst>
              <a:ext uri="{FF2B5EF4-FFF2-40B4-BE49-F238E27FC236}">
                <a16:creationId xmlns:a16="http://schemas.microsoft.com/office/drawing/2014/main" id="{9DB8AF2E-8A0C-13F7-3A7E-6016A64386F0}"/>
              </a:ext>
            </a:extLst>
          </p:cNvPr>
          <p:cNvSpPr txBox="1"/>
          <p:nvPr/>
        </p:nvSpPr>
        <p:spPr>
          <a:xfrm>
            <a:off x="1989096" y="4628688"/>
            <a:ext cx="282301" cy="307777"/>
          </a:xfrm>
          <a:prstGeom prst="rect">
            <a:avLst/>
          </a:prstGeom>
          <a:noFill/>
        </p:spPr>
        <p:txBody>
          <a:bodyPr wrap="square" rtlCol="0">
            <a:spAutoFit/>
          </a:bodyPr>
          <a:lstStyle/>
          <a:p>
            <a:r>
              <a:rPr lang="fr-FR" sz="1400" dirty="0"/>
              <a:t>A</a:t>
            </a:r>
          </a:p>
        </p:txBody>
      </p:sp>
      <p:cxnSp>
        <p:nvCxnSpPr>
          <p:cNvPr id="19" name="Connecteur droit avec flèche 18">
            <a:extLst>
              <a:ext uri="{FF2B5EF4-FFF2-40B4-BE49-F238E27FC236}">
                <a16:creationId xmlns:a16="http://schemas.microsoft.com/office/drawing/2014/main" id="{D2E23472-C5F4-F47C-6B02-B43595AFBEC4}"/>
              </a:ext>
            </a:extLst>
          </p:cNvPr>
          <p:cNvCxnSpPr>
            <a:cxnSpLocks/>
          </p:cNvCxnSpPr>
          <p:nvPr/>
        </p:nvCxnSpPr>
        <p:spPr>
          <a:xfrm>
            <a:off x="2123992" y="4649786"/>
            <a:ext cx="43801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069A2484-D4F9-7D94-6BEF-21777DD9D2B9}"/>
              </a:ext>
            </a:extLst>
          </p:cNvPr>
          <p:cNvSpPr txBox="1"/>
          <p:nvPr/>
        </p:nvSpPr>
        <p:spPr>
          <a:xfrm>
            <a:off x="3427132" y="3737224"/>
            <a:ext cx="698502" cy="307777"/>
          </a:xfrm>
          <a:prstGeom prst="rect">
            <a:avLst/>
          </a:prstGeom>
          <a:noFill/>
        </p:spPr>
        <p:txBody>
          <a:bodyPr wrap="square" rtlCol="0">
            <a:spAutoFit/>
          </a:bodyPr>
          <a:lstStyle/>
          <a:p>
            <a:r>
              <a:rPr lang="fr-FR" sz="1400" dirty="0">
                <a:solidFill>
                  <a:srgbClr val="FF0000"/>
                </a:solidFill>
              </a:rPr>
              <a:t>G</a:t>
            </a: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D33D08F3-E735-B817-D1CD-1674205C662C}"/>
                  </a:ext>
                </a:extLst>
              </p:cNvPr>
              <p:cNvSpPr txBox="1"/>
              <p:nvPr/>
            </p:nvSpPr>
            <p:spPr>
              <a:xfrm>
                <a:off x="6102406" y="4597911"/>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effectLst/>
                              <a:latin typeface="Cambria Math" panose="02040503050406030204" pitchFamily="18" charset="0"/>
                            </a:rPr>
                          </m:ctrlPr>
                        </m:accPr>
                        <m:e>
                          <m:r>
                            <a:rPr lang="fr-FR" sz="1800" b="0" i="1" dirty="0" smtClean="0">
                              <a:effectLst/>
                              <a:latin typeface="Cambria Math" panose="02040503050406030204" pitchFamily="18" charset="0"/>
                            </a:rPr>
                            <m:t>𝑥</m:t>
                          </m:r>
                        </m:e>
                      </m:acc>
                    </m:oMath>
                  </m:oMathPara>
                </a14:m>
                <a:endParaRPr lang="fr-FR" dirty="0"/>
              </a:p>
            </p:txBody>
          </p:sp>
        </mc:Choice>
        <mc:Fallback xmlns="">
          <p:sp>
            <p:nvSpPr>
              <p:cNvPr id="22" name="ZoneTexte 21">
                <a:extLst>
                  <a:ext uri="{FF2B5EF4-FFF2-40B4-BE49-F238E27FC236}">
                    <a16:creationId xmlns:a16="http://schemas.microsoft.com/office/drawing/2014/main" id="{D33D08F3-E735-B817-D1CD-1674205C662C}"/>
                  </a:ext>
                </a:extLst>
              </p:cNvPr>
              <p:cNvSpPr txBox="1">
                <a:spLocks noRot="1" noChangeAspect="1" noMove="1" noResize="1" noEditPoints="1" noAdjustHandles="1" noChangeArrowheads="1" noChangeShapeType="1" noTextEdit="1"/>
              </p:cNvSpPr>
              <p:nvPr/>
            </p:nvSpPr>
            <p:spPr>
              <a:xfrm>
                <a:off x="6102406" y="4597911"/>
                <a:ext cx="490992" cy="369332"/>
              </a:xfrm>
              <a:prstGeom prst="rect">
                <a:avLst/>
              </a:prstGeom>
              <a:blipFill>
                <a:blip r:embed="rId4"/>
                <a:stretch>
                  <a:fillRect t="-21311" r="-3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CE0A4DD0-C84C-A25B-A84C-315E37EC1D48}"/>
                  </a:ext>
                </a:extLst>
              </p:cNvPr>
              <p:cNvSpPr txBox="1"/>
              <p:nvPr/>
            </p:nvSpPr>
            <p:spPr>
              <a:xfrm>
                <a:off x="7691563" y="2944426"/>
                <a:ext cx="3275936" cy="3931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𝑂</m:t>
                              </m:r>
                            </m:e>
                            <m:sub>
                              <m:r>
                                <a:rPr lang="fr-FR" b="0" i="1" smtClean="0">
                                  <a:latin typeface="Cambria Math" panose="02040503050406030204" pitchFamily="18" charset="0"/>
                                </a:rPr>
                                <m:t>𝑌</m:t>
                              </m:r>
                            </m:sub>
                          </m:sSub>
                        </m:sub>
                      </m:sSub>
                      <m:r>
                        <a:rPr lang="fr-FR" b="0" i="1" smtClean="0">
                          <a:latin typeface="Cambria Math" panose="02040503050406030204" pitchFamily="18" charset="0"/>
                        </a:rPr>
                        <m:t>=</m:t>
                      </m:r>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sSub>
                            <m:sSubPr>
                              <m:ctrlPr>
                                <a:rPr lang="fr-FR"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𝑌</m:t>
                              </m:r>
                            </m:sub>
                          </m:sSub>
                        </m:sub>
                      </m:sSub>
                      <m:r>
                        <a:rPr lang="fr-FR" b="0" i="1" smtClean="0">
                          <a:latin typeface="Cambria Math" panose="02040503050406030204" pitchFamily="18" charset="0"/>
                        </a:rPr>
                        <m:t>+</m:t>
                      </m:r>
                      <m:r>
                        <a:rPr lang="fr-FR" b="0" i="1" smtClean="0">
                          <a:latin typeface="Cambria Math" panose="02040503050406030204" pitchFamily="18" charset="0"/>
                        </a:rPr>
                        <m:t>𝑆</m:t>
                      </m:r>
                      <m:r>
                        <a:rPr lang="fr-FR" b="0" i="1" smtClean="0">
                          <a:latin typeface="Cambria Math" panose="02040503050406030204" pitchFamily="18" charset="0"/>
                        </a:rPr>
                        <m:t>.</m:t>
                      </m:r>
                      <m:r>
                        <a:rPr lang="fr-FR" b="0" i="1" smtClean="0">
                          <a:latin typeface="Cambria Math" panose="02040503050406030204" pitchFamily="18" charset="0"/>
                        </a:rPr>
                        <m:t>𝑑</m:t>
                      </m:r>
                      <m:r>
                        <a:rPr lang="fr-FR" b="0" i="1" smtClean="0">
                          <a:latin typeface="Cambria Math" panose="02040503050406030204" pitchFamily="18" charset="0"/>
                        </a:rPr>
                        <m:t>²</m:t>
                      </m:r>
                    </m:oMath>
                  </m:oMathPara>
                </a14:m>
                <a:endParaRPr lang="fr-FR" dirty="0"/>
              </a:p>
            </p:txBody>
          </p:sp>
        </mc:Choice>
        <mc:Fallback xmlns="">
          <p:sp>
            <p:nvSpPr>
              <p:cNvPr id="41" name="ZoneTexte 40">
                <a:extLst>
                  <a:ext uri="{FF2B5EF4-FFF2-40B4-BE49-F238E27FC236}">
                    <a16:creationId xmlns:a16="http://schemas.microsoft.com/office/drawing/2014/main" id="{CE0A4DD0-C84C-A25B-A84C-315E37EC1D48}"/>
                  </a:ext>
                </a:extLst>
              </p:cNvPr>
              <p:cNvSpPr txBox="1">
                <a:spLocks noRot="1" noChangeAspect="1" noMove="1" noResize="1" noEditPoints="1" noAdjustHandles="1" noChangeArrowheads="1" noChangeShapeType="1" noTextEdit="1"/>
              </p:cNvSpPr>
              <p:nvPr/>
            </p:nvSpPr>
            <p:spPr>
              <a:xfrm>
                <a:off x="7691563" y="2944426"/>
                <a:ext cx="3275936" cy="393121"/>
              </a:xfrm>
              <a:prstGeom prst="rect">
                <a:avLst/>
              </a:prstGeom>
              <a:blipFill>
                <a:blip r:embed="rId5"/>
                <a:stretch>
                  <a:fillRect b="-3125"/>
                </a:stretch>
              </a:blipFill>
            </p:spPr>
            <p:txBody>
              <a:bodyPr/>
              <a:lstStyle/>
              <a:p>
                <a:r>
                  <a:rPr lang="fr-FR">
                    <a:noFill/>
                  </a:rPr>
                  <a:t> </a:t>
                </a:r>
              </a:p>
            </p:txBody>
          </p:sp>
        </mc:Fallback>
      </mc:AlternateContent>
      <p:sp>
        <p:nvSpPr>
          <p:cNvPr id="5" name="Forme en L 4">
            <a:extLst>
              <a:ext uri="{FF2B5EF4-FFF2-40B4-BE49-F238E27FC236}">
                <a16:creationId xmlns:a16="http://schemas.microsoft.com/office/drawing/2014/main" id="{765C2B44-B4A2-1829-2CEF-C7183CD741C3}"/>
              </a:ext>
            </a:extLst>
          </p:cNvPr>
          <p:cNvSpPr/>
          <p:nvPr/>
        </p:nvSpPr>
        <p:spPr>
          <a:xfrm>
            <a:off x="2263031" y="2280865"/>
            <a:ext cx="3665551" cy="2368921"/>
          </a:xfrm>
          <a:prstGeom prst="corner">
            <a:avLst>
              <a:gd name="adj1" fmla="val 19795"/>
              <a:gd name="adj2" fmla="val 18544"/>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7" name="ZoneTexte 16">
            <a:extLst>
              <a:ext uri="{FF2B5EF4-FFF2-40B4-BE49-F238E27FC236}">
                <a16:creationId xmlns:a16="http://schemas.microsoft.com/office/drawing/2014/main" id="{AF5DD3DF-2E04-4907-E383-2F797C375191}"/>
              </a:ext>
            </a:extLst>
          </p:cNvPr>
          <p:cNvSpPr txBox="1"/>
          <p:nvPr/>
        </p:nvSpPr>
        <p:spPr>
          <a:xfrm>
            <a:off x="2008145" y="2043985"/>
            <a:ext cx="698502" cy="307777"/>
          </a:xfrm>
          <a:prstGeom prst="rect">
            <a:avLst/>
          </a:prstGeom>
          <a:noFill/>
        </p:spPr>
        <p:txBody>
          <a:bodyPr wrap="square" rtlCol="0">
            <a:spAutoFit/>
          </a:bodyPr>
          <a:lstStyle/>
          <a:p>
            <a:r>
              <a:rPr lang="fr-FR" sz="1400" dirty="0"/>
              <a:t>B</a:t>
            </a:r>
          </a:p>
        </p:txBody>
      </p:sp>
      <p:sp>
        <p:nvSpPr>
          <p:cNvPr id="24" name="ZoneTexte 23">
            <a:extLst>
              <a:ext uri="{FF2B5EF4-FFF2-40B4-BE49-F238E27FC236}">
                <a16:creationId xmlns:a16="http://schemas.microsoft.com/office/drawing/2014/main" id="{E92B622E-1143-E068-5FB5-2D774B20BF21}"/>
              </a:ext>
            </a:extLst>
          </p:cNvPr>
          <p:cNvSpPr txBox="1"/>
          <p:nvPr/>
        </p:nvSpPr>
        <p:spPr>
          <a:xfrm>
            <a:off x="2652975" y="2075873"/>
            <a:ext cx="698502" cy="307777"/>
          </a:xfrm>
          <a:prstGeom prst="rect">
            <a:avLst/>
          </a:prstGeom>
          <a:noFill/>
        </p:spPr>
        <p:txBody>
          <a:bodyPr wrap="square" rtlCol="0">
            <a:spAutoFit/>
          </a:bodyPr>
          <a:lstStyle/>
          <a:p>
            <a:r>
              <a:rPr lang="fr-FR" sz="1400" dirty="0"/>
              <a:t>C</a:t>
            </a:r>
          </a:p>
        </p:txBody>
      </p:sp>
      <p:sp>
        <p:nvSpPr>
          <p:cNvPr id="25" name="ZoneTexte 24">
            <a:extLst>
              <a:ext uri="{FF2B5EF4-FFF2-40B4-BE49-F238E27FC236}">
                <a16:creationId xmlns:a16="http://schemas.microsoft.com/office/drawing/2014/main" id="{DA87EC5F-A85D-23C3-BD39-1F2B056E11EE}"/>
              </a:ext>
            </a:extLst>
          </p:cNvPr>
          <p:cNvSpPr txBox="1"/>
          <p:nvPr/>
        </p:nvSpPr>
        <p:spPr>
          <a:xfrm>
            <a:off x="2679084" y="3891113"/>
            <a:ext cx="698502" cy="307777"/>
          </a:xfrm>
          <a:prstGeom prst="rect">
            <a:avLst/>
          </a:prstGeom>
          <a:noFill/>
        </p:spPr>
        <p:txBody>
          <a:bodyPr wrap="square" rtlCol="0">
            <a:spAutoFit/>
          </a:bodyPr>
          <a:lstStyle/>
          <a:p>
            <a:r>
              <a:rPr lang="fr-FR" sz="1400" dirty="0"/>
              <a:t>D</a:t>
            </a:r>
          </a:p>
        </p:txBody>
      </p:sp>
      <p:sp>
        <p:nvSpPr>
          <p:cNvPr id="26" name="ZoneTexte 25">
            <a:extLst>
              <a:ext uri="{FF2B5EF4-FFF2-40B4-BE49-F238E27FC236}">
                <a16:creationId xmlns:a16="http://schemas.microsoft.com/office/drawing/2014/main" id="{9B82D48E-2D88-FA8F-414E-3AA7847F94EE}"/>
              </a:ext>
            </a:extLst>
          </p:cNvPr>
          <p:cNvSpPr txBox="1"/>
          <p:nvPr/>
        </p:nvSpPr>
        <p:spPr>
          <a:xfrm>
            <a:off x="5892190" y="3923494"/>
            <a:ext cx="698502" cy="307777"/>
          </a:xfrm>
          <a:prstGeom prst="rect">
            <a:avLst/>
          </a:prstGeom>
          <a:noFill/>
        </p:spPr>
        <p:txBody>
          <a:bodyPr wrap="square" rtlCol="0">
            <a:spAutoFit/>
          </a:bodyPr>
          <a:lstStyle/>
          <a:p>
            <a:r>
              <a:rPr lang="fr-FR" sz="1400" dirty="0"/>
              <a:t>E</a:t>
            </a:r>
          </a:p>
        </p:txBody>
      </p:sp>
      <p:sp>
        <p:nvSpPr>
          <p:cNvPr id="27" name="ZoneTexte 26">
            <a:extLst>
              <a:ext uri="{FF2B5EF4-FFF2-40B4-BE49-F238E27FC236}">
                <a16:creationId xmlns:a16="http://schemas.microsoft.com/office/drawing/2014/main" id="{D01C2728-BCDC-60CA-9DF4-3C0734234646}"/>
              </a:ext>
            </a:extLst>
          </p:cNvPr>
          <p:cNvSpPr txBox="1"/>
          <p:nvPr/>
        </p:nvSpPr>
        <p:spPr>
          <a:xfrm>
            <a:off x="5892190" y="4700312"/>
            <a:ext cx="698502" cy="307777"/>
          </a:xfrm>
          <a:prstGeom prst="rect">
            <a:avLst/>
          </a:prstGeom>
          <a:noFill/>
        </p:spPr>
        <p:txBody>
          <a:bodyPr wrap="square" rtlCol="0">
            <a:spAutoFit/>
          </a:bodyPr>
          <a:lstStyle/>
          <a:p>
            <a:r>
              <a:rPr lang="fr-FR" sz="1400" dirty="0"/>
              <a:t>F</a:t>
            </a:r>
          </a:p>
        </p:txBody>
      </p:sp>
      <p:cxnSp>
        <p:nvCxnSpPr>
          <p:cNvPr id="33" name="Connecteur droit avec flèche 32">
            <a:extLst>
              <a:ext uri="{FF2B5EF4-FFF2-40B4-BE49-F238E27FC236}">
                <a16:creationId xmlns:a16="http://schemas.microsoft.com/office/drawing/2014/main" id="{252F79A5-03C2-AD20-FD1A-63DEDFA37F77}"/>
              </a:ext>
            </a:extLst>
          </p:cNvPr>
          <p:cNvCxnSpPr/>
          <p:nvPr/>
        </p:nvCxnSpPr>
        <p:spPr>
          <a:xfrm>
            <a:off x="3697357" y="3923494"/>
            <a:ext cx="1574358" cy="0"/>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34" name="Connecteur droit avec flèche 33">
            <a:extLst>
              <a:ext uri="{FF2B5EF4-FFF2-40B4-BE49-F238E27FC236}">
                <a16:creationId xmlns:a16="http://schemas.microsoft.com/office/drawing/2014/main" id="{20A6F04A-EAC5-FFCD-013D-4D68F45A0E67}"/>
              </a:ext>
            </a:extLst>
          </p:cNvPr>
          <p:cNvCxnSpPr>
            <a:cxnSpLocks/>
          </p:cNvCxnSpPr>
          <p:nvPr/>
        </p:nvCxnSpPr>
        <p:spPr>
          <a:xfrm flipV="1">
            <a:off x="3706634" y="2595329"/>
            <a:ext cx="0" cy="1327985"/>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36893923-A22C-B3C3-C1F3-72238B5B6077}"/>
                  </a:ext>
                </a:extLst>
              </p:cNvPr>
              <p:cNvSpPr txBox="1"/>
              <p:nvPr/>
            </p:nvSpPr>
            <p:spPr>
              <a:xfrm>
                <a:off x="3295771" y="2496735"/>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solidFill>
                                <a:srgbClr val="FF0000"/>
                              </a:solidFill>
                              <a:effectLst/>
                              <a:latin typeface="Cambria Math" panose="02040503050406030204" pitchFamily="18" charset="0"/>
                            </a:rPr>
                          </m:ctrlPr>
                        </m:accPr>
                        <m:e>
                          <m:r>
                            <a:rPr lang="fr-FR" sz="1800" b="0" i="1" dirty="0" smtClean="0">
                              <a:solidFill>
                                <a:srgbClr val="FF0000"/>
                              </a:solidFill>
                              <a:effectLst/>
                              <a:latin typeface="Cambria Math" panose="02040503050406030204" pitchFamily="18" charset="0"/>
                            </a:rPr>
                            <m:t>𝑦</m:t>
                          </m:r>
                        </m:e>
                      </m:acc>
                    </m:oMath>
                  </m:oMathPara>
                </a14:m>
                <a:endParaRPr lang="fr-FR" dirty="0"/>
              </a:p>
            </p:txBody>
          </p:sp>
        </mc:Choice>
        <mc:Fallback xmlns="">
          <p:sp>
            <p:nvSpPr>
              <p:cNvPr id="40" name="ZoneTexte 39">
                <a:extLst>
                  <a:ext uri="{FF2B5EF4-FFF2-40B4-BE49-F238E27FC236}">
                    <a16:creationId xmlns:a16="http://schemas.microsoft.com/office/drawing/2014/main" id="{36893923-A22C-B3C3-C1F3-72238B5B6077}"/>
                  </a:ext>
                </a:extLst>
              </p:cNvPr>
              <p:cNvSpPr txBox="1">
                <a:spLocks noRot="1" noChangeAspect="1" noMove="1" noResize="1" noEditPoints="1" noAdjustHandles="1" noChangeArrowheads="1" noChangeShapeType="1" noTextEdit="1"/>
              </p:cNvSpPr>
              <p:nvPr/>
            </p:nvSpPr>
            <p:spPr>
              <a:xfrm>
                <a:off x="3295771" y="2496735"/>
                <a:ext cx="490992" cy="369332"/>
              </a:xfrm>
              <a:prstGeom prst="rect">
                <a:avLst/>
              </a:prstGeom>
              <a:blipFill>
                <a:blip r:embed="rId6"/>
                <a:stretch>
                  <a:fillRect t="-21667" r="-33750" b="-8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48D354BE-42C6-358A-D825-22ECE22BFAE8}"/>
                  </a:ext>
                </a:extLst>
              </p:cNvPr>
              <p:cNvSpPr txBox="1"/>
              <p:nvPr/>
            </p:nvSpPr>
            <p:spPr>
              <a:xfrm>
                <a:off x="5078245" y="3820539"/>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solidFill>
                                <a:srgbClr val="FF0000"/>
                              </a:solidFill>
                              <a:effectLst/>
                              <a:latin typeface="Cambria Math" panose="02040503050406030204" pitchFamily="18" charset="0"/>
                            </a:rPr>
                          </m:ctrlPr>
                        </m:accPr>
                        <m:e>
                          <m:r>
                            <a:rPr lang="fr-FR" sz="1800" b="0" i="1" dirty="0" smtClean="0">
                              <a:solidFill>
                                <a:srgbClr val="FF0000"/>
                              </a:solidFill>
                              <a:effectLst/>
                              <a:latin typeface="Cambria Math" panose="02040503050406030204" pitchFamily="18" charset="0"/>
                            </a:rPr>
                            <m:t>𝑥</m:t>
                          </m:r>
                        </m:e>
                      </m:acc>
                    </m:oMath>
                  </m:oMathPara>
                </a14:m>
                <a:endParaRPr lang="fr-FR" dirty="0"/>
              </a:p>
            </p:txBody>
          </p:sp>
        </mc:Choice>
        <mc:Fallback xmlns="">
          <p:sp>
            <p:nvSpPr>
              <p:cNvPr id="42" name="ZoneTexte 41">
                <a:extLst>
                  <a:ext uri="{FF2B5EF4-FFF2-40B4-BE49-F238E27FC236}">
                    <a16:creationId xmlns:a16="http://schemas.microsoft.com/office/drawing/2014/main" id="{48D354BE-42C6-358A-D825-22ECE22BFAE8}"/>
                  </a:ext>
                </a:extLst>
              </p:cNvPr>
              <p:cNvSpPr txBox="1">
                <a:spLocks noRot="1" noChangeAspect="1" noMove="1" noResize="1" noEditPoints="1" noAdjustHandles="1" noChangeArrowheads="1" noChangeShapeType="1" noTextEdit="1"/>
              </p:cNvSpPr>
              <p:nvPr/>
            </p:nvSpPr>
            <p:spPr>
              <a:xfrm>
                <a:off x="5078245" y="3820539"/>
                <a:ext cx="490992" cy="369332"/>
              </a:xfrm>
              <a:prstGeom prst="rect">
                <a:avLst/>
              </a:prstGeom>
              <a:blipFill>
                <a:blip r:embed="rId7"/>
                <a:stretch>
                  <a:fillRect t="-21667" r="-33333"/>
                </a:stretch>
              </a:blipFill>
            </p:spPr>
            <p:txBody>
              <a:bodyPr/>
              <a:lstStyle/>
              <a:p>
                <a:r>
                  <a:rPr lang="fr-FR">
                    <a:noFill/>
                  </a:rPr>
                  <a:t> </a:t>
                </a:r>
              </a:p>
            </p:txBody>
          </p:sp>
        </mc:Fallback>
      </mc:AlternateContent>
      <p:cxnSp>
        <p:nvCxnSpPr>
          <p:cNvPr id="44" name="Connecteur droit 43">
            <a:extLst>
              <a:ext uri="{FF2B5EF4-FFF2-40B4-BE49-F238E27FC236}">
                <a16:creationId xmlns:a16="http://schemas.microsoft.com/office/drawing/2014/main" id="{2DC1953C-41E0-6DDD-8F22-36AFE3A0AA8D}"/>
              </a:ext>
            </a:extLst>
          </p:cNvPr>
          <p:cNvCxnSpPr>
            <a:cxnSpLocks/>
          </p:cNvCxnSpPr>
          <p:nvPr/>
        </p:nvCxnSpPr>
        <p:spPr>
          <a:xfrm flipH="1" flipV="1">
            <a:off x="1478944" y="2279626"/>
            <a:ext cx="783039" cy="0"/>
          </a:xfrm>
          <a:prstGeom prst="line">
            <a:avLst/>
          </a:prstGeom>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9BEB882-9998-37C3-79AA-DA32DBCE6A62}"/>
              </a:ext>
            </a:extLst>
          </p:cNvPr>
          <p:cNvCxnSpPr>
            <a:cxnSpLocks/>
          </p:cNvCxnSpPr>
          <p:nvPr/>
        </p:nvCxnSpPr>
        <p:spPr>
          <a:xfrm flipH="1" flipV="1">
            <a:off x="1486976" y="4649786"/>
            <a:ext cx="783039" cy="0"/>
          </a:xfrm>
          <a:prstGeom prst="line">
            <a:avLst/>
          </a:prstGeom>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CF13A6DE-94DF-1140-401B-4F1221F1AA7B}"/>
              </a:ext>
            </a:extLst>
          </p:cNvPr>
          <p:cNvCxnSpPr>
            <a:cxnSpLocks/>
          </p:cNvCxnSpPr>
          <p:nvPr/>
        </p:nvCxnSpPr>
        <p:spPr>
          <a:xfrm flipV="1">
            <a:off x="5928582" y="4649187"/>
            <a:ext cx="0" cy="508482"/>
          </a:xfrm>
          <a:prstGeom prst="line">
            <a:avLst/>
          </a:prstGeom>
        </p:spPr>
        <p:style>
          <a:lnRef idx="1">
            <a:schemeClr val="dk1"/>
          </a:lnRef>
          <a:fillRef idx="0">
            <a:schemeClr val="dk1"/>
          </a:fillRef>
          <a:effectRef idx="0">
            <a:schemeClr val="dk1"/>
          </a:effectRef>
          <a:fontRef idx="minor">
            <a:schemeClr val="tx1"/>
          </a:fontRef>
        </p:style>
      </p:cxnSp>
      <p:cxnSp>
        <p:nvCxnSpPr>
          <p:cNvPr id="50" name="Connecteur droit avec flèche 49">
            <a:extLst>
              <a:ext uri="{FF2B5EF4-FFF2-40B4-BE49-F238E27FC236}">
                <a16:creationId xmlns:a16="http://schemas.microsoft.com/office/drawing/2014/main" id="{83C607FA-1D60-0916-5532-18D653AA242F}"/>
              </a:ext>
            </a:extLst>
          </p:cNvPr>
          <p:cNvCxnSpPr/>
          <p:nvPr/>
        </p:nvCxnSpPr>
        <p:spPr>
          <a:xfrm>
            <a:off x="1717482" y="2287577"/>
            <a:ext cx="0" cy="236161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51" name="ZoneTexte 50">
            <a:extLst>
              <a:ext uri="{FF2B5EF4-FFF2-40B4-BE49-F238E27FC236}">
                <a16:creationId xmlns:a16="http://schemas.microsoft.com/office/drawing/2014/main" id="{73C0ECA5-86A9-B163-CE5E-784D165677B2}"/>
              </a:ext>
            </a:extLst>
          </p:cNvPr>
          <p:cNvSpPr txBox="1"/>
          <p:nvPr/>
        </p:nvSpPr>
        <p:spPr>
          <a:xfrm rot="16200000">
            <a:off x="1342521" y="3275111"/>
            <a:ext cx="394680" cy="307777"/>
          </a:xfrm>
          <a:prstGeom prst="rect">
            <a:avLst/>
          </a:prstGeom>
          <a:noFill/>
        </p:spPr>
        <p:txBody>
          <a:bodyPr wrap="square" rtlCol="0">
            <a:spAutoFit/>
          </a:bodyPr>
          <a:lstStyle/>
          <a:p>
            <a:r>
              <a:rPr lang="fr-FR" sz="1400" dirty="0"/>
              <a:t>60</a:t>
            </a:r>
          </a:p>
        </p:txBody>
      </p:sp>
      <p:cxnSp>
        <p:nvCxnSpPr>
          <p:cNvPr id="52" name="Connecteur droit avec flèche 51">
            <a:extLst>
              <a:ext uri="{FF2B5EF4-FFF2-40B4-BE49-F238E27FC236}">
                <a16:creationId xmlns:a16="http://schemas.microsoft.com/office/drawing/2014/main" id="{98BD799F-356C-9F9B-7ABC-65668D0D60A0}"/>
              </a:ext>
            </a:extLst>
          </p:cNvPr>
          <p:cNvCxnSpPr>
            <a:cxnSpLocks/>
          </p:cNvCxnSpPr>
          <p:nvPr/>
        </p:nvCxnSpPr>
        <p:spPr>
          <a:xfrm flipH="1" flipV="1">
            <a:off x="2270015" y="5040161"/>
            <a:ext cx="3658567"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55" name="ZoneTexte 54">
            <a:extLst>
              <a:ext uri="{FF2B5EF4-FFF2-40B4-BE49-F238E27FC236}">
                <a16:creationId xmlns:a16="http://schemas.microsoft.com/office/drawing/2014/main" id="{D001BA7B-4D5E-9D80-D618-7F7097F8789B}"/>
              </a:ext>
            </a:extLst>
          </p:cNvPr>
          <p:cNvSpPr txBox="1"/>
          <p:nvPr/>
        </p:nvSpPr>
        <p:spPr>
          <a:xfrm>
            <a:off x="3909926" y="4787967"/>
            <a:ext cx="524435" cy="307777"/>
          </a:xfrm>
          <a:prstGeom prst="rect">
            <a:avLst/>
          </a:prstGeom>
          <a:noFill/>
        </p:spPr>
        <p:txBody>
          <a:bodyPr wrap="square" rtlCol="0">
            <a:spAutoFit/>
          </a:bodyPr>
          <a:lstStyle/>
          <a:p>
            <a:r>
              <a:rPr lang="fr-FR" sz="1400" dirty="0"/>
              <a:t>100</a:t>
            </a:r>
          </a:p>
        </p:txBody>
      </p:sp>
      <p:cxnSp>
        <p:nvCxnSpPr>
          <p:cNvPr id="57" name="Connecteur droit 56">
            <a:extLst>
              <a:ext uri="{FF2B5EF4-FFF2-40B4-BE49-F238E27FC236}">
                <a16:creationId xmlns:a16="http://schemas.microsoft.com/office/drawing/2014/main" id="{C88E7D6B-1282-D9B2-9840-0EF6EC64F484}"/>
              </a:ext>
            </a:extLst>
          </p:cNvPr>
          <p:cNvCxnSpPr>
            <a:cxnSpLocks/>
          </p:cNvCxnSpPr>
          <p:nvPr/>
        </p:nvCxnSpPr>
        <p:spPr>
          <a:xfrm flipV="1">
            <a:off x="2700681" y="1900362"/>
            <a:ext cx="0" cy="385057"/>
          </a:xfrm>
          <a:prstGeom prst="line">
            <a:avLst/>
          </a:prstGeom>
        </p:spPr>
        <p:style>
          <a:lnRef idx="1">
            <a:schemeClr val="dk1"/>
          </a:lnRef>
          <a:fillRef idx="0">
            <a:schemeClr val="dk1"/>
          </a:fillRef>
          <a:effectRef idx="0">
            <a:schemeClr val="dk1"/>
          </a:effectRef>
          <a:fontRef idx="minor">
            <a:schemeClr val="tx1"/>
          </a:fontRef>
        </p:style>
      </p:cxnSp>
      <p:cxnSp>
        <p:nvCxnSpPr>
          <p:cNvPr id="58" name="Connecteur droit avec flèche 57">
            <a:extLst>
              <a:ext uri="{FF2B5EF4-FFF2-40B4-BE49-F238E27FC236}">
                <a16:creationId xmlns:a16="http://schemas.microsoft.com/office/drawing/2014/main" id="{776936FB-51AF-3918-58B5-62FCB068EE31}"/>
              </a:ext>
            </a:extLst>
          </p:cNvPr>
          <p:cNvCxnSpPr>
            <a:cxnSpLocks/>
          </p:cNvCxnSpPr>
          <p:nvPr/>
        </p:nvCxnSpPr>
        <p:spPr>
          <a:xfrm flipH="1">
            <a:off x="2258170" y="2043985"/>
            <a:ext cx="442511"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61" name="ZoneTexte 60">
            <a:extLst>
              <a:ext uri="{FF2B5EF4-FFF2-40B4-BE49-F238E27FC236}">
                <a16:creationId xmlns:a16="http://schemas.microsoft.com/office/drawing/2014/main" id="{E7720246-6D34-74E8-6211-2F8E5E850F71}"/>
              </a:ext>
            </a:extLst>
          </p:cNvPr>
          <p:cNvSpPr txBox="1"/>
          <p:nvPr/>
        </p:nvSpPr>
        <p:spPr>
          <a:xfrm>
            <a:off x="2261983" y="1629916"/>
            <a:ext cx="394680" cy="307777"/>
          </a:xfrm>
          <a:prstGeom prst="rect">
            <a:avLst/>
          </a:prstGeom>
          <a:noFill/>
        </p:spPr>
        <p:txBody>
          <a:bodyPr wrap="square" rtlCol="0">
            <a:spAutoFit/>
          </a:bodyPr>
          <a:lstStyle/>
          <a:p>
            <a:r>
              <a:rPr lang="fr-FR" sz="1400" dirty="0"/>
              <a:t>10</a:t>
            </a:r>
          </a:p>
        </p:txBody>
      </p:sp>
      <p:cxnSp>
        <p:nvCxnSpPr>
          <p:cNvPr id="62" name="Connecteur droit 61">
            <a:extLst>
              <a:ext uri="{FF2B5EF4-FFF2-40B4-BE49-F238E27FC236}">
                <a16:creationId xmlns:a16="http://schemas.microsoft.com/office/drawing/2014/main" id="{8406898A-D71B-227C-66CB-F54A9DDAD261}"/>
              </a:ext>
            </a:extLst>
          </p:cNvPr>
          <p:cNvCxnSpPr>
            <a:cxnSpLocks/>
          </p:cNvCxnSpPr>
          <p:nvPr/>
        </p:nvCxnSpPr>
        <p:spPr>
          <a:xfrm flipH="1" flipV="1">
            <a:off x="5923472" y="4182988"/>
            <a:ext cx="522188" cy="0"/>
          </a:xfrm>
          <a:prstGeom prst="line">
            <a:avLst/>
          </a:prstGeom>
        </p:spPr>
        <p:style>
          <a:lnRef idx="1">
            <a:schemeClr val="dk1"/>
          </a:lnRef>
          <a:fillRef idx="0">
            <a:schemeClr val="dk1"/>
          </a:fillRef>
          <a:effectRef idx="0">
            <a:schemeClr val="dk1"/>
          </a:effectRef>
          <a:fontRef idx="minor">
            <a:schemeClr val="tx1"/>
          </a:fontRef>
        </p:style>
      </p:cxnSp>
      <p:sp>
        <p:nvSpPr>
          <p:cNvPr id="63" name="ZoneTexte 62">
            <a:extLst>
              <a:ext uri="{FF2B5EF4-FFF2-40B4-BE49-F238E27FC236}">
                <a16:creationId xmlns:a16="http://schemas.microsoft.com/office/drawing/2014/main" id="{E1863FF5-73C2-F268-F4AD-33A34C339A47}"/>
              </a:ext>
            </a:extLst>
          </p:cNvPr>
          <p:cNvSpPr txBox="1"/>
          <p:nvPr/>
        </p:nvSpPr>
        <p:spPr>
          <a:xfrm>
            <a:off x="6196012" y="4249288"/>
            <a:ext cx="394680" cy="307777"/>
          </a:xfrm>
          <a:prstGeom prst="rect">
            <a:avLst/>
          </a:prstGeom>
          <a:noFill/>
        </p:spPr>
        <p:txBody>
          <a:bodyPr wrap="square" rtlCol="0">
            <a:spAutoFit/>
          </a:bodyPr>
          <a:lstStyle/>
          <a:p>
            <a:r>
              <a:rPr lang="fr-FR" sz="1400" dirty="0"/>
              <a:t>10</a:t>
            </a:r>
          </a:p>
        </p:txBody>
      </p:sp>
      <p:cxnSp>
        <p:nvCxnSpPr>
          <p:cNvPr id="64" name="Connecteur droit avec flèche 63">
            <a:extLst>
              <a:ext uri="{FF2B5EF4-FFF2-40B4-BE49-F238E27FC236}">
                <a16:creationId xmlns:a16="http://schemas.microsoft.com/office/drawing/2014/main" id="{F3A3034D-1D4D-8750-522B-1A58FC0ABB8C}"/>
              </a:ext>
            </a:extLst>
          </p:cNvPr>
          <p:cNvCxnSpPr>
            <a:cxnSpLocks/>
          </p:cNvCxnSpPr>
          <p:nvPr/>
        </p:nvCxnSpPr>
        <p:spPr>
          <a:xfrm flipV="1">
            <a:off x="6241441" y="4185676"/>
            <a:ext cx="0" cy="4572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7" name="Connecteur droit avec flèche 66">
            <a:extLst>
              <a:ext uri="{FF2B5EF4-FFF2-40B4-BE49-F238E27FC236}">
                <a16:creationId xmlns:a16="http://schemas.microsoft.com/office/drawing/2014/main" id="{FF4D5D5A-0EF9-0108-58CF-73110D4F3671}"/>
              </a:ext>
            </a:extLst>
          </p:cNvPr>
          <p:cNvCxnSpPr>
            <a:cxnSpLocks/>
          </p:cNvCxnSpPr>
          <p:nvPr/>
        </p:nvCxnSpPr>
        <p:spPr>
          <a:xfrm flipH="1">
            <a:off x="2270015" y="3231659"/>
            <a:ext cx="1436619"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0" name="Connecteur droit avec flèche 69">
            <a:extLst>
              <a:ext uri="{FF2B5EF4-FFF2-40B4-BE49-F238E27FC236}">
                <a16:creationId xmlns:a16="http://schemas.microsoft.com/office/drawing/2014/main" id="{C559C957-9AFA-E78B-4DCF-5F779003C754}"/>
              </a:ext>
            </a:extLst>
          </p:cNvPr>
          <p:cNvCxnSpPr>
            <a:cxnSpLocks/>
          </p:cNvCxnSpPr>
          <p:nvPr/>
        </p:nvCxnSpPr>
        <p:spPr>
          <a:xfrm flipV="1">
            <a:off x="4310538" y="3923314"/>
            <a:ext cx="0" cy="70537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8216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937682" cy="615253"/>
          </a:xfrm>
        </p:spPr>
        <p:txBody>
          <a:bodyPr rtlCol="0">
            <a:normAutofit/>
          </a:bodyPr>
          <a:lstStyle/>
          <a:p>
            <a:pPr rtl="0"/>
            <a:r>
              <a:rPr lang="fr-FR" dirty="0"/>
              <a:t>Torsion : </a:t>
            </a:r>
            <a:r>
              <a:rPr lang="fr-FR" sz="1900" dirty="0"/>
              <a:t>Théorème de Huygens (application)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5534E610-B531-0BFD-587E-99838201CAF7}"/>
              </a:ext>
            </a:extLst>
          </p:cNvPr>
          <p:cNvCxnSpPr>
            <a:cxnSpLocks/>
          </p:cNvCxnSpPr>
          <p:nvPr/>
        </p:nvCxnSpPr>
        <p:spPr>
          <a:xfrm flipH="1" flipV="1">
            <a:off x="2258170" y="1900362"/>
            <a:ext cx="11845" cy="3257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BD3E884-6501-1679-38C0-2C884F382884}"/>
                  </a:ext>
                </a:extLst>
              </p:cNvPr>
              <p:cNvSpPr txBox="1"/>
              <p:nvPr/>
            </p:nvSpPr>
            <p:spPr>
              <a:xfrm>
                <a:off x="1878496" y="1764525"/>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effectLst/>
                              <a:latin typeface="Cambria Math" panose="02040503050406030204" pitchFamily="18" charset="0"/>
                            </a:rPr>
                          </m:ctrlPr>
                        </m:accPr>
                        <m:e>
                          <m:r>
                            <a:rPr lang="fr-FR" sz="1800" b="0" i="1" dirty="0" smtClean="0">
                              <a:effectLst/>
                              <a:latin typeface="Cambria Math" panose="02040503050406030204" pitchFamily="18" charset="0"/>
                            </a:rPr>
                            <m:t>𝑦</m:t>
                          </m:r>
                        </m:e>
                      </m:acc>
                    </m:oMath>
                  </m:oMathPara>
                </a14:m>
                <a:endParaRPr lang="fr-FR" dirty="0"/>
              </a:p>
            </p:txBody>
          </p:sp>
        </mc:Choice>
        <mc:Fallback xmlns="">
          <p:sp>
            <p:nvSpPr>
              <p:cNvPr id="11" name="ZoneTexte 10">
                <a:extLst>
                  <a:ext uri="{FF2B5EF4-FFF2-40B4-BE49-F238E27FC236}">
                    <a16:creationId xmlns:a16="http://schemas.microsoft.com/office/drawing/2014/main" id="{6BD3E884-6501-1679-38C0-2C884F382884}"/>
                  </a:ext>
                </a:extLst>
              </p:cNvPr>
              <p:cNvSpPr txBox="1">
                <a:spLocks noRot="1" noChangeAspect="1" noMove="1" noResize="1" noEditPoints="1" noAdjustHandles="1" noChangeArrowheads="1" noChangeShapeType="1" noTextEdit="1"/>
              </p:cNvSpPr>
              <p:nvPr/>
            </p:nvSpPr>
            <p:spPr>
              <a:xfrm>
                <a:off x="1878496" y="1764525"/>
                <a:ext cx="490992" cy="369332"/>
              </a:xfrm>
              <a:prstGeom prst="rect">
                <a:avLst/>
              </a:prstGeom>
              <a:blipFill>
                <a:blip r:embed="rId3"/>
                <a:stretch>
                  <a:fillRect t="-21311" r="-33333" b="-8197"/>
                </a:stretch>
              </a:blipFill>
            </p:spPr>
            <p:txBody>
              <a:bodyPr/>
              <a:lstStyle/>
              <a:p>
                <a:r>
                  <a:rPr lang="fr-FR">
                    <a:noFill/>
                  </a:rPr>
                  <a:t> </a:t>
                </a:r>
              </a:p>
            </p:txBody>
          </p:sp>
        </mc:Fallback>
      </mc:AlternateContent>
      <p:sp>
        <p:nvSpPr>
          <p:cNvPr id="18" name="ZoneTexte 17">
            <a:extLst>
              <a:ext uri="{FF2B5EF4-FFF2-40B4-BE49-F238E27FC236}">
                <a16:creationId xmlns:a16="http://schemas.microsoft.com/office/drawing/2014/main" id="{9DB8AF2E-8A0C-13F7-3A7E-6016A64386F0}"/>
              </a:ext>
            </a:extLst>
          </p:cNvPr>
          <p:cNvSpPr txBox="1"/>
          <p:nvPr/>
        </p:nvSpPr>
        <p:spPr>
          <a:xfrm>
            <a:off x="1989096" y="4628688"/>
            <a:ext cx="282301" cy="307777"/>
          </a:xfrm>
          <a:prstGeom prst="rect">
            <a:avLst/>
          </a:prstGeom>
          <a:noFill/>
        </p:spPr>
        <p:txBody>
          <a:bodyPr wrap="square" rtlCol="0">
            <a:spAutoFit/>
          </a:bodyPr>
          <a:lstStyle/>
          <a:p>
            <a:r>
              <a:rPr lang="fr-FR" sz="1400" dirty="0"/>
              <a:t>A</a:t>
            </a:r>
          </a:p>
        </p:txBody>
      </p:sp>
      <p:cxnSp>
        <p:nvCxnSpPr>
          <p:cNvPr id="19" name="Connecteur droit avec flèche 18">
            <a:extLst>
              <a:ext uri="{FF2B5EF4-FFF2-40B4-BE49-F238E27FC236}">
                <a16:creationId xmlns:a16="http://schemas.microsoft.com/office/drawing/2014/main" id="{D2E23472-C5F4-F47C-6B02-B43595AFBEC4}"/>
              </a:ext>
            </a:extLst>
          </p:cNvPr>
          <p:cNvCxnSpPr>
            <a:cxnSpLocks/>
          </p:cNvCxnSpPr>
          <p:nvPr/>
        </p:nvCxnSpPr>
        <p:spPr>
          <a:xfrm>
            <a:off x="2123992" y="4649786"/>
            <a:ext cx="43801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069A2484-D4F9-7D94-6BEF-21777DD9D2B9}"/>
              </a:ext>
            </a:extLst>
          </p:cNvPr>
          <p:cNvSpPr txBox="1"/>
          <p:nvPr/>
        </p:nvSpPr>
        <p:spPr>
          <a:xfrm>
            <a:off x="3427132" y="3737224"/>
            <a:ext cx="289323" cy="307777"/>
          </a:xfrm>
          <a:prstGeom prst="rect">
            <a:avLst/>
          </a:prstGeom>
          <a:noFill/>
        </p:spPr>
        <p:txBody>
          <a:bodyPr wrap="square" rtlCol="0">
            <a:spAutoFit/>
          </a:bodyPr>
          <a:lstStyle/>
          <a:p>
            <a:r>
              <a:rPr lang="fr-FR" sz="1400" dirty="0">
                <a:solidFill>
                  <a:srgbClr val="FF0000"/>
                </a:solidFill>
              </a:rPr>
              <a:t>G</a:t>
            </a: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D33D08F3-E735-B817-D1CD-1674205C662C}"/>
                  </a:ext>
                </a:extLst>
              </p:cNvPr>
              <p:cNvSpPr txBox="1"/>
              <p:nvPr/>
            </p:nvSpPr>
            <p:spPr>
              <a:xfrm>
                <a:off x="6102406" y="4597911"/>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effectLst/>
                              <a:latin typeface="Cambria Math" panose="02040503050406030204" pitchFamily="18" charset="0"/>
                            </a:rPr>
                          </m:ctrlPr>
                        </m:accPr>
                        <m:e>
                          <m:r>
                            <a:rPr lang="fr-FR" sz="1800" b="0" i="1" dirty="0" smtClean="0">
                              <a:effectLst/>
                              <a:latin typeface="Cambria Math" panose="02040503050406030204" pitchFamily="18" charset="0"/>
                            </a:rPr>
                            <m:t>𝑥</m:t>
                          </m:r>
                        </m:e>
                      </m:acc>
                    </m:oMath>
                  </m:oMathPara>
                </a14:m>
                <a:endParaRPr lang="fr-FR" dirty="0"/>
              </a:p>
            </p:txBody>
          </p:sp>
        </mc:Choice>
        <mc:Fallback xmlns="">
          <p:sp>
            <p:nvSpPr>
              <p:cNvPr id="22" name="ZoneTexte 21">
                <a:extLst>
                  <a:ext uri="{FF2B5EF4-FFF2-40B4-BE49-F238E27FC236}">
                    <a16:creationId xmlns:a16="http://schemas.microsoft.com/office/drawing/2014/main" id="{D33D08F3-E735-B817-D1CD-1674205C662C}"/>
                  </a:ext>
                </a:extLst>
              </p:cNvPr>
              <p:cNvSpPr txBox="1">
                <a:spLocks noRot="1" noChangeAspect="1" noMove="1" noResize="1" noEditPoints="1" noAdjustHandles="1" noChangeArrowheads="1" noChangeShapeType="1" noTextEdit="1"/>
              </p:cNvSpPr>
              <p:nvPr/>
            </p:nvSpPr>
            <p:spPr>
              <a:xfrm>
                <a:off x="6102406" y="4597911"/>
                <a:ext cx="490992" cy="369332"/>
              </a:xfrm>
              <a:prstGeom prst="rect">
                <a:avLst/>
              </a:prstGeom>
              <a:blipFill>
                <a:blip r:embed="rId4"/>
                <a:stretch>
                  <a:fillRect t="-21311" r="-33333"/>
                </a:stretch>
              </a:blipFill>
            </p:spPr>
            <p:txBody>
              <a:bodyPr/>
              <a:lstStyle/>
              <a:p>
                <a:r>
                  <a:rPr lang="fr-FR">
                    <a:noFill/>
                  </a:rPr>
                  <a:t> </a:t>
                </a:r>
              </a:p>
            </p:txBody>
          </p:sp>
        </mc:Fallback>
      </mc:AlternateContent>
      <p:sp>
        <p:nvSpPr>
          <p:cNvPr id="5" name="Forme en L 4">
            <a:extLst>
              <a:ext uri="{FF2B5EF4-FFF2-40B4-BE49-F238E27FC236}">
                <a16:creationId xmlns:a16="http://schemas.microsoft.com/office/drawing/2014/main" id="{765C2B44-B4A2-1829-2CEF-C7183CD741C3}"/>
              </a:ext>
            </a:extLst>
          </p:cNvPr>
          <p:cNvSpPr/>
          <p:nvPr/>
        </p:nvSpPr>
        <p:spPr>
          <a:xfrm>
            <a:off x="2263031" y="2280865"/>
            <a:ext cx="3665551" cy="2368921"/>
          </a:xfrm>
          <a:prstGeom prst="corner">
            <a:avLst>
              <a:gd name="adj1" fmla="val 19795"/>
              <a:gd name="adj2" fmla="val 18544"/>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7" name="ZoneTexte 16">
            <a:extLst>
              <a:ext uri="{FF2B5EF4-FFF2-40B4-BE49-F238E27FC236}">
                <a16:creationId xmlns:a16="http://schemas.microsoft.com/office/drawing/2014/main" id="{AF5DD3DF-2E04-4907-E383-2F797C375191}"/>
              </a:ext>
            </a:extLst>
          </p:cNvPr>
          <p:cNvSpPr txBox="1"/>
          <p:nvPr/>
        </p:nvSpPr>
        <p:spPr>
          <a:xfrm>
            <a:off x="2008145" y="2043985"/>
            <a:ext cx="698502" cy="307777"/>
          </a:xfrm>
          <a:prstGeom prst="rect">
            <a:avLst/>
          </a:prstGeom>
          <a:noFill/>
        </p:spPr>
        <p:txBody>
          <a:bodyPr wrap="square" rtlCol="0">
            <a:spAutoFit/>
          </a:bodyPr>
          <a:lstStyle/>
          <a:p>
            <a:r>
              <a:rPr lang="fr-FR" sz="1400" dirty="0"/>
              <a:t>B</a:t>
            </a:r>
          </a:p>
        </p:txBody>
      </p:sp>
      <p:sp>
        <p:nvSpPr>
          <p:cNvPr id="24" name="ZoneTexte 23">
            <a:extLst>
              <a:ext uri="{FF2B5EF4-FFF2-40B4-BE49-F238E27FC236}">
                <a16:creationId xmlns:a16="http://schemas.microsoft.com/office/drawing/2014/main" id="{E92B622E-1143-E068-5FB5-2D774B20BF21}"/>
              </a:ext>
            </a:extLst>
          </p:cNvPr>
          <p:cNvSpPr txBox="1"/>
          <p:nvPr/>
        </p:nvSpPr>
        <p:spPr>
          <a:xfrm>
            <a:off x="2652975" y="2075873"/>
            <a:ext cx="698502" cy="307777"/>
          </a:xfrm>
          <a:prstGeom prst="rect">
            <a:avLst/>
          </a:prstGeom>
          <a:noFill/>
        </p:spPr>
        <p:txBody>
          <a:bodyPr wrap="square" rtlCol="0">
            <a:spAutoFit/>
          </a:bodyPr>
          <a:lstStyle/>
          <a:p>
            <a:r>
              <a:rPr lang="fr-FR" sz="1400" dirty="0"/>
              <a:t>C</a:t>
            </a:r>
          </a:p>
        </p:txBody>
      </p:sp>
      <p:sp>
        <p:nvSpPr>
          <p:cNvPr id="25" name="ZoneTexte 24">
            <a:extLst>
              <a:ext uri="{FF2B5EF4-FFF2-40B4-BE49-F238E27FC236}">
                <a16:creationId xmlns:a16="http://schemas.microsoft.com/office/drawing/2014/main" id="{DA87EC5F-A85D-23C3-BD39-1F2B056E11EE}"/>
              </a:ext>
            </a:extLst>
          </p:cNvPr>
          <p:cNvSpPr txBox="1"/>
          <p:nvPr/>
        </p:nvSpPr>
        <p:spPr>
          <a:xfrm>
            <a:off x="2679084" y="3891113"/>
            <a:ext cx="698502" cy="307777"/>
          </a:xfrm>
          <a:prstGeom prst="rect">
            <a:avLst/>
          </a:prstGeom>
          <a:noFill/>
        </p:spPr>
        <p:txBody>
          <a:bodyPr wrap="square" rtlCol="0">
            <a:spAutoFit/>
          </a:bodyPr>
          <a:lstStyle/>
          <a:p>
            <a:r>
              <a:rPr lang="fr-FR" sz="1400" dirty="0"/>
              <a:t>D</a:t>
            </a:r>
          </a:p>
        </p:txBody>
      </p:sp>
      <p:sp>
        <p:nvSpPr>
          <p:cNvPr id="26" name="ZoneTexte 25">
            <a:extLst>
              <a:ext uri="{FF2B5EF4-FFF2-40B4-BE49-F238E27FC236}">
                <a16:creationId xmlns:a16="http://schemas.microsoft.com/office/drawing/2014/main" id="{9B82D48E-2D88-FA8F-414E-3AA7847F94EE}"/>
              </a:ext>
            </a:extLst>
          </p:cNvPr>
          <p:cNvSpPr txBox="1"/>
          <p:nvPr/>
        </p:nvSpPr>
        <p:spPr>
          <a:xfrm>
            <a:off x="5892190" y="3923494"/>
            <a:ext cx="698502" cy="307777"/>
          </a:xfrm>
          <a:prstGeom prst="rect">
            <a:avLst/>
          </a:prstGeom>
          <a:noFill/>
        </p:spPr>
        <p:txBody>
          <a:bodyPr wrap="square" rtlCol="0">
            <a:spAutoFit/>
          </a:bodyPr>
          <a:lstStyle/>
          <a:p>
            <a:r>
              <a:rPr lang="fr-FR" sz="1400" dirty="0"/>
              <a:t>E</a:t>
            </a:r>
          </a:p>
        </p:txBody>
      </p:sp>
      <p:sp>
        <p:nvSpPr>
          <p:cNvPr id="27" name="ZoneTexte 26">
            <a:extLst>
              <a:ext uri="{FF2B5EF4-FFF2-40B4-BE49-F238E27FC236}">
                <a16:creationId xmlns:a16="http://schemas.microsoft.com/office/drawing/2014/main" id="{D01C2728-BCDC-60CA-9DF4-3C0734234646}"/>
              </a:ext>
            </a:extLst>
          </p:cNvPr>
          <p:cNvSpPr txBox="1"/>
          <p:nvPr/>
        </p:nvSpPr>
        <p:spPr>
          <a:xfrm>
            <a:off x="5892190" y="4700312"/>
            <a:ext cx="698502" cy="307777"/>
          </a:xfrm>
          <a:prstGeom prst="rect">
            <a:avLst/>
          </a:prstGeom>
          <a:noFill/>
        </p:spPr>
        <p:txBody>
          <a:bodyPr wrap="square" rtlCol="0">
            <a:spAutoFit/>
          </a:bodyPr>
          <a:lstStyle/>
          <a:p>
            <a:r>
              <a:rPr lang="fr-FR" sz="1400" dirty="0"/>
              <a:t>F</a:t>
            </a:r>
          </a:p>
        </p:txBody>
      </p:sp>
      <p:cxnSp>
        <p:nvCxnSpPr>
          <p:cNvPr id="33" name="Connecteur droit avec flèche 32">
            <a:extLst>
              <a:ext uri="{FF2B5EF4-FFF2-40B4-BE49-F238E27FC236}">
                <a16:creationId xmlns:a16="http://schemas.microsoft.com/office/drawing/2014/main" id="{252F79A5-03C2-AD20-FD1A-63DEDFA37F77}"/>
              </a:ext>
            </a:extLst>
          </p:cNvPr>
          <p:cNvCxnSpPr/>
          <p:nvPr/>
        </p:nvCxnSpPr>
        <p:spPr>
          <a:xfrm>
            <a:off x="3697357" y="3923494"/>
            <a:ext cx="1574358" cy="0"/>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34" name="Connecteur droit avec flèche 33">
            <a:extLst>
              <a:ext uri="{FF2B5EF4-FFF2-40B4-BE49-F238E27FC236}">
                <a16:creationId xmlns:a16="http://schemas.microsoft.com/office/drawing/2014/main" id="{20A6F04A-EAC5-FFCD-013D-4D68F45A0E67}"/>
              </a:ext>
            </a:extLst>
          </p:cNvPr>
          <p:cNvCxnSpPr>
            <a:cxnSpLocks/>
          </p:cNvCxnSpPr>
          <p:nvPr/>
        </p:nvCxnSpPr>
        <p:spPr>
          <a:xfrm flipV="1">
            <a:off x="3706634" y="2595329"/>
            <a:ext cx="0" cy="1327985"/>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36893923-A22C-B3C3-C1F3-72238B5B6077}"/>
                  </a:ext>
                </a:extLst>
              </p:cNvPr>
              <p:cNvSpPr txBox="1"/>
              <p:nvPr/>
            </p:nvSpPr>
            <p:spPr>
              <a:xfrm>
                <a:off x="3295771" y="2496735"/>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solidFill>
                                <a:srgbClr val="FF0000"/>
                              </a:solidFill>
                              <a:effectLst/>
                              <a:latin typeface="Cambria Math" panose="02040503050406030204" pitchFamily="18" charset="0"/>
                            </a:rPr>
                          </m:ctrlPr>
                        </m:accPr>
                        <m:e>
                          <m:r>
                            <a:rPr lang="fr-FR" sz="1800" b="0" i="1" dirty="0" smtClean="0">
                              <a:solidFill>
                                <a:srgbClr val="FF0000"/>
                              </a:solidFill>
                              <a:effectLst/>
                              <a:latin typeface="Cambria Math" panose="02040503050406030204" pitchFamily="18" charset="0"/>
                            </a:rPr>
                            <m:t>𝑦</m:t>
                          </m:r>
                        </m:e>
                      </m:acc>
                    </m:oMath>
                  </m:oMathPara>
                </a14:m>
                <a:endParaRPr lang="fr-FR" dirty="0"/>
              </a:p>
            </p:txBody>
          </p:sp>
        </mc:Choice>
        <mc:Fallback xmlns="">
          <p:sp>
            <p:nvSpPr>
              <p:cNvPr id="40" name="ZoneTexte 39">
                <a:extLst>
                  <a:ext uri="{FF2B5EF4-FFF2-40B4-BE49-F238E27FC236}">
                    <a16:creationId xmlns:a16="http://schemas.microsoft.com/office/drawing/2014/main" id="{36893923-A22C-B3C3-C1F3-72238B5B6077}"/>
                  </a:ext>
                </a:extLst>
              </p:cNvPr>
              <p:cNvSpPr txBox="1">
                <a:spLocks noRot="1" noChangeAspect="1" noMove="1" noResize="1" noEditPoints="1" noAdjustHandles="1" noChangeArrowheads="1" noChangeShapeType="1" noTextEdit="1"/>
              </p:cNvSpPr>
              <p:nvPr/>
            </p:nvSpPr>
            <p:spPr>
              <a:xfrm>
                <a:off x="3295771" y="2496735"/>
                <a:ext cx="490992" cy="369332"/>
              </a:xfrm>
              <a:prstGeom prst="rect">
                <a:avLst/>
              </a:prstGeom>
              <a:blipFill>
                <a:blip r:embed="rId5"/>
                <a:stretch>
                  <a:fillRect t="-21667" r="-33750" b="-8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48D354BE-42C6-358A-D825-22ECE22BFAE8}"/>
                  </a:ext>
                </a:extLst>
              </p:cNvPr>
              <p:cNvSpPr txBox="1"/>
              <p:nvPr/>
            </p:nvSpPr>
            <p:spPr>
              <a:xfrm>
                <a:off x="5078245" y="3820539"/>
                <a:ext cx="4909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solidFill>
                                <a:srgbClr val="FF0000"/>
                              </a:solidFill>
                              <a:effectLst/>
                              <a:latin typeface="Cambria Math" panose="02040503050406030204" pitchFamily="18" charset="0"/>
                            </a:rPr>
                          </m:ctrlPr>
                        </m:accPr>
                        <m:e>
                          <m:r>
                            <a:rPr lang="fr-FR" sz="1800" b="0" i="1" dirty="0" smtClean="0">
                              <a:solidFill>
                                <a:srgbClr val="FF0000"/>
                              </a:solidFill>
                              <a:effectLst/>
                              <a:latin typeface="Cambria Math" panose="02040503050406030204" pitchFamily="18" charset="0"/>
                            </a:rPr>
                            <m:t>𝑥</m:t>
                          </m:r>
                        </m:e>
                      </m:acc>
                    </m:oMath>
                  </m:oMathPara>
                </a14:m>
                <a:endParaRPr lang="fr-FR" dirty="0"/>
              </a:p>
            </p:txBody>
          </p:sp>
        </mc:Choice>
        <mc:Fallback xmlns="">
          <p:sp>
            <p:nvSpPr>
              <p:cNvPr id="42" name="ZoneTexte 41">
                <a:extLst>
                  <a:ext uri="{FF2B5EF4-FFF2-40B4-BE49-F238E27FC236}">
                    <a16:creationId xmlns:a16="http://schemas.microsoft.com/office/drawing/2014/main" id="{48D354BE-42C6-358A-D825-22ECE22BFAE8}"/>
                  </a:ext>
                </a:extLst>
              </p:cNvPr>
              <p:cNvSpPr txBox="1">
                <a:spLocks noRot="1" noChangeAspect="1" noMove="1" noResize="1" noEditPoints="1" noAdjustHandles="1" noChangeArrowheads="1" noChangeShapeType="1" noTextEdit="1"/>
              </p:cNvSpPr>
              <p:nvPr/>
            </p:nvSpPr>
            <p:spPr>
              <a:xfrm>
                <a:off x="5078245" y="3820539"/>
                <a:ext cx="490992" cy="369332"/>
              </a:xfrm>
              <a:prstGeom prst="rect">
                <a:avLst/>
              </a:prstGeom>
              <a:blipFill>
                <a:blip r:embed="rId6"/>
                <a:stretch>
                  <a:fillRect t="-21667" r="-33333"/>
                </a:stretch>
              </a:blipFill>
            </p:spPr>
            <p:txBody>
              <a:bodyPr/>
              <a:lstStyle/>
              <a:p>
                <a:r>
                  <a:rPr lang="fr-FR">
                    <a:noFill/>
                  </a:rPr>
                  <a:t> </a:t>
                </a:r>
              </a:p>
            </p:txBody>
          </p:sp>
        </mc:Fallback>
      </mc:AlternateContent>
      <p:cxnSp>
        <p:nvCxnSpPr>
          <p:cNvPr id="44" name="Connecteur droit 43">
            <a:extLst>
              <a:ext uri="{FF2B5EF4-FFF2-40B4-BE49-F238E27FC236}">
                <a16:creationId xmlns:a16="http://schemas.microsoft.com/office/drawing/2014/main" id="{2DC1953C-41E0-6DDD-8F22-36AFE3A0AA8D}"/>
              </a:ext>
            </a:extLst>
          </p:cNvPr>
          <p:cNvCxnSpPr>
            <a:cxnSpLocks/>
          </p:cNvCxnSpPr>
          <p:nvPr/>
        </p:nvCxnSpPr>
        <p:spPr>
          <a:xfrm flipH="1" flipV="1">
            <a:off x="1478944" y="2279626"/>
            <a:ext cx="783039" cy="0"/>
          </a:xfrm>
          <a:prstGeom prst="line">
            <a:avLst/>
          </a:prstGeom>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9BEB882-9998-37C3-79AA-DA32DBCE6A62}"/>
              </a:ext>
            </a:extLst>
          </p:cNvPr>
          <p:cNvCxnSpPr>
            <a:cxnSpLocks/>
          </p:cNvCxnSpPr>
          <p:nvPr/>
        </p:nvCxnSpPr>
        <p:spPr>
          <a:xfrm flipH="1" flipV="1">
            <a:off x="1486976" y="4649786"/>
            <a:ext cx="783039" cy="0"/>
          </a:xfrm>
          <a:prstGeom prst="line">
            <a:avLst/>
          </a:prstGeom>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CF13A6DE-94DF-1140-401B-4F1221F1AA7B}"/>
              </a:ext>
            </a:extLst>
          </p:cNvPr>
          <p:cNvCxnSpPr>
            <a:cxnSpLocks/>
          </p:cNvCxnSpPr>
          <p:nvPr/>
        </p:nvCxnSpPr>
        <p:spPr>
          <a:xfrm flipV="1">
            <a:off x="5928582" y="4649187"/>
            <a:ext cx="0" cy="508482"/>
          </a:xfrm>
          <a:prstGeom prst="line">
            <a:avLst/>
          </a:prstGeom>
        </p:spPr>
        <p:style>
          <a:lnRef idx="1">
            <a:schemeClr val="dk1"/>
          </a:lnRef>
          <a:fillRef idx="0">
            <a:schemeClr val="dk1"/>
          </a:fillRef>
          <a:effectRef idx="0">
            <a:schemeClr val="dk1"/>
          </a:effectRef>
          <a:fontRef idx="minor">
            <a:schemeClr val="tx1"/>
          </a:fontRef>
        </p:style>
      </p:cxnSp>
      <p:cxnSp>
        <p:nvCxnSpPr>
          <p:cNvPr id="50" name="Connecteur droit avec flèche 49">
            <a:extLst>
              <a:ext uri="{FF2B5EF4-FFF2-40B4-BE49-F238E27FC236}">
                <a16:creationId xmlns:a16="http://schemas.microsoft.com/office/drawing/2014/main" id="{83C607FA-1D60-0916-5532-18D653AA242F}"/>
              </a:ext>
            </a:extLst>
          </p:cNvPr>
          <p:cNvCxnSpPr/>
          <p:nvPr/>
        </p:nvCxnSpPr>
        <p:spPr>
          <a:xfrm>
            <a:off x="1717482" y="2287577"/>
            <a:ext cx="0" cy="236161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51" name="ZoneTexte 50">
            <a:extLst>
              <a:ext uri="{FF2B5EF4-FFF2-40B4-BE49-F238E27FC236}">
                <a16:creationId xmlns:a16="http://schemas.microsoft.com/office/drawing/2014/main" id="{73C0ECA5-86A9-B163-CE5E-784D165677B2}"/>
              </a:ext>
            </a:extLst>
          </p:cNvPr>
          <p:cNvSpPr txBox="1"/>
          <p:nvPr/>
        </p:nvSpPr>
        <p:spPr>
          <a:xfrm rot="16200000">
            <a:off x="1342521" y="3275111"/>
            <a:ext cx="394680" cy="307777"/>
          </a:xfrm>
          <a:prstGeom prst="rect">
            <a:avLst/>
          </a:prstGeom>
          <a:noFill/>
        </p:spPr>
        <p:txBody>
          <a:bodyPr wrap="square" rtlCol="0">
            <a:spAutoFit/>
          </a:bodyPr>
          <a:lstStyle/>
          <a:p>
            <a:r>
              <a:rPr lang="fr-FR" sz="1400" dirty="0"/>
              <a:t>60</a:t>
            </a:r>
          </a:p>
        </p:txBody>
      </p:sp>
      <p:cxnSp>
        <p:nvCxnSpPr>
          <p:cNvPr id="52" name="Connecteur droit avec flèche 51">
            <a:extLst>
              <a:ext uri="{FF2B5EF4-FFF2-40B4-BE49-F238E27FC236}">
                <a16:creationId xmlns:a16="http://schemas.microsoft.com/office/drawing/2014/main" id="{98BD799F-356C-9F9B-7ABC-65668D0D60A0}"/>
              </a:ext>
            </a:extLst>
          </p:cNvPr>
          <p:cNvCxnSpPr>
            <a:cxnSpLocks/>
          </p:cNvCxnSpPr>
          <p:nvPr/>
        </p:nvCxnSpPr>
        <p:spPr>
          <a:xfrm flipH="1" flipV="1">
            <a:off x="2270015" y="5040161"/>
            <a:ext cx="3658567"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55" name="ZoneTexte 54">
            <a:extLst>
              <a:ext uri="{FF2B5EF4-FFF2-40B4-BE49-F238E27FC236}">
                <a16:creationId xmlns:a16="http://schemas.microsoft.com/office/drawing/2014/main" id="{D001BA7B-4D5E-9D80-D618-7F7097F8789B}"/>
              </a:ext>
            </a:extLst>
          </p:cNvPr>
          <p:cNvSpPr txBox="1"/>
          <p:nvPr/>
        </p:nvSpPr>
        <p:spPr>
          <a:xfrm>
            <a:off x="3909926" y="4787967"/>
            <a:ext cx="524435" cy="307777"/>
          </a:xfrm>
          <a:prstGeom prst="rect">
            <a:avLst/>
          </a:prstGeom>
          <a:noFill/>
        </p:spPr>
        <p:txBody>
          <a:bodyPr wrap="square" rtlCol="0">
            <a:spAutoFit/>
          </a:bodyPr>
          <a:lstStyle/>
          <a:p>
            <a:r>
              <a:rPr lang="fr-FR" sz="1400" dirty="0"/>
              <a:t>100</a:t>
            </a:r>
          </a:p>
        </p:txBody>
      </p:sp>
      <p:cxnSp>
        <p:nvCxnSpPr>
          <p:cNvPr id="57" name="Connecteur droit 56">
            <a:extLst>
              <a:ext uri="{FF2B5EF4-FFF2-40B4-BE49-F238E27FC236}">
                <a16:creationId xmlns:a16="http://schemas.microsoft.com/office/drawing/2014/main" id="{C88E7D6B-1282-D9B2-9840-0EF6EC64F484}"/>
              </a:ext>
            </a:extLst>
          </p:cNvPr>
          <p:cNvCxnSpPr>
            <a:cxnSpLocks/>
          </p:cNvCxnSpPr>
          <p:nvPr/>
        </p:nvCxnSpPr>
        <p:spPr>
          <a:xfrm flipV="1">
            <a:off x="2700681" y="1900362"/>
            <a:ext cx="0" cy="385057"/>
          </a:xfrm>
          <a:prstGeom prst="line">
            <a:avLst/>
          </a:prstGeom>
        </p:spPr>
        <p:style>
          <a:lnRef idx="1">
            <a:schemeClr val="dk1"/>
          </a:lnRef>
          <a:fillRef idx="0">
            <a:schemeClr val="dk1"/>
          </a:fillRef>
          <a:effectRef idx="0">
            <a:schemeClr val="dk1"/>
          </a:effectRef>
          <a:fontRef idx="minor">
            <a:schemeClr val="tx1"/>
          </a:fontRef>
        </p:style>
      </p:cxnSp>
      <p:cxnSp>
        <p:nvCxnSpPr>
          <p:cNvPr id="58" name="Connecteur droit avec flèche 57">
            <a:extLst>
              <a:ext uri="{FF2B5EF4-FFF2-40B4-BE49-F238E27FC236}">
                <a16:creationId xmlns:a16="http://schemas.microsoft.com/office/drawing/2014/main" id="{776936FB-51AF-3918-58B5-62FCB068EE31}"/>
              </a:ext>
            </a:extLst>
          </p:cNvPr>
          <p:cNvCxnSpPr>
            <a:cxnSpLocks/>
          </p:cNvCxnSpPr>
          <p:nvPr/>
        </p:nvCxnSpPr>
        <p:spPr>
          <a:xfrm flipH="1">
            <a:off x="2258170" y="2043985"/>
            <a:ext cx="442511"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61" name="ZoneTexte 60">
            <a:extLst>
              <a:ext uri="{FF2B5EF4-FFF2-40B4-BE49-F238E27FC236}">
                <a16:creationId xmlns:a16="http://schemas.microsoft.com/office/drawing/2014/main" id="{E7720246-6D34-74E8-6211-2F8E5E850F71}"/>
              </a:ext>
            </a:extLst>
          </p:cNvPr>
          <p:cNvSpPr txBox="1"/>
          <p:nvPr/>
        </p:nvSpPr>
        <p:spPr>
          <a:xfrm>
            <a:off x="2261983" y="1629916"/>
            <a:ext cx="394680" cy="307777"/>
          </a:xfrm>
          <a:prstGeom prst="rect">
            <a:avLst/>
          </a:prstGeom>
          <a:noFill/>
        </p:spPr>
        <p:txBody>
          <a:bodyPr wrap="square" rtlCol="0">
            <a:spAutoFit/>
          </a:bodyPr>
          <a:lstStyle/>
          <a:p>
            <a:r>
              <a:rPr lang="fr-FR" sz="1400" dirty="0"/>
              <a:t>10</a:t>
            </a:r>
          </a:p>
        </p:txBody>
      </p:sp>
      <p:cxnSp>
        <p:nvCxnSpPr>
          <p:cNvPr id="62" name="Connecteur droit 61">
            <a:extLst>
              <a:ext uri="{FF2B5EF4-FFF2-40B4-BE49-F238E27FC236}">
                <a16:creationId xmlns:a16="http://schemas.microsoft.com/office/drawing/2014/main" id="{8406898A-D71B-227C-66CB-F54A9DDAD261}"/>
              </a:ext>
            </a:extLst>
          </p:cNvPr>
          <p:cNvCxnSpPr>
            <a:cxnSpLocks/>
          </p:cNvCxnSpPr>
          <p:nvPr/>
        </p:nvCxnSpPr>
        <p:spPr>
          <a:xfrm flipH="1" flipV="1">
            <a:off x="5923472" y="4182988"/>
            <a:ext cx="522188" cy="0"/>
          </a:xfrm>
          <a:prstGeom prst="line">
            <a:avLst/>
          </a:prstGeom>
        </p:spPr>
        <p:style>
          <a:lnRef idx="1">
            <a:schemeClr val="dk1"/>
          </a:lnRef>
          <a:fillRef idx="0">
            <a:schemeClr val="dk1"/>
          </a:fillRef>
          <a:effectRef idx="0">
            <a:schemeClr val="dk1"/>
          </a:effectRef>
          <a:fontRef idx="minor">
            <a:schemeClr val="tx1"/>
          </a:fontRef>
        </p:style>
      </p:cxnSp>
      <p:sp>
        <p:nvSpPr>
          <p:cNvPr id="63" name="ZoneTexte 62">
            <a:extLst>
              <a:ext uri="{FF2B5EF4-FFF2-40B4-BE49-F238E27FC236}">
                <a16:creationId xmlns:a16="http://schemas.microsoft.com/office/drawing/2014/main" id="{E1863FF5-73C2-F268-F4AD-33A34C339A47}"/>
              </a:ext>
            </a:extLst>
          </p:cNvPr>
          <p:cNvSpPr txBox="1"/>
          <p:nvPr/>
        </p:nvSpPr>
        <p:spPr>
          <a:xfrm>
            <a:off x="6196012" y="4249288"/>
            <a:ext cx="394680" cy="307777"/>
          </a:xfrm>
          <a:prstGeom prst="rect">
            <a:avLst/>
          </a:prstGeom>
          <a:noFill/>
        </p:spPr>
        <p:txBody>
          <a:bodyPr wrap="square" rtlCol="0">
            <a:spAutoFit/>
          </a:bodyPr>
          <a:lstStyle/>
          <a:p>
            <a:r>
              <a:rPr lang="fr-FR" sz="1400" dirty="0"/>
              <a:t>10</a:t>
            </a:r>
          </a:p>
        </p:txBody>
      </p:sp>
      <p:cxnSp>
        <p:nvCxnSpPr>
          <p:cNvPr id="64" name="Connecteur droit avec flèche 63">
            <a:extLst>
              <a:ext uri="{FF2B5EF4-FFF2-40B4-BE49-F238E27FC236}">
                <a16:creationId xmlns:a16="http://schemas.microsoft.com/office/drawing/2014/main" id="{F3A3034D-1D4D-8750-522B-1A58FC0ABB8C}"/>
              </a:ext>
            </a:extLst>
          </p:cNvPr>
          <p:cNvCxnSpPr>
            <a:cxnSpLocks/>
          </p:cNvCxnSpPr>
          <p:nvPr/>
        </p:nvCxnSpPr>
        <p:spPr>
          <a:xfrm flipV="1">
            <a:off x="6241441" y="4185676"/>
            <a:ext cx="0" cy="4572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7" name="Connecteur droit avec flèche 66">
            <a:extLst>
              <a:ext uri="{FF2B5EF4-FFF2-40B4-BE49-F238E27FC236}">
                <a16:creationId xmlns:a16="http://schemas.microsoft.com/office/drawing/2014/main" id="{FF4D5D5A-0EF9-0108-58CF-73110D4F3671}"/>
              </a:ext>
            </a:extLst>
          </p:cNvPr>
          <p:cNvCxnSpPr>
            <a:cxnSpLocks/>
          </p:cNvCxnSpPr>
          <p:nvPr/>
        </p:nvCxnSpPr>
        <p:spPr>
          <a:xfrm flipH="1">
            <a:off x="2261983" y="3613867"/>
            <a:ext cx="1436619"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69" name="ZoneTexte 68">
            <a:extLst>
              <a:ext uri="{FF2B5EF4-FFF2-40B4-BE49-F238E27FC236}">
                <a16:creationId xmlns:a16="http://schemas.microsoft.com/office/drawing/2014/main" id="{0A22F1A2-0B8F-9BF5-EF5B-0F5A1C7CBB10}"/>
              </a:ext>
            </a:extLst>
          </p:cNvPr>
          <p:cNvSpPr txBox="1"/>
          <p:nvPr/>
        </p:nvSpPr>
        <p:spPr>
          <a:xfrm>
            <a:off x="2771177" y="3341544"/>
            <a:ext cx="394680" cy="307777"/>
          </a:xfrm>
          <a:prstGeom prst="rect">
            <a:avLst/>
          </a:prstGeom>
          <a:noFill/>
        </p:spPr>
        <p:txBody>
          <a:bodyPr wrap="square" rtlCol="0">
            <a:spAutoFit/>
          </a:bodyPr>
          <a:lstStyle/>
          <a:p>
            <a:r>
              <a:rPr lang="fr-FR" sz="1400" dirty="0"/>
              <a:t>35</a:t>
            </a:r>
          </a:p>
        </p:txBody>
      </p:sp>
      <p:cxnSp>
        <p:nvCxnSpPr>
          <p:cNvPr id="70" name="Connecteur droit avec flèche 69">
            <a:extLst>
              <a:ext uri="{FF2B5EF4-FFF2-40B4-BE49-F238E27FC236}">
                <a16:creationId xmlns:a16="http://schemas.microsoft.com/office/drawing/2014/main" id="{C559C957-9AFA-E78B-4DCF-5F779003C754}"/>
              </a:ext>
            </a:extLst>
          </p:cNvPr>
          <p:cNvCxnSpPr>
            <a:cxnSpLocks/>
          </p:cNvCxnSpPr>
          <p:nvPr/>
        </p:nvCxnSpPr>
        <p:spPr>
          <a:xfrm flipV="1">
            <a:off x="3786763" y="3931265"/>
            <a:ext cx="0" cy="70537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72" name="ZoneTexte 71">
            <a:extLst>
              <a:ext uri="{FF2B5EF4-FFF2-40B4-BE49-F238E27FC236}">
                <a16:creationId xmlns:a16="http://schemas.microsoft.com/office/drawing/2014/main" id="{D5F2569B-47E3-BCD3-B4C1-93E4E35195CF}"/>
              </a:ext>
            </a:extLst>
          </p:cNvPr>
          <p:cNvSpPr txBox="1"/>
          <p:nvPr/>
        </p:nvSpPr>
        <p:spPr>
          <a:xfrm>
            <a:off x="3695092" y="4174467"/>
            <a:ext cx="394680" cy="307777"/>
          </a:xfrm>
          <a:prstGeom prst="rect">
            <a:avLst/>
          </a:prstGeom>
          <a:noFill/>
        </p:spPr>
        <p:txBody>
          <a:bodyPr wrap="square" rtlCol="0">
            <a:spAutoFit/>
          </a:bodyPr>
          <a:lstStyle/>
          <a:p>
            <a:r>
              <a:rPr lang="fr-FR" sz="1400" dirty="0"/>
              <a:t>15</a:t>
            </a:r>
          </a:p>
        </p:txBody>
      </p:sp>
      <p:cxnSp>
        <p:nvCxnSpPr>
          <p:cNvPr id="74" name="Connecteur droit 73">
            <a:extLst>
              <a:ext uri="{FF2B5EF4-FFF2-40B4-BE49-F238E27FC236}">
                <a16:creationId xmlns:a16="http://schemas.microsoft.com/office/drawing/2014/main" id="{48AEB39E-A32B-4AC9-7BCB-1CD50C7FB665}"/>
              </a:ext>
            </a:extLst>
          </p:cNvPr>
          <p:cNvCxnSpPr/>
          <p:nvPr/>
        </p:nvCxnSpPr>
        <p:spPr>
          <a:xfrm flipH="1" flipV="1">
            <a:off x="2270015" y="4174152"/>
            <a:ext cx="430666" cy="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75" name="ZoneTexte 74">
            <a:extLst>
              <a:ext uri="{FF2B5EF4-FFF2-40B4-BE49-F238E27FC236}">
                <a16:creationId xmlns:a16="http://schemas.microsoft.com/office/drawing/2014/main" id="{F1E99358-EC94-8620-0572-0F3BA6D45C64}"/>
              </a:ext>
            </a:extLst>
          </p:cNvPr>
          <p:cNvSpPr txBox="1"/>
          <p:nvPr/>
        </p:nvSpPr>
        <p:spPr>
          <a:xfrm>
            <a:off x="1971592" y="3875211"/>
            <a:ext cx="282301" cy="307777"/>
          </a:xfrm>
          <a:prstGeom prst="rect">
            <a:avLst/>
          </a:prstGeom>
          <a:noFill/>
        </p:spPr>
        <p:txBody>
          <a:bodyPr wrap="square" rtlCol="0">
            <a:spAutoFit/>
          </a:bodyPr>
          <a:lstStyle/>
          <a:p>
            <a:r>
              <a:rPr lang="fr-FR" sz="1400" dirty="0"/>
              <a:t>K</a:t>
            </a:r>
          </a:p>
        </p:txBody>
      </p:sp>
      <p:cxnSp>
        <p:nvCxnSpPr>
          <p:cNvPr id="76" name="Connecteur droit avec flèche 75">
            <a:extLst>
              <a:ext uri="{FF2B5EF4-FFF2-40B4-BE49-F238E27FC236}">
                <a16:creationId xmlns:a16="http://schemas.microsoft.com/office/drawing/2014/main" id="{7CDA38A5-219B-3534-E2DE-9CE5F3322E96}"/>
              </a:ext>
            </a:extLst>
          </p:cNvPr>
          <p:cNvCxnSpPr>
            <a:cxnSpLocks/>
          </p:cNvCxnSpPr>
          <p:nvPr/>
        </p:nvCxnSpPr>
        <p:spPr>
          <a:xfrm flipV="1">
            <a:off x="4125634" y="3089133"/>
            <a:ext cx="0" cy="1327985"/>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77" name="Connecteur droit avec flèche 76">
            <a:extLst>
              <a:ext uri="{FF2B5EF4-FFF2-40B4-BE49-F238E27FC236}">
                <a16:creationId xmlns:a16="http://schemas.microsoft.com/office/drawing/2014/main" id="{B3590CCA-31CF-9840-93FA-9AE6260AD573}"/>
              </a:ext>
            </a:extLst>
          </p:cNvPr>
          <p:cNvCxnSpPr/>
          <p:nvPr/>
        </p:nvCxnSpPr>
        <p:spPr>
          <a:xfrm>
            <a:off x="2498156" y="3231659"/>
            <a:ext cx="1574358" cy="0"/>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78" name="Connecteur droit avec flèche 77">
            <a:extLst>
              <a:ext uri="{FF2B5EF4-FFF2-40B4-BE49-F238E27FC236}">
                <a16:creationId xmlns:a16="http://schemas.microsoft.com/office/drawing/2014/main" id="{DB138400-2111-827D-121B-7F983326582B}"/>
              </a:ext>
            </a:extLst>
          </p:cNvPr>
          <p:cNvCxnSpPr/>
          <p:nvPr/>
        </p:nvCxnSpPr>
        <p:spPr>
          <a:xfrm>
            <a:off x="4125634" y="4423269"/>
            <a:ext cx="1574358" cy="0"/>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79" name="Connecteur droit avec flèche 78">
            <a:extLst>
              <a:ext uri="{FF2B5EF4-FFF2-40B4-BE49-F238E27FC236}">
                <a16:creationId xmlns:a16="http://schemas.microsoft.com/office/drawing/2014/main" id="{597EED25-8710-A04C-2734-090F14709EB7}"/>
              </a:ext>
            </a:extLst>
          </p:cNvPr>
          <p:cNvCxnSpPr>
            <a:cxnSpLocks/>
          </p:cNvCxnSpPr>
          <p:nvPr/>
        </p:nvCxnSpPr>
        <p:spPr>
          <a:xfrm flipV="1">
            <a:off x="2490205" y="1903674"/>
            <a:ext cx="0" cy="1327985"/>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81" name="ZoneTexte 80">
                <a:extLst>
                  <a:ext uri="{FF2B5EF4-FFF2-40B4-BE49-F238E27FC236}">
                    <a16:creationId xmlns:a16="http://schemas.microsoft.com/office/drawing/2014/main" id="{D6B8B9CD-010E-3A74-EBE8-CE3E9ADABFE0}"/>
                  </a:ext>
                </a:extLst>
              </p:cNvPr>
              <p:cNvSpPr txBox="1"/>
              <p:nvPr/>
            </p:nvSpPr>
            <p:spPr>
              <a:xfrm>
                <a:off x="2414554" y="2951544"/>
                <a:ext cx="33946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400" i="1" dirty="0" smtClean="0">
                              <a:solidFill>
                                <a:srgbClr val="FF0000"/>
                              </a:solidFill>
                              <a:latin typeface="Cambria Math" panose="02040503050406030204" pitchFamily="18" charset="0"/>
                            </a:rPr>
                          </m:ctrlPr>
                        </m:sSubPr>
                        <m:e>
                          <m:r>
                            <a:rPr lang="fr-FR" sz="1400" i="1" dirty="0">
                              <a:solidFill>
                                <a:srgbClr val="FF0000"/>
                              </a:solidFill>
                              <a:latin typeface="Cambria Math" panose="02040503050406030204" pitchFamily="18" charset="0"/>
                            </a:rPr>
                            <m:t>𝐺</m:t>
                          </m:r>
                        </m:e>
                        <m:sub>
                          <m:r>
                            <a:rPr lang="fr-FR" sz="1400" b="0" i="1" dirty="0" smtClean="0">
                              <a:solidFill>
                                <a:srgbClr val="FF0000"/>
                              </a:solidFill>
                              <a:latin typeface="Cambria Math" panose="02040503050406030204" pitchFamily="18" charset="0"/>
                            </a:rPr>
                            <m:t>2</m:t>
                          </m:r>
                        </m:sub>
                      </m:sSub>
                    </m:oMath>
                  </m:oMathPara>
                </a14:m>
                <a:endParaRPr lang="fr-FR" sz="1400" dirty="0">
                  <a:solidFill>
                    <a:srgbClr val="FF0000"/>
                  </a:solidFill>
                </a:endParaRPr>
              </a:p>
            </p:txBody>
          </p:sp>
        </mc:Choice>
        <mc:Fallback xmlns="">
          <p:sp>
            <p:nvSpPr>
              <p:cNvPr id="81" name="ZoneTexte 80">
                <a:extLst>
                  <a:ext uri="{FF2B5EF4-FFF2-40B4-BE49-F238E27FC236}">
                    <a16:creationId xmlns:a16="http://schemas.microsoft.com/office/drawing/2014/main" id="{D6B8B9CD-010E-3A74-EBE8-CE3E9ADABFE0}"/>
                  </a:ext>
                </a:extLst>
              </p:cNvPr>
              <p:cNvSpPr txBox="1">
                <a:spLocks noRot="1" noChangeAspect="1" noMove="1" noResize="1" noEditPoints="1" noAdjustHandles="1" noChangeArrowheads="1" noChangeShapeType="1" noTextEdit="1"/>
              </p:cNvSpPr>
              <p:nvPr/>
            </p:nvSpPr>
            <p:spPr>
              <a:xfrm>
                <a:off x="2414554" y="2951544"/>
                <a:ext cx="339469" cy="307777"/>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2" name="ZoneTexte 81">
                <a:extLst>
                  <a:ext uri="{FF2B5EF4-FFF2-40B4-BE49-F238E27FC236}">
                    <a16:creationId xmlns:a16="http://schemas.microsoft.com/office/drawing/2014/main" id="{4C226D8C-0621-D3AB-A387-CAA295A029FF}"/>
                  </a:ext>
                </a:extLst>
              </p:cNvPr>
              <p:cNvSpPr txBox="1"/>
              <p:nvPr/>
            </p:nvSpPr>
            <p:spPr>
              <a:xfrm>
                <a:off x="3897044" y="4352543"/>
                <a:ext cx="33946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400" i="1" dirty="0" smtClean="0">
                              <a:solidFill>
                                <a:srgbClr val="FF0000"/>
                              </a:solidFill>
                              <a:latin typeface="Cambria Math" panose="02040503050406030204" pitchFamily="18" charset="0"/>
                            </a:rPr>
                          </m:ctrlPr>
                        </m:sSubPr>
                        <m:e>
                          <m:r>
                            <a:rPr lang="fr-FR" sz="1400" i="1" dirty="0">
                              <a:solidFill>
                                <a:srgbClr val="FF0000"/>
                              </a:solidFill>
                              <a:latin typeface="Cambria Math" panose="02040503050406030204" pitchFamily="18" charset="0"/>
                            </a:rPr>
                            <m:t>𝐺</m:t>
                          </m:r>
                        </m:e>
                        <m:sub>
                          <m:r>
                            <a:rPr lang="fr-FR" sz="1400" b="0" i="1" dirty="0" smtClean="0">
                              <a:solidFill>
                                <a:srgbClr val="FF0000"/>
                              </a:solidFill>
                              <a:latin typeface="Cambria Math" panose="02040503050406030204" pitchFamily="18" charset="0"/>
                            </a:rPr>
                            <m:t>1</m:t>
                          </m:r>
                        </m:sub>
                      </m:sSub>
                    </m:oMath>
                  </m:oMathPara>
                </a14:m>
                <a:endParaRPr lang="fr-FR" sz="1400" dirty="0">
                  <a:solidFill>
                    <a:srgbClr val="FF0000"/>
                  </a:solidFill>
                </a:endParaRPr>
              </a:p>
            </p:txBody>
          </p:sp>
        </mc:Choice>
        <mc:Fallback xmlns="">
          <p:sp>
            <p:nvSpPr>
              <p:cNvPr id="82" name="ZoneTexte 81">
                <a:extLst>
                  <a:ext uri="{FF2B5EF4-FFF2-40B4-BE49-F238E27FC236}">
                    <a16:creationId xmlns:a16="http://schemas.microsoft.com/office/drawing/2014/main" id="{4C226D8C-0621-D3AB-A387-CAA295A029FF}"/>
                  </a:ext>
                </a:extLst>
              </p:cNvPr>
              <p:cNvSpPr txBox="1">
                <a:spLocks noRot="1" noChangeAspect="1" noMove="1" noResize="1" noEditPoints="1" noAdjustHandles="1" noChangeArrowheads="1" noChangeShapeType="1" noTextEdit="1"/>
              </p:cNvSpPr>
              <p:nvPr/>
            </p:nvSpPr>
            <p:spPr>
              <a:xfrm>
                <a:off x="3897044" y="4352543"/>
                <a:ext cx="339469" cy="307777"/>
              </a:xfrm>
              <a:prstGeom prst="rect">
                <a:avLst/>
              </a:prstGeom>
              <a:blipFill>
                <a:blip r:embed="rId8"/>
                <a:stretch>
                  <a:fillRect/>
                </a:stretch>
              </a:blipFill>
            </p:spPr>
            <p:txBody>
              <a:bodyPr/>
              <a:lstStyle/>
              <a:p>
                <a:r>
                  <a:rPr lang="fr-FR">
                    <a:noFill/>
                  </a:rPr>
                  <a:t> </a:t>
                </a:r>
              </a:p>
            </p:txBody>
          </p:sp>
        </mc:Fallback>
      </mc:AlternateContent>
      <p:cxnSp>
        <p:nvCxnSpPr>
          <p:cNvPr id="83" name="Connecteur droit avec flèche 82">
            <a:extLst>
              <a:ext uri="{FF2B5EF4-FFF2-40B4-BE49-F238E27FC236}">
                <a16:creationId xmlns:a16="http://schemas.microsoft.com/office/drawing/2014/main" id="{D831375A-23ED-F88F-CA90-9078917A2820}"/>
              </a:ext>
            </a:extLst>
          </p:cNvPr>
          <p:cNvCxnSpPr>
            <a:cxnSpLocks/>
          </p:cNvCxnSpPr>
          <p:nvPr/>
        </p:nvCxnSpPr>
        <p:spPr>
          <a:xfrm flipV="1">
            <a:off x="3929096" y="3231659"/>
            <a:ext cx="0" cy="70537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4" name="ZoneTexte 83">
                <a:extLst>
                  <a:ext uri="{FF2B5EF4-FFF2-40B4-BE49-F238E27FC236}">
                    <a16:creationId xmlns:a16="http://schemas.microsoft.com/office/drawing/2014/main" id="{79A3A95F-A480-10B0-5AA5-3393A76F1579}"/>
                  </a:ext>
                </a:extLst>
              </p:cNvPr>
              <p:cNvSpPr txBox="1"/>
              <p:nvPr/>
            </p:nvSpPr>
            <p:spPr>
              <a:xfrm>
                <a:off x="3869438" y="3405640"/>
                <a:ext cx="849462" cy="307777"/>
              </a:xfrm>
              <a:prstGeom prst="rect">
                <a:avLst/>
              </a:prstGeom>
              <a:noFill/>
            </p:spPr>
            <p:txBody>
              <a:bodyPr wrap="square" rtlCol="0">
                <a:spAutoFit/>
              </a:bodyPr>
              <a:lstStyle/>
              <a:p>
                <a14:m>
                  <m:oMath xmlns:m="http://schemas.openxmlformats.org/officeDocument/2006/math">
                    <m:sSub>
                      <m:sSubPr>
                        <m:ctrlPr>
                          <a:rPr lang="fr-FR" sz="1400" i="1" dirty="0" smtClean="0">
                            <a:latin typeface="Cambria Math" panose="02040503050406030204" pitchFamily="18" charset="0"/>
                          </a:rPr>
                        </m:ctrlPr>
                      </m:sSubPr>
                      <m:e>
                        <m:r>
                          <a:rPr lang="fr-FR" sz="1400" i="1" dirty="0">
                            <a:latin typeface="Cambria Math" panose="02040503050406030204" pitchFamily="18" charset="0"/>
                          </a:rPr>
                          <m:t>𝐷</m:t>
                        </m:r>
                      </m:e>
                      <m:sub>
                        <m:r>
                          <a:rPr lang="fr-FR" sz="1400" b="0" i="1" dirty="0" smtClean="0">
                            <a:latin typeface="Cambria Math" panose="02040503050406030204" pitchFamily="18" charset="0"/>
                          </a:rPr>
                          <m:t>2</m:t>
                        </m:r>
                      </m:sub>
                    </m:sSub>
                  </m:oMath>
                </a14:m>
                <a:r>
                  <a:rPr lang="fr-FR" sz="1400" dirty="0"/>
                  <a:t>=20</a:t>
                </a:r>
              </a:p>
            </p:txBody>
          </p:sp>
        </mc:Choice>
        <mc:Fallback xmlns="">
          <p:sp>
            <p:nvSpPr>
              <p:cNvPr id="84" name="ZoneTexte 83">
                <a:extLst>
                  <a:ext uri="{FF2B5EF4-FFF2-40B4-BE49-F238E27FC236}">
                    <a16:creationId xmlns:a16="http://schemas.microsoft.com/office/drawing/2014/main" id="{79A3A95F-A480-10B0-5AA5-3393A76F1579}"/>
                  </a:ext>
                </a:extLst>
              </p:cNvPr>
              <p:cNvSpPr txBox="1">
                <a:spLocks noRot="1" noChangeAspect="1" noMove="1" noResize="1" noEditPoints="1" noAdjustHandles="1" noChangeArrowheads="1" noChangeShapeType="1" noTextEdit="1"/>
              </p:cNvSpPr>
              <p:nvPr/>
            </p:nvSpPr>
            <p:spPr>
              <a:xfrm>
                <a:off x="3869438" y="3405640"/>
                <a:ext cx="849462" cy="307777"/>
              </a:xfrm>
              <a:prstGeom prst="rect">
                <a:avLst/>
              </a:prstGeom>
              <a:blipFill>
                <a:blip r:embed="rId9"/>
                <a:stretch>
                  <a:fillRect t="-4000" b="-2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5" name="ZoneTexte 84">
                <a:extLst>
                  <a:ext uri="{FF2B5EF4-FFF2-40B4-BE49-F238E27FC236}">
                    <a16:creationId xmlns:a16="http://schemas.microsoft.com/office/drawing/2014/main" id="{F4950676-EBD0-5C5C-A880-8889C7FA9D22}"/>
                  </a:ext>
                </a:extLst>
              </p:cNvPr>
              <p:cNvSpPr txBox="1"/>
              <p:nvPr/>
            </p:nvSpPr>
            <p:spPr>
              <a:xfrm>
                <a:off x="4422253" y="3981914"/>
                <a:ext cx="849462" cy="307777"/>
              </a:xfrm>
              <a:prstGeom prst="rect">
                <a:avLst/>
              </a:prstGeom>
              <a:noFill/>
            </p:spPr>
            <p:txBody>
              <a:bodyPr wrap="square" rtlCol="0">
                <a:spAutoFit/>
              </a:bodyPr>
              <a:lstStyle/>
              <a:p>
                <a14:m>
                  <m:oMath xmlns:m="http://schemas.openxmlformats.org/officeDocument/2006/math">
                    <m:sSub>
                      <m:sSubPr>
                        <m:ctrlPr>
                          <a:rPr lang="fr-FR" sz="1400" i="1" dirty="0" smtClean="0">
                            <a:latin typeface="Cambria Math" panose="02040503050406030204" pitchFamily="18" charset="0"/>
                          </a:rPr>
                        </m:ctrlPr>
                      </m:sSubPr>
                      <m:e>
                        <m:r>
                          <a:rPr lang="fr-FR" sz="1400" i="1" dirty="0">
                            <a:latin typeface="Cambria Math" panose="02040503050406030204" pitchFamily="18" charset="0"/>
                          </a:rPr>
                          <m:t>𝐷</m:t>
                        </m:r>
                      </m:e>
                      <m:sub>
                        <m:r>
                          <a:rPr lang="fr-FR" sz="1400" b="0" i="1" dirty="0" smtClean="0">
                            <a:latin typeface="Cambria Math" panose="02040503050406030204" pitchFamily="18" charset="0"/>
                          </a:rPr>
                          <m:t>1</m:t>
                        </m:r>
                      </m:sub>
                    </m:sSub>
                  </m:oMath>
                </a14:m>
                <a:r>
                  <a:rPr lang="fr-FR" sz="1400" dirty="0"/>
                  <a:t>=20</a:t>
                </a:r>
              </a:p>
            </p:txBody>
          </p:sp>
        </mc:Choice>
        <mc:Fallback xmlns="">
          <p:sp>
            <p:nvSpPr>
              <p:cNvPr id="85" name="ZoneTexte 84">
                <a:extLst>
                  <a:ext uri="{FF2B5EF4-FFF2-40B4-BE49-F238E27FC236}">
                    <a16:creationId xmlns:a16="http://schemas.microsoft.com/office/drawing/2014/main" id="{F4950676-EBD0-5C5C-A880-8889C7FA9D22}"/>
                  </a:ext>
                </a:extLst>
              </p:cNvPr>
              <p:cNvSpPr txBox="1">
                <a:spLocks noRot="1" noChangeAspect="1" noMove="1" noResize="1" noEditPoints="1" noAdjustHandles="1" noChangeArrowheads="1" noChangeShapeType="1" noTextEdit="1"/>
              </p:cNvSpPr>
              <p:nvPr/>
            </p:nvSpPr>
            <p:spPr>
              <a:xfrm>
                <a:off x="4422253" y="3981914"/>
                <a:ext cx="849462" cy="307777"/>
              </a:xfrm>
              <a:prstGeom prst="rect">
                <a:avLst/>
              </a:prstGeom>
              <a:blipFill>
                <a:blip r:embed="rId10"/>
                <a:stretch>
                  <a:fillRect t="-3922" b="-19608"/>
                </a:stretch>
              </a:blipFill>
            </p:spPr>
            <p:txBody>
              <a:bodyPr/>
              <a:lstStyle/>
              <a:p>
                <a:r>
                  <a:rPr lang="fr-FR">
                    <a:noFill/>
                  </a:rPr>
                  <a:t> </a:t>
                </a:r>
              </a:p>
            </p:txBody>
          </p:sp>
        </mc:Fallback>
      </mc:AlternateContent>
      <p:cxnSp>
        <p:nvCxnSpPr>
          <p:cNvPr id="86" name="Connecteur droit avec flèche 85">
            <a:extLst>
              <a:ext uri="{FF2B5EF4-FFF2-40B4-BE49-F238E27FC236}">
                <a16:creationId xmlns:a16="http://schemas.microsoft.com/office/drawing/2014/main" id="{0E87C2B0-821F-A842-F5D5-4EE37E475D9F}"/>
              </a:ext>
            </a:extLst>
          </p:cNvPr>
          <p:cNvCxnSpPr>
            <a:cxnSpLocks/>
          </p:cNvCxnSpPr>
          <p:nvPr/>
        </p:nvCxnSpPr>
        <p:spPr>
          <a:xfrm flipV="1">
            <a:off x="4718900" y="3923314"/>
            <a:ext cx="0" cy="506755"/>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104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Torsion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dessin, écriture manuscrite, papier&#10;&#10;Description générée automatiquement">
            <a:extLst>
              <a:ext uri="{FF2B5EF4-FFF2-40B4-BE49-F238E27FC236}">
                <a16:creationId xmlns:a16="http://schemas.microsoft.com/office/drawing/2014/main" id="{1DC4D94D-6195-7036-3C27-080146D8C88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50783" r="12646" b="20772"/>
          <a:stretch/>
        </p:blipFill>
        <p:spPr>
          <a:xfrm rot="10740000">
            <a:off x="8292368" y="1363735"/>
            <a:ext cx="3756755" cy="2732015"/>
          </a:xfrm>
          <a:prstGeom prst="rect">
            <a:avLst/>
          </a:prstGeom>
        </p:spPr>
      </p:pic>
      <p:pic>
        <p:nvPicPr>
          <p:cNvPr id="8" name="Image 7" descr="Une image contenant texte, dessin, écriture manuscrite, papier&#10;&#10;Description générée automatiquement">
            <a:extLst>
              <a:ext uri="{FF2B5EF4-FFF2-40B4-BE49-F238E27FC236}">
                <a16:creationId xmlns:a16="http://schemas.microsoft.com/office/drawing/2014/main" id="{2059D52C-659D-8678-9094-A751F2B1CB1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3306" t="26630" r="18763" b="53800"/>
          <a:stretch/>
        </p:blipFill>
        <p:spPr>
          <a:xfrm rot="10800000">
            <a:off x="8044759" y="4180433"/>
            <a:ext cx="4004364" cy="2576384"/>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84173B26-FE95-1825-2623-36327B225873}"/>
                  </a:ext>
                </a:extLst>
              </p:cNvPr>
              <p:cNvSpPr txBox="1"/>
              <p:nvPr/>
            </p:nvSpPr>
            <p:spPr>
              <a:xfrm>
                <a:off x="2921015" y="1782071"/>
                <a:ext cx="2415209" cy="514436"/>
              </a:xfrm>
              <a:prstGeom prst="rect">
                <a:avLst/>
              </a:prstGeom>
              <a:noFill/>
            </p:spPr>
            <p:txBody>
              <a:bodyPr wrap="square">
                <a:spAutoFit/>
              </a:bodyPr>
              <a:lstStyle/>
              <a:p>
                <a:pPr algn="ctr"/>
                <a14:m>
                  <m:oMath xmlns:m="http://schemas.openxmlformats.org/officeDocument/2006/math">
                    <m:r>
                      <m:rPr>
                        <m:sty m:val="p"/>
                      </m:rPr>
                      <a:rPr lang="el-GR" b="0" i="1" smtClean="0">
                        <a:effectLst/>
                        <a:latin typeface="Cambria Math" panose="02040503050406030204" pitchFamily="18" charset="0"/>
                        <a:ea typeface="Times New Roman" panose="02020603050405020304" pitchFamily="18" charset="0"/>
                      </a:rPr>
                      <m:t>θ</m:t>
                    </m:r>
                    <m:r>
                      <a:rPr lang="fr-FR" b="0" i="1" smtClean="0">
                        <a:effectLst/>
                        <a:latin typeface="Cambria Math" panose="02040503050406030204" pitchFamily="18" charset="0"/>
                        <a:ea typeface="Times New Roman" panose="02020603050405020304" pitchFamily="18" charset="0"/>
                      </a:rPr>
                      <m:t>=</m:t>
                    </m:r>
                    <m:f>
                      <m:fPr>
                        <m:ctrlPr>
                          <a:rPr lang="fr-FR" i="1" smtClean="0">
                            <a:effectLst/>
                            <a:latin typeface="Cambria Math" panose="02040503050406030204" pitchFamily="18" charset="0"/>
                            <a:ea typeface="Times New Roman" panose="02020603050405020304" pitchFamily="18" charset="0"/>
                          </a:rPr>
                        </m:ctrlPr>
                      </m:fPr>
                      <m:num>
                        <m:sSub>
                          <m:sSubPr>
                            <m:ctrlPr>
                              <a:rPr lang="fr-FR" i="1">
                                <a:effectLst/>
                                <a:latin typeface="Cambria Math" panose="02040503050406030204" pitchFamily="18" charset="0"/>
                                <a:ea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fr-FR" i="1">
                                <a:effectLst/>
                                <a:latin typeface="Cambria Math" panose="02040503050406030204" pitchFamily="18" charset="0"/>
                                <a:ea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𝑙</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1,0</m:t>
                            </m:r>
                          </m:sub>
                        </m:sSub>
                      </m:den>
                    </m:f>
                  </m:oMath>
                </a14:m>
                <a:r>
                  <a:rPr lang="fr-FR" dirty="0"/>
                  <a:t> si </a:t>
                </a:r>
                <a:r>
                  <a:rPr lang="el-GR" dirty="0">
                    <a:latin typeface="Calibri" panose="020F0502020204030204" pitchFamily="34" charset="0"/>
                    <a:ea typeface="Calibri" panose="020F0502020204030204" pitchFamily="34" charset="0"/>
                    <a:cs typeface="Calibri" panose="020F0502020204030204" pitchFamily="34" charset="0"/>
                  </a:rPr>
                  <a:t>α</a:t>
                </a:r>
                <a:r>
                  <a:rPr lang="fr-FR" dirty="0">
                    <a:latin typeface="Calibri" panose="020F0502020204030204" pitchFamily="34" charset="0"/>
                    <a:ea typeface="Calibri" panose="020F0502020204030204" pitchFamily="34" charset="0"/>
                    <a:cs typeface="Calibri" panose="020F0502020204030204" pitchFamily="34" charset="0"/>
                  </a:rPr>
                  <a:t>&gt;0 ; </a:t>
                </a:r>
                <a14:m>
                  <m:oMath xmlns:m="http://schemas.openxmlformats.org/officeDocument/2006/math">
                    <m:r>
                      <m:rPr>
                        <m:sty m:val="p"/>
                      </m:rPr>
                      <a:rPr lang="el-GR" i="1">
                        <a:latin typeface="Cambria Math" panose="02040503050406030204" pitchFamily="18" charset="0"/>
                        <a:ea typeface="Times New Roman" panose="02020603050405020304" pitchFamily="18" charset="0"/>
                      </a:rPr>
                      <m:t>θ</m:t>
                    </m:r>
                  </m:oMath>
                </a14:m>
                <a:r>
                  <a:rPr lang="fr-FR" dirty="0">
                    <a:latin typeface="Calibri" panose="020F0502020204030204" pitchFamily="34" charset="0"/>
                    <a:ea typeface="Calibri" panose="020F0502020204030204" pitchFamily="34" charset="0"/>
                    <a:cs typeface="Calibri" panose="020F0502020204030204" pitchFamily="34" charset="0"/>
                  </a:rPr>
                  <a:t>&gt;0 </a:t>
                </a:r>
              </a:p>
            </p:txBody>
          </p:sp>
        </mc:Choice>
        <mc:Fallback xmlns="">
          <p:sp>
            <p:nvSpPr>
              <p:cNvPr id="10" name="ZoneTexte 9">
                <a:extLst>
                  <a:ext uri="{FF2B5EF4-FFF2-40B4-BE49-F238E27FC236}">
                    <a16:creationId xmlns:a16="http://schemas.microsoft.com/office/drawing/2014/main" id="{84173B26-FE95-1825-2623-36327B225873}"/>
                  </a:ext>
                </a:extLst>
              </p:cNvPr>
              <p:cNvSpPr txBox="1">
                <a:spLocks noRot="1" noChangeAspect="1" noMove="1" noResize="1" noEditPoints="1" noAdjustHandles="1" noChangeArrowheads="1" noChangeShapeType="1" noTextEdit="1"/>
              </p:cNvSpPr>
              <p:nvPr/>
            </p:nvSpPr>
            <p:spPr>
              <a:xfrm>
                <a:off x="2921015" y="1782071"/>
                <a:ext cx="2415209" cy="514436"/>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786086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Torsion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dessin, écriture manuscrite, papier&#10;&#10;Description générée automatiquement">
            <a:extLst>
              <a:ext uri="{FF2B5EF4-FFF2-40B4-BE49-F238E27FC236}">
                <a16:creationId xmlns:a16="http://schemas.microsoft.com/office/drawing/2014/main" id="{1DC4D94D-6195-7036-3C27-080146D8C88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50783" r="12646" b="20772"/>
          <a:stretch/>
        </p:blipFill>
        <p:spPr>
          <a:xfrm rot="10740000">
            <a:off x="8292368" y="1363735"/>
            <a:ext cx="3756755" cy="2732015"/>
          </a:xfrm>
          <a:prstGeom prst="rect">
            <a:avLst/>
          </a:prstGeom>
        </p:spPr>
      </p:pic>
      <p:pic>
        <p:nvPicPr>
          <p:cNvPr id="8" name="Image 7" descr="Une image contenant texte, dessin, écriture manuscrite, papier&#10;&#10;Description générée automatiquement">
            <a:extLst>
              <a:ext uri="{FF2B5EF4-FFF2-40B4-BE49-F238E27FC236}">
                <a16:creationId xmlns:a16="http://schemas.microsoft.com/office/drawing/2014/main" id="{2059D52C-659D-8678-9094-A751F2B1CB1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3306" t="26630" r="18763" b="53800"/>
          <a:stretch/>
        </p:blipFill>
        <p:spPr>
          <a:xfrm rot="10800000">
            <a:off x="8044759" y="4180433"/>
            <a:ext cx="4004364" cy="2576384"/>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84173B26-FE95-1825-2623-36327B225873}"/>
                  </a:ext>
                </a:extLst>
              </p:cNvPr>
              <p:cNvSpPr txBox="1"/>
              <p:nvPr/>
            </p:nvSpPr>
            <p:spPr>
              <a:xfrm>
                <a:off x="2921015" y="1782071"/>
                <a:ext cx="2415209" cy="514436"/>
              </a:xfrm>
              <a:prstGeom prst="rect">
                <a:avLst/>
              </a:prstGeom>
              <a:noFill/>
            </p:spPr>
            <p:txBody>
              <a:bodyPr wrap="square">
                <a:spAutoFit/>
              </a:bodyPr>
              <a:lstStyle/>
              <a:p>
                <a:pPr algn="ctr"/>
                <a14:m>
                  <m:oMath xmlns:m="http://schemas.openxmlformats.org/officeDocument/2006/math">
                    <m:r>
                      <m:rPr>
                        <m:sty m:val="p"/>
                      </m:rPr>
                      <a:rPr lang="el-GR" b="0" i="1" smtClean="0">
                        <a:effectLst/>
                        <a:latin typeface="Cambria Math" panose="02040503050406030204" pitchFamily="18" charset="0"/>
                        <a:ea typeface="Times New Roman" panose="02020603050405020304" pitchFamily="18" charset="0"/>
                      </a:rPr>
                      <m:t>θ</m:t>
                    </m:r>
                    <m:r>
                      <a:rPr lang="fr-FR" b="0" i="1" smtClean="0">
                        <a:effectLst/>
                        <a:latin typeface="Cambria Math" panose="02040503050406030204" pitchFamily="18" charset="0"/>
                        <a:ea typeface="Times New Roman" panose="02020603050405020304" pitchFamily="18" charset="0"/>
                      </a:rPr>
                      <m:t>=</m:t>
                    </m:r>
                    <m:f>
                      <m:fPr>
                        <m:ctrlPr>
                          <a:rPr lang="fr-FR" i="1" smtClean="0">
                            <a:effectLst/>
                            <a:latin typeface="Cambria Math" panose="02040503050406030204" pitchFamily="18" charset="0"/>
                            <a:ea typeface="Times New Roman" panose="02020603050405020304" pitchFamily="18" charset="0"/>
                          </a:rPr>
                        </m:ctrlPr>
                      </m:fPr>
                      <m:num>
                        <m:sSub>
                          <m:sSubPr>
                            <m:ctrlPr>
                              <a:rPr lang="fr-FR" i="1">
                                <a:effectLst/>
                                <a:latin typeface="Cambria Math" panose="02040503050406030204" pitchFamily="18" charset="0"/>
                                <a:ea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fr-FR" i="1">
                                <a:effectLst/>
                                <a:latin typeface="Cambria Math" panose="02040503050406030204" pitchFamily="18" charset="0"/>
                                <a:ea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𝑙</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1,0</m:t>
                            </m:r>
                          </m:sub>
                        </m:sSub>
                      </m:den>
                    </m:f>
                  </m:oMath>
                </a14:m>
                <a:r>
                  <a:rPr lang="fr-FR" dirty="0"/>
                  <a:t> si </a:t>
                </a:r>
                <a:r>
                  <a:rPr lang="el-GR" dirty="0">
                    <a:latin typeface="Calibri" panose="020F0502020204030204" pitchFamily="34" charset="0"/>
                    <a:ea typeface="Calibri" panose="020F0502020204030204" pitchFamily="34" charset="0"/>
                    <a:cs typeface="Calibri" panose="020F0502020204030204" pitchFamily="34" charset="0"/>
                  </a:rPr>
                  <a:t>α</a:t>
                </a:r>
                <a:r>
                  <a:rPr lang="fr-FR" dirty="0">
                    <a:latin typeface="Calibri" panose="020F0502020204030204" pitchFamily="34" charset="0"/>
                    <a:ea typeface="Calibri" panose="020F0502020204030204" pitchFamily="34" charset="0"/>
                    <a:cs typeface="Calibri" panose="020F0502020204030204" pitchFamily="34" charset="0"/>
                  </a:rPr>
                  <a:t>&gt;0 ; </a:t>
                </a:r>
                <a14:m>
                  <m:oMath xmlns:m="http://schemas.openxmlformats.org/officeDocument/2006/math">
                    <m:r>
                      <m:rPr>
                        <m:sty m:val="p"/>
                      </m:rPr>
                      <a:rPr lang="el-GR" i="1">
                        <a:latin typeface="Cambria Math" panose="02040503050406030204" pitchFamily="18" charset="0"/>
                        <a:ea typeface="Times New Roman" panose="02020603050405020304" pitchFamily="18" charset="0"/>
                      </a:rPr>
                      <m:t>θ</m:t>
                    </m:r>
                  </m:oMath>
                </a14:m>
                <a:r>
                  <a:rPr lang="fr-FR" dirty="0">
                    <a:latin typeface="Calibri" panose="020F0502020204030204" pitchFamily="34" charset="0"/>
                    <a:ea typeface="Calibri" panose="020F0502020204030204" pitchFamily="34" charset="0"/>
                    <a:cs typeface="Calibri" panose="020F0502020204030204" pitchFamily="34" charset="0"/>
                  </a:rPr>
                  <a:t>&gt;0 </a:t>
                </a:r>
              </a:p>
            </p:txBody>
          </p:sp>
        </mc:Choice>
        <mc:Fallback xmlns="">
          <p:sp>
            <p:nvSpPr>
              <p:cNvPr id="10" name="ZoneTexte 9">
                <a:extLst>
                  <a:ext uri="{FF2B5EF4-FFF2-40B4-BE49-F238E27FC236}">
                    <a16:creationId xmlns:a16="http://schemas.microsoft.com/office/drawing/2014/main" id="{84173B26-FE95-1825-2623-36327B225873}"/>
                  </a:ext>
                </a:extLst>
              </p:cNvPr>
              <p:cNvSpPr txBox="1">
                <a:spLocks noRot="1" noChangeAspect="1" noMove="1" noResize="1" noEditPoints="1" noAdjustHandles="1" noChangeArrowheads="1" noChangeShapeType="1" noTextEdit="1"/>
              </p:cNvSpPr>
              <p:nvPr/>
            </p:nvSpPr>
            <p:spPr>
              <a:xfrm>
                <a:off x="2921015" y="1782071"/>
                <a:ext cx="2415209" cy="514436"/>
              </a:xfrm>
              <a:prstGeom prst="rect">
                <a:avLst/>
              </a:prstGeom>
              <a:blipFill>
                <a:blip r:embed="rId5"/>
                <a:stretch>
                  <a:fillRect/>
                </a:stretch>
              </a:blipFill>
            </p:spPr>
            <p:txBody>
              <a:bodyPr/>
              <a:lstStyle/>
              <a:p>
                <a:r>
                  <a:rPr lang="fr-FR">
                    <a:noFill/>
                  </a:rPr>
                  <a:t> </a:t>
                </a:r>
              </a:p>
            </p:txBody>
          </p:sp>
        </mc:Fallback>
      </mc:AlternateContent>
      <p:pic>
        <p:nvPicPr>
          <p:cNvPr id="5" name="Image 4" descr="Une image contenant texte, menu, livre, papier&#10;&#10;Description générée automatiquement">
            <a:extLst>
              <a:ext uri="{FF2B5EF4-FFF2-40B4-BE49-F238E27FC236}">
                <a16:creationId xmlns:a16="http://schemas.microsoft.com/office/drawing/2014/main" id="{E75A72A1-71B4-8EAD-F75D-72E3FFD49DE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4000" contrast="60000"/>
                    </a14:imgEffect>
                  </a14:imgLayer>
                </a14:imgProps>
              </a:ext>
              <a:ext uri="{28A0092B-C50C-407E-A947-70E740481C1C}">
                <a14:useLocalDpi xmlns:a14="http://schemas.microsoft.com/office/drawing/2010/main" val="0"/>
              </a:ext>
            </a:extLst>
          </a:blip>
          <a:srcRect l="25876" t="4479" r="38476" b="46355"/>
          <a:stretch/>
        </p:blipFill>
        <p:spPr>
          <a:xfrm rot="10740000">
            <a:off x="2570154" y="2637672"/>
            <a:ext cx="2966393" cy="1831818"/>
          </a:xfrm>
          <a:prstGeom prst="rect">
            <a:avLst/>
          </a:prstGeom>
        </p:spPr>
      </p:pic>
      <p:sp>
        <p:nvSpPr>
          <p:cNvPr id="9" name="Rectangle 8">
            <a:extLst>
              <a:ext uri="{FF2B5EF4-FFF2-40B4-BE49-F238E27FC236}">
                <a16:creationId xmlns:a16="http://schemas.microsoft.com/office/drawing/2014/main" id="{C25B6485-145A-214B-622C-32E5F4202EF8}"/>
              </a:ext>
            </a:extLst>
          </p:cNvPr>
          <p:cNvSpPr/>
          <p:nvPr/>
        </p:nvSpPr>
        <p:spPr>
          <a:xfrm>
            <a:off x="2463263" y="2469386"/>
            <a:ext cx="1714057" cy="463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F978B54-CB5B-0015-7971-C8C04188E149}"/>
              </a:ext>
            </a:extLst>
          </p:cNvPr>
          <p:cNvSpPr/>
          <p:nvPr/>
        </p:nvSpPr>
        <p:spPr>
          <a:xfrm>
            <a:off x="4731603" y="2415428"/>
            <a:ext cx="1714057" cy="463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09AB0830-A70E-3291-0FBB-C57DC7AA913F}"/>
                  </a:ext>
                </a:extLst>
              </p:cNvPr>
              <p:cNvSpPr txBox="1"/>
              <p:nvPr/>
            </p:nvSpPr>
            <p:spPr>
              <a:xfrm>
                <a:off x="1117597" y="4770254"/>
                <a:ext cx="6119446" cy="1477328"/>
              </a:xfrm>
              <a:prstGeom prst="rect">
                <a:avLst/>
              </a:prstGeom>
              <a:noFill/>
            </p:spPr>
            <p:txBody>
              <a:bodyPr wrap="square">
                <a:spAutoFit/>
              </a:bodyPr>
              <a:lstStyle/>
              <a:p>
                <a:pPr algn="ctr"/>
                <a:r>
                  <a:rPr lang="fr-FR" dirty="0">
                    <a:solidFill>
                      <a:srgbClr val="836967"/>
                    </a:solidFill>
                  </a:rPr>
                  <a:t>Répartition des contraintes dans une section droite :</a:t>
                </a:r>
              </a:p>
              <a:p>
                <a:pPr algn="ctr"/>
                <a14:m>
                  <m:oMathPara xmlns:m="http://schemas.openxmlformats.org/officeDocument/2006/math">
                    <m:oMathParaPr>
                      <m:jc m:val="centerGroup"/>
                    </m:oMathParaPr>
                    <m:oMath xmlns:m="http://schemas.openxmlformats.org/officeDocument/2006/math">
                      <m:sSub>
                        <m:sSubPr>
                          <m:ctrlPr>
                            <a:rPr lang="fr-FR" i="1" smtClean="0">
                              <a:solidFill>
                                <a:srgbClr val="836967"/>
                              </a:solidFill>
                              <a:latin typeface="Cambria Math" panose="02040503050406030204" pitchFamily="18" charset="0"/>
                            </a:rPr>
                          </m:ctrlPr>
                        </m:sSubPr>
                        <m:e>
                          <m:r>
                            <a:rPr lang="fr-FR" i="1">
                              <a:latin typeface="Cambria Math" panose="02040503050406030204" pitchFamily="18" charset="0"/>
                            </a:rPr>
                            <m:t>𝜏</m:t>
                          </m:r>
                        </m:e>
                        <m:sub>
                          <m:r>
                            <a:rPr lang="fr-FR" i="1">
                              <a:latin typeface="Cambria Math" panose="02040503050406030204" pitchFamily="18" charset="0"/>
                            </a:rPr>
                            <m:t>𝑀</m:t>
                          </m:r>
                        </m:sub>
                      </m:sSub>
                      <m:r>
                        <a:rPr lang="fr-FR" i="0">
                          <a:latin typeface="Cambria Math" panose="02040503050406030204" pitchFamily="18" charset="0"/>
                        </a:rPr>
                        <m:t>=</m:t>
                      </m:r>
                      <m:r>
                        <a:rPr lang="fr-FR" i="1">
                          <a:latin typeface="Cambria Math" panose="02040503050406030204" pitchFamily="18" charset="0"/>
                        </a:rPr>
                        <m:t>𝐺</m:t>
                      </m:r>
                      <m:r>
                        <a:rPr lang="fr-FR" i="0">
                          <a:latin typeface="Cambria Math" panose="02040503050406030204" pitchFamily="18" charset="0"/>
                        </a:rPr>
                        <m:t>.</m:t>
                      </m:r>
                      <m:r>
                        <a:rPr lang="fr-FR" i="1">
                          <a:latin typeface="Cambria Math" panose="02040503050406030204" pitchFamily="18" charset="0"/>
                        </a:rPr>
                        <m:t>𝜌</m:t>
                      </m:r>
                      <m:r>
                        <a:rPr lang="fr-FR" i="0">
                          <a:latin typeface="Cambria Math" panose="02040503050406030204" pitchFamily="18" charset="0"/>
                        </a:rPr>
                        <m:t>.</m:t>
                      </m:r>
                      <m:r>
                        <a:rPr lang="fr-FR" i="1">
                          <a:latin typeface="Cambria Math" panose="02040503050406030204" pitchFamily="18" charset="0"/>
                        </a:rPr>
                        <m:t>𝜃</m:t>
                      </m:r>
                    </m:oMath>
                  </m:oMathPara>
                </a14:m>
                <a:endParaRPr lang="fr-FR" dirty="0"/>
              </a:p>
              <a:p>
                <a:pPr algn="ctr"/>
                <a:endParaRPr lang="fr-FR" dirty="0"/>
              </a:p>
              <a:p>
                <a:pPr algn="ctr"/>
                <a:r>
                  <a:rPr lang="fr-FR" dirty="0"/>
                  <a:t>Equation de la déformation :</a:t>
                </a:r>
              </a:p>
              <a:p>
                <a:pPr algn="ctr"/>
                <a14:m>
                  <m:oMathPara xmlns:m="http://schemas.openxmlformats.org/officeDocument/2006/math">
                    <m:oMathParaPr>
                      <m:jc m:val="centerGroup"/>
                    </m:oMathParaPr>
                    <m:oMath xmlns:m="http://schemas.openxmlformats.org/officeDocument/2006/math">
                      <m:sSub>
                        <m:sSubPr>
                          <m:ctrlPr>
                            <a:rPr lang="fr-FR" i="1" smtClean="0">
                              <a:solidFill>
                                <a:srgbClr val="836967"/>
                              </a:solidFill>
                              <a:latin typeface="Cambria Math" panose="02040503050406030204" pitchFamily="18" charset="0"/>
                            </a:rPr>
                          </m:ctrlPr>
                        </m:sSubPr>
                        <m:e>
                          <m:r>
                            <a:rPr lang="fr-FR" b="0" i="1" smtClean="0">
                              <a:solidFill>
                                <a:srgbClr val="836967"/>
                              </a:solidFill>
                              <a:latin typeface="Cambria Math" panose="02040503050406030204" pitchFamily="18" charset="0"/>
                            </a:rPr>
                            <m:t>𝑀</m:t>
                          </m:r>
                        </m:e>
                        <m:sub>
                          <m:r>
                            <a:rPr lang="fr-FR" b="0" i="1" smtClean="0">
                              <a:latin typeface="Cambria Math" panose="02040503050406030204" pitchFamily="18" charset="0"/>
                            </a:rPr>
                            <m:t>𝑡</m:t>
                          </m:r>
                        </m:sub>
                      </m:sSub>
                      <m:r>
                        <a:rPr lang="fr-FR" i="0">
                          <a:latin typeface="Cambria Math" panose="02040503050406030204" pitchFamily="18" charset="0"/>
                        </a:rPr>
                        <m:t>=</m:t>
                      </m:r>
                      <m:r>
                        <a:rPr lang="fr-FR" i="1">
                          <a:latin typeface="Cambria Math" panose="02040503050406030204" pitchFamily="18" charset="0"/>
                        </a:rPr>
                        <m:t>𝐺</m:t>
                      </m:r>
                      <m:r>
                        <a:rPr lang="fr-FR" i="0">
                          <a:latin typeface="Cambria Math" panose="02040503050406030204" pitchFamily="18" charset="0"/>
                        </a:rPr>
                        <m:t>.</m:t>
                      </m:r>
                      <m:r>
                        <a:rPr lang="fr-FR" i="1">
                          <a:latin typeface="Cambria Math" panose="02040503050406030204" pitchFamily="18" charset="0"/>
                        </a:rPr>
                        <m:t>𝜃</m:t>
                      </m:r>
                      <m:r>
                        <a:rPr lang="fr-FR" b="0" i="1" smtClean="0">
                          <a:latin typeface="Cambria Math" panose="02040503050406030204" pitchFamily="18" charset="0"/>
                        </a:rPr>
                        <m:t>. </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𝐼</m:t>
                          </m:r>
                        </m:e>
                        <m:sub>
                          <m:r>
                            <a:rPr lang="fr-FR" b="0" i="1" smtClean="0">
                              <a:latin typeface="Cambria Math" panose="02040503050406030204" pitchFamily="18" charset="0"/>
                            </a:rPr>
                            <m:t>0</m:t>
                          </m:r>
                        </m:sub>
                      </m:sSub>
                    </m:oMath>
                  </m:oMathPara>
                </a14:m>
                <a:endParaRPr lang="fr-FR" dirty="0"/>
              </a:p>
            </p:txBody>
          </p:sp>
        </mc:Choice>
        <mc:Fallback xmlns="">
          <p:sp>
            <p:nvSpPr>
              <p:cNvPr id="13" name="ZoneTexte 12">
                <a:extLst>
                  <a:ext uri="{FF2B5EF4-FFF2-40B4-BE49-F238E27FC236}">
                    <a16:creationId xmlns:a16="http://schemas.microsoft.com/office/drawing/2014/main" id="{09AB0830-A70E-3291-0FBB-C57DC7AA913F}"/>
                  </a:ext>
                </a:extLst>
              </p:cNvPr>
              <p:cNvSpPr txBox="1">
                <a:spLocks noRot="1" noChangeAspect="1" noMove="1" noResize="1" noEditPoints="1" noAdjustHandles="1" noChangeArrowheads="1" noChangeShapeType="1" noTextEdit="1"/>
              </p:cNvSpPr>
              <p:nvPr/>
            </p:nvSpPr>
            <p:spPr>
              <a:xfrm>
                <a:off x="1117597" y="4770254"/>
                <a:ext cx="6119446" cy="1477328"/>
              </a:xfrm>
              <a:prstGeom prst="rect">
                <a:avLst/>
              </a:prstGeom>
              <a:blipFill>
                <a:blip r:embed="rId8"/>
                <a:stretch>
                  <a:fillRect t="-2479"/>
                </a:stretch>
              </a:blipFill>
            </p:spPr>
            <p:txBody>
              <a:bodyPr/>
              <a:lstStyle/>
              <a:p>
                <a:r>
                  <a:rPr lang="fr-FR">
                    <a:noFill/>
                  </a:rPr>
                  <a:t> </a:t>
                </a:r>
              </a:p>
            </p:txBody>
          </p:sp>
        </mc:Fallback>
      </mc:AlternateContent>
    </p:spTree>
    <p:extLst>
      <p:ext uri="{BB962C8B-B14F-4D97-AF65-F5344CB8AC3E}">
        <p14:creationId xmlns:p14="http://schemas.microsoft.com/office/powerpoint/2010/main" val="3167289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Flexion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menu, écriture manuscrite&#10;&#10;Description générée automatiquement">
            <a:extLst>
              <a:ext uri="{FF2B5EF4-FFF2-40B4-BE49-F238E27FC236}">
                <a16:creationId xmlns:a16="http://schemas.microsoft.com/office/drawing/2014/main" id="{9F9C0978-6942-2930-E19C-8CF81D71272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7186" t="48915" r="11735" b="41552"/>
          <a:stretch/>
        </p:blipFill>
        <p:spPr>
          <a:xfrm>
            <a:off x="28302" y="1332547"/>
            <a:ext cx="5870408" cy="3042740"/>
          </a:xfrm>
          <a:prstGeom prst="rect">
            <a:avLst/>
          </a:prstGeom>
        </p:spPr>
      </p:pic>
      <p:pic>
        <p:nvPicPr>
          <p:cNvPr id="9" name="Image 8" descr="Une image contenant texte, menu, écriture manuscrite&#10;&#10;Description générée automatiquement">
            <a:extLst>
              <a:ext uri="{FF2B5EF4-FFF2-40B4-BE49-F238E27FC236}">
                <a16:creationId xmlns:a16="http://schemas.microsoft.com/office/drawing/2014/main" id="{463F4952-4E6C-BCC4-C39F-E85211A1977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6234" t="60313" r="12687" b="29106"/>
          <a:stretch/>
        </p:blipFill>
        <p:spPr>
          <a:xfrm>
            <a:off x="6090212" y="1242001"/>
            <a:ext cx="5939765" cy="3417085"/>
          </a:xfrm>
          <a:prstGeom prst="rect">
            <a:avLst/>
          </a:prstGeom>
        </p:spPr>
      </p:pic>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E1195371-25C3-E2C6-9961-2FAB8769981C}"/>
                  </a:ext>
                </a:extLst>
              </p:cNvPr>
              <p:cNvSpPr txBox="1"/>
              <p:nvPr/>
            </p:nvSpPr>
            <p:spPr>
              <a:xfrm>
                <a:off x="-219060" y="4659086"/>
                <a:ext cx="6117770" cy="6660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rgbClr val="836967"/>
                              </a:solidFill>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𝑀</m:t>
                          </m:r>
                        </m:sub>
                      </m:sSub>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𝑀𝑓</m:t>
                              </m:r>
                            </m:e>
                            <m:sub>
                              <m:r>
                                <a:rPr lang="fr-FR" i="1">
                                  <a:latin typeface="Cambria Math" panose="02040503050406030204" pitchFamily="18" charset="0"/>
                                </a:rPr>
                                <m:t>𝐺𝑍</m:t>
                              </m:r>
                            </m:sub>
                          </m:sSub>
                        </m:num>
                        <m:den>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𝐼</m:t>
                              </m:r>
                            </m:e>
                            <m:sub>
                              <m:r>
                                <a:rPr lang="fr-FR" i="1">
                                  <a:latin typeface="Cambria Math" panose="02040503050406030204" pitchFamily="18" charset="0"/>
                                </a:rPr>
                                <m:t>𝐺𝑍</m:t>
                              </m:r>
                            </m:sub>
                          </m:sSub>
                        </m:den>
                      </m:f>
                      <m:r>
                        <a:rPr lang="fr-FR" i="0">
                          <a:latin typeface="Cambria Math" panose="02040503050406030204" pitchFamily="18" charset="0"/>
                        </a:rPr>
                        <m:t>.</m:t>
                      </m:r>
                      <m:r>
                        <a:rPr lang="fr-FR" i="1">
                          <a:latin typeface="Cambria Math" panose="02040503050406030204" pitchFamily="18" charset="0"/>
                        </a:rPr>
                        <m:t>𝑦</m:t>
                      </m:r>
                    </m:oMath>
                  </m:oMathPara>
                </a14:m>
                <a:endParaRPr lang="fr-FR" dirty="0"/>
              </a:p>
            </p:txBody>
          </p:sp>
        </mc:Choice>
        <mc:Fallback xmlns="">
          <p:sp>
            <p:nvSpPr>
              <p:cNvPr id="12" name="ZoneTexte 11">
                <a:extLst>
                  <a:ext uri="{FF2B5EF4-FFF2-40B4-BE49-F238E27FC236}">
                    <a16:creationId xmlns:a16="http://schemas.microsoft.com/office/drawing/2014/main" id="{E1195371-25C3-E2C6-9961-2FAB8769981C}"/>
                  </a:ext>
                </a:extLst>
              </p:cNvPr>
              <p:cNvSpPr txBox="1">
                <a:spLocks noRot="1" noChangeAspect="1" noMove="1" noResize="1" noEditPoints="1" noAdjustHandles="1" noChangeArrowheads="1" noChangeShapeType="1" noTextEdit="1"/>
              </p:cNvSpPr>
              <p:nvPr/>
            </p:nvSpPr>
            <p:spPr>
              <a:xfrm>
                <a:off x="-219060" y="4659086"/>
                <a:ext cx="6117770" cy="666016"/>
              </a:xfrm>
              <a:prstGeom prst="rect">
                <a:avLst/>
              </a:prstGeom>
              <a:blipFill>
                <a:blip r:embed="rId5"/>
                <a:stretch>
                  <a:fillRect/>
                </a:stretch>
              </a:blipFill>
            </p:spPr>
            <p:txBody>
              <a:bodyPr/>
              <a:lstStyle/>
              <a:p>
                <a:r>
                  <a:rPr lang="fr-FR">
                    <a:noFill/>
                  </a:rPr>
                  <a:t> </a:t>
                </a:r>
              </a:p>
            </p:txBody>
          </p:sp>
        </mc:Fallback>
      </mc:AlternateContent>
      <p:pic>
        <p:nvPicPr>
          <p:cNvPr id="14" name="Image 13" descr="Une image contenant texte, écriture manuscrite, Impression, intérieur&#10;&#10;Description générée automatiquement">
            <a:extLst>
              <a:ext uri="{FF2B5EF4-FFF2-40B4-BE49-F238E27FC236}">
                <a16:creationId xmlns:a16="http://schemas.microsoft.com/office/drawing/2014/main" id="{6DAC250F-2630-54AE-8AAA-05C748A043F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54870" t="36261" r="5677" b="53004"/>
          <a:stretch/>
        </p:blipFill>
        <p:spPr>
          <a:xfrm>
            <a:off x="7385857" y="4697305"/>
            <a:ext cx="3555616" cy="2160695"/>
          </a:xfrm>
          <a:prstGeom prst="rect">
            <a:avLst/>
          </a:prstGeom>
        </p:spPr>
      </p:pic>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4C8C8CCF-51E6-4F11-61A6-39E25EA5C14A}"/>
                  </a:ext>
                </a:extLst>
              </p:cNvPr>
              <p:cNvSpPr txBox="1"/>
              <p:nvPr/>
            </p:nvSpPr>
            <p:spPr>
              <a:xfrm>
                <a:off x="-219060" y="5594162"/>
                <a:ext cx="6117770" cy="6837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solidFill>
                                <a:srgbClr val="836967"/>
                              </a:solidFill>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𝜎</m:t>
                              </m:r>
                            </m:e>
                            <m:sub>
                              <m:r>
                                <a:rPr lang="fr-FR" i="1">
                                  <a:latin typeface="Cambria Math" panose="02040503050406030204" pitchFamily="18" charset="0"/>
                                </a:rPr>
                                <m:t>𝑚𝑎𝑥</m:t>
                              </m:r>
                            </m:sub>
                          </m:sSub>
                        </m:e>
                      </m:d>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d>
                            <m:dPr>
                              <m:begChr m:val="|"/>
                              <m:endChr m:val="|"/>
                              <m:ctrlPr>
                                <a:rPr lang="fr-FR" i="1" smtClean="0">
                                  <a:solidFill>
                                    <a:srgbClr val="836967"/>
                                  </a:solidFill>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𝑀𝑓</m:t>
                                  </m:r>
                                </m:e>
                                <m:sub>
                                  <m:r>
                                    <a:rPr lang="fr-FR" i="1">
                                      <a:latin typeface="Cambria Math" panose="02040503050406030204" pitchFamily="18" charset="0"/>
                                    </a:rPr>
                                    <m:t>𝐺𝑍</m:t>
                                  </m:r>
                                </m:sub>
                              </m:sSub>
                            </m:e>
                          </m:d>
                        </m:num>
                        <m:den>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𝐼</m:t>
                              </m:r>
                            </m:e>
                            <m:sub>
                              <m:r>
                                <a:rPr lang="fr-FR" i="1">
                                  <a:latin typeface="Cambria Math" panose="02040503050406030204" pitchFamily="18" charset="0"/>
                                </a:rPr>
                                <m:t>𝐺𝑍</m:t>
                              </m:r>
                            </m:sub>
                          </m:sSub>
                        </m:den>
                      </m:f>
                      <m:r>
                        <a:rPr lang="fr-FR" i="0">
                          <a:latin typeface="Cambria Math" panose="02040503050406030204" pitchFamily="18" charset="0"/>
                        </a:rPr>
                        <m:t>.</m:t>
                      </m:r>
                      <m:d>
                        <m:dPr>
                          <m:begChr m:val="|"/>
                          <m:endChr m:val="|"/>
                          <m:ctrlPr>
                            <a:rPr lang="fr-FR" i="1" smtClean="0">
                              <a:latin typeface="Cambria Math" panose="02040503050406030204" pitchFamily="18" charset="0"/>
                            </a:rPr>
                          </m:ctrlPr>
                        </m:dPr>
                        <m:e>
                          <m:r>
                            <a:rPr lang="fr-FR" b="0" i="1" smtClean="0">
                              <a:latin typeface="Cambria Math" panose="02040503050406030204" pitchFamily="18" charset="0"/>
                            </a:rPr>
                            <m:t>𝑌</m:t>
                          </m:r>
                        </m:e>
                      </m:d>
                      <m:r>
                        <a:rPr lang="fr-FR" b="0" i="1" smtClean="0">
                          <a:latin typeface="Cambria Math" panose="02040503050406030204" pitchFamily="18" charset="0"/>
                        </a:rPr>
                        <m:t>𝑚𝑎𝑥</m:t>
                      </m:r>
                    </m:oMath>
                  </m:oMathPara>
                </a14:m>
                <a:endParaRPr lang="fr-FR" dirty="0"/>
              </a:p>
            </p:txBody>
          </p:sp>
        </mc:Choice>
        <mc:Fallback xmlns="">
          <p:sp>
            <p:nvSpPr>
              <p:cNvPr id="16" name="ZoneTexte 15">
                <a:extLst>
                  <a:ext uri="{FF2B5EF4-FFF2-40B4-BE49-F238E27FC236}">
                    <a16:creationId xmlns:a16="http://schemas.microsoft.com/office/drawing/2014/main" id="{4C8C8CCF-51E6-4F11-61A6-39E25EA5C14A}"/>
                  </a:ext>
                </a:extLst>
              </p:cNvPr>
              <p:cNvSpPr txBox="1">
                <a:spLocks noRot="1" noChangeAspect="1" noMove="1" noResize="1" noEditPoints="1" noAdjustHandles="1" noChangeArrowheads="1" noChangeShapeType="1" noTextEdit="1"/>
              </p:cNvSpPr>
              <p:nvPr/>
            </p:nvSpPr>
            <p:spPr>
              <a:xfrm>
                <a:off x="-219060" y="5594162"/>
                <a:ext cx="6117770" cy="683713"/>
              </a:xfrm>
              <a:prstGeom prst="rect">
                <a:avLst/>
              </a:prstGeom>
              <a:blipFill>
                <a:blip r:embed="rId8"/>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178781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r>
              <a:rPr lang="fr-FR" dirty="0"/>
              <a:t>Application</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Flexion : 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conception&#10;&#10;Description générée automatiquement">
            <a:extLst>
              <a:ext uri="{FF2B5EF4-FFF2-40B4-BE49-F238E27FC236}">
                <a16:creationId xmlns:a16="http://schemas.microsoft.com/office/drawing/2014/main" id="{5D6C9DD1-1997-4C87-0DCA-A56E141087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532" t="28523" r="21945" b="53649"/>
          <a:stretch/>
        </p:blipFill>
        <p:spPr>
          <a:xfrm rot="-60000">
            <a:off x="310695" y="1858138"/>
            <a:ext cx="7551646" cy="4089663"/>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4F55E499-7436-09EE-1455-BBF07E0A55DC}"/>
                  </a:ext>
                </a:extLst>
              </p:cNvPr>
              <p:cNvSpPr txBox="1"/>
              <p:nvPr/>
            </p:nvSpPr>
            <p:spPr>
              <a:xfrm>
                <a:off x="7897454" y="1609344"/>
                <a:ext cx="3770290" cy="944746"/>
              </a:xfrm>
              <a:prstGeom prst="rect">
                <a:avLst/>
              </a:prstGeom>
              <a:noFill/>
            </p:spPr>
            <p:txBody>
              <a:bodyPr wrap="square" rtlCol="0">
                <a:spAutoFit/>
              </a:bodyPr>
              <a:lstStyle/>
              <a:p>
                <a:r>
                  <a:rPr lang="fr-FR" dirty="0"/>
                  <a:t>Vérifier que la bride résiste à la flexion, si on adopte une résistance pratique de l’acier </a:t>
                </a:r>
                <a14:m>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𝑝𝑒</m:t>
                        </m:r>
                      </m:sub>
                    </m:sSub>
                    <m:r>
                      <a:rPr lang="fr-FR" b="0" i="1" smtClean="0">
                        <a:latin typeface="Cambria Math" panose="02040503050406030204" pitchFamily="18" charset="0"/>
                      </a:rPr>
                      <m:t>=150 </m:t>
                    </m:r>
                    <m:r>
                      <a:rPr lang="fr-FR" b="0" i="1" smtClean="0">
                        <a:latin typeface="Cambria Math" panose="02040503050406030204" pitchFamily="18" charset="0"/>
                      </a:rPr>
                      <m:t>𝑀𝑃𝑎</m:t>
                    </m:r>
                  </m:oMath>
                </a14:m>
                <a:endParaRPr lang="fr-FR" dirty="0"/>
              </a:p>
            </p:txBody>
          </p:sp>
        </mc:Choice>
        <mc:Fallback xmlns="">
          <p:sp>
            <p:nvSpPr>
              <p:cNvPr id="10" name="ZoneTexte 9">
                <a:extLst>
                  <a:ext uri="{FF2B5EF4-FFF2-40B4-BE49-F238E27FC236}">
                    <a16:creationId xmlns:a16="http://schemas.microsoft.com/office/drawing/2014/main" id="{4F55E499-7436-09EE-1455-BBF07E0A55DC}"/>
                  </a:ext>
                </a:extLst>
              </p:cNvPr>
              <p:cNvSpPr txBox="1">
                <a:spLocks noRot="1" noChangeAspect="1" noMove="1" noResize="1" noEditPoints="1" noAdjustHandles="1" noChangeArrowheads="1" noChangeShapeType="1" noTextEdit="1"/>
              </p:cNvSpPr>
              <p:nvPr/>
            </p:nvSpPr>
            <p:spPr>
              <a:xfrm>
                <a:off x="7897454" y="1609344"/>
                <a:ext cx="3770290" cy="944746"/>
              </a:xfrm>
              <a:prstGeom prst="rect">
                <a:avLst/>
              </a:prstGeom>
              <a:blipFill>
                <a:blip r:embed="rId5"/>
                <a:stretch>
                  <a:fillRect l="-1456" t="-3226" r="-2589" b="-7097"/>
                </a:stretch>
              </a:blipFill>
            </p:spPr>
            <p:txBody>
              <a:bodyPr/>
              <a:lstStyle/>
              <a:p>
                <a:r>
                  <a:rPr lang="fr-FR">
                    <a:noFill/>
                  </a:rPr>
                  <a:t> </a:t>
                </a:r>
              </a:p>
            </p:txBody>
          </p:sp>
        </mc:Fallback>
      </mc:AlternateContent>
      <p:sp>
        <p:nvSpPr>
          <p:cNvPr id="11" name="ZoneTexte 10">
            <a:extLst>
              <a:ext uri="{FF2B5EF4-FFF2-40B4-BE49-F238E27FC236}">
                <a16:creationId xmlns:a16="http://schemas.microsoft.com/office/drawing/2014/main" id="{BBD61E1E-594B-378B-A4ED-8FF72FF3B9C9}"/>
              </a:ext>
            </a:extLst>
          </p:cNvPr>
          <p:cNvSpPr txBox="1"/>
          <p:nvPr/>
        </p:nvSpPr>
        <p:spPr>
          <a:xfrm>
            <a:off x="7897454" y="4776283"/>
            <a:ext cx="3770290" cy="369332"/>
          </a:xfrm>
          <a:prstGeom prst="rect">
            <a:avLst/>
          </a:prstGeom>
          <a:noFill/>
        </p:spPr>
        <p:txBody>
          <a:bodyPr wrap="square" rtlCol="0">
            <a:spAutoFit/>
          </a:bodyPr>
          <a:lstStyle/>
          <a:p>
            <a:r>
              <a:rPr lang="fr-FR" dirty="0" err="1"/>
              <a:t>Mfgz</a:t>
            </a:r>
            <a:r>
              <a:rPr lang="fr-FR" dirty="0"/>
              <a:t> = 36000 N.mm</a:t>
            </a:r>
          </a:p>
        </p:txBody>
      </p:sp>
    </p:spTree>
    <p:extLst>
      <p:ext uri="{BB962C8B-B14F-4D97-AF65-F5344CB8AC3E}">
        <p14:creationId xmlns:p14="http://schemas.microsoft.com/office/powerpoint/2010/main" val="2648289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r>
              <a:rPr lang="fr-FR" dirty="0"/>
              <a:t>Application</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Flexion : 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texte, conception&#10;&#10;Description générée automatiquement">
            <a:extLst>
              <a:ext uri="{FF2B5EF4-FFF2-40B4-BE49-F238E27FC236}">
                <a16:creationId xmlns:a16="http://schemas.microsoft.com/office/drawing/2014/main" id="{F4C6C7F4-FD14-6336-1516-3EEE5C7B627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6979" t="46335" r="46675" b="39043"/>
          <a:stretch/>
        </p:blipFill>
        <p:spPr>
          <a:xfrm rot="-60000">
            <a:off x="8156844" y="2609472"/>
            <a:ext cx="3412283" cy="2404303"/>
          </a:xfrm>
          <a:prstGeom prst="rect">
            <a:avLst/>
          </a:prstGeom>
        </p:spPr>
      </p:pic>
      <p:pic>
        <p:nvPicPr>
          <p:cNvPr id="2" name="Image 1" descr="Une image contenant texte, conception&#10;&#10;Description générée automatiquement">
            <a:extLst>
              <a:ext uri="{FF2B5EF4-FFF2-40B4-BE49-F238E27FC236}">
                <a16:creationId xmlns:a16="http://schemas.microsoft.com/office/drawing/2014/main" id="{70D3475B-EC9B-A6D0-62F2-0D5DCEBC809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4532" t="28523" r="21945" b="53649"/>
          <a:stretch/>
        </p:blipFill>
        <p:spPr>
          <a:xfrm rot="-60000">
            <a:off x="637265" y="2031699"/>
            <a:ext cx="7551646" cy="4089663"/>
          </a:xfrm>
          <a:prstGeom prst="rect">
            <a:avLst/>
          </a:prstGeom>
        </p:spPr>
      </p:pic>
    </p:spTree>
    <p:extLst>
      <p:ext uri="{BB962C8B-B14F-4D97-AF65-F5344CB8AC3E}">
        <p14:creationId xmlns:p14="http://schemas.microsoft.com/office/powerpoint/2010/main" val="2387753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r>
              <a:rPr lang="fr-FR" dirty="0"/>
              <a:t>Application</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Flexion : Application</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écriture manuscrite, livre, papier&#10;&#10;Description générée automatiquement">
            <a:extLst>
              <a:ext uri="{FF2B5EF4-FFF2-40B4-BE49-F238E27FC236}">
                <a16:creationId xmlns:a16="http://schemas.microsoft.com/office/drawing/2014/main" id="{289A91CB-BF9A-A9E2-B479-60CF135E98D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31107" t="30278" r="16750" b="33563"/>
          <a:stretch/>
        </p:blipFill>
        <p:spPr>
          <a:xfrm rot="16080000">
            <a:off x="1070216" y="935816"/>
            <a:ext cx="3673366" cy="5689066"/>
          </a:xfrm>
          <a:prstGeom prst="rect">
            <a:avLst/>
          </a:prstGeom>
        </p:spPr>
      </p:pic>
      <p:sp>
        <p:nvSpPr>
          <p:cNvPr id="9" name="Rectangle 8">
            <a:extLst>
              <a:ext uri="{FF2B5EF4-FFF2-40B4-BE49-F238E27FC236}">
                <a16:creationId xmlns:a16="http://schemas.microsoft.com/office/drawing/2014/main" id="{3919A9BF-4D82-892B-5E39-9D9A5F622D28}"/>
              </a:ext>
            </a:extLst>
          </p:cNvPr>
          <p:cNvSpPr/>
          <p:nvPr/>
        </p:nvSpPr>
        <p:spPr>
          <a:xfrm>
            <a:off x="139485" y="1394847"/>
            <a:ext cx="5813800" cy="6152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0E4E53-EA76-62F0-0E43-1B03701366D6}"/>
              </a:ext>
            </a:extLst>
          </p:cNvPr>
          <p:cNvSpPr/>
          <p:nvPr/>
        </p:nvSpPr>
        <p:spPr>
          <a:xfrm>
            <a:off x="291885" y="5516550"/>
            <a:ext cx="4989563" cy="6152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7B3F345B-1BD9-A719-8553-00430EBB0D02}"/>
                  </a:ext>
                </a:extLst>
              </p:cNvPr>
              <p:cNvSpPr txBox="1"/>
              <p:nvPr/>
            </p:nvSpPr>
            <p:spPr>
              <a:xfrm>
                <a:off x="5813799" y="1394847"/>
                <a:ext cx="6086316" cy="1350754"/>
              </a:xfrm>
              <a:prstGeom prst="rect">
                <a:avLst/>
              </a:prstGeom>
              <a:noFill/>
            </p:spPr>
            <p:txBody>
              <a:bodyPr wrap="square" rtlCol="0">
                <a:spAutoFit/>
              </a:bodyPr>
              <a:lstStyle/>
              <a:p>
                <a:r>
                  <a:rPr lang="fr-FR" sz="2000" dirty="0"/>
                  <a:t>Une poutre supporte une charge uniformément répartie de coefficient p=1800N.m</a:t>
                </a:r>
                <a:r>
                  <a:rPr lang="fr-FR" sz="2000" baseline="30000" dirty="0"/>
                  <a:t>-1</a:t>
                </a:r>
                <a:r>
                  <a:rPr lang="fr-FR" sz="2000" dirty="0"/>
                  <a:t>. Sa résistance pratique est </a:t>
                </a:r>
                <a14:m>
                  <m:oMath xmlns:m="http://schemas.openxmlformats.org/officeDocument/2006/math">
                    <m:sSub>
                      <m:sSubPr>
                        <m:ctrlPr>
                          <a:rPr lang="fr-FR" sz="2000" i="1">
                            <a:latin typeface="Cambria Math" panose="02040503050406030204" pitchFamily="18" charset="0"/>
                          </a:rPr>
                        </m:ctrlPr>
                      </m:sSubPr>
                      <m:e>
                        <m:r>
                          <m:rPr>
                            <m:sty m:val="p"/>
                          </m:rPr>
                          <a:rPr lang="fr-FR" sz="2000" b="0" i="0" smtClean="0">
                            <a:latin typeface="Cambria Math" panose="02040503050406030204" pitchFamily="18" charset="0"/>
                          </a:rPr>
                          <m:t>R</m:t>
                        </m:r>
                      </m:e>
                      <m:sub>
                        <m:r>
                          <m:rPr>
                            <m:sty m:val="p"/>
                          </m:rPr>
                          <a:rPr lang="fr-FR" sz="2000" b="0" i="0" smtClean="0">
                            <a:latin typeface="Cambria Math" panose="02040503050406030204" pitchFamily="18" charset="0"/>
                          </a:rPr>
                          <m:t>pe</m:t>
                        </m:r>
                      </m:sub>
                    </m:sSub>
                    <m:r>
                      <a:rPr lang="fr-FR" sz="2000">
                        <a:latin typeface="Cambria Math" panose="02040503050406030204" pitchFamily="18" charset="0"/>
                      </a:rPr>
                      <m:t>=100 </m:t>
                    </m:r>
                    <m:r>
                      <a:rPr lang="fr-FR" sz="2000">
                        <a:latin typeface="Cambria Math" panose="02040503050406030204" pitchFamily="18" charset="0"/>
                      </a:rPr>
                      <m:t>𝑀𝑃𝑎</m:t>
                    </m:r>
                    <m:r>
                      <a:rPr lang="fr-FR" sz="2000">
                        <a:latin typeface="Cambria Math" panose="02040503050406030204" pitchFamily="18" charset="0"/>
                      </a:rPr>
                      <m:t>. </m:t>
                    </m:r>
                  </m:oMath>
                </a14:m>
                <a:r>
                  <a:rPr lang="fr-FR" sz="2000" dirty="0"/>
                  <a:t>Déterminer la hauteur minimale de l’IPN</a:t>
                </a:r>
              </a:p>
            </p:txBody>
          </p:sp>
        </mc:Choice>
        <mc:Fallback xmlns="">
          <p:sp>
            <p:nvSpPr>
              <p:cNvPr id="11" name="ZoneTexte 10">
                <a:extLst>
                  <a:ext uri="{FF2B5EF4-FFF2-40B4-BE49-F238E27FC236}">
                    <a16:creationId xmlns:a16="http://schemas.microsoft.com/office/drawing/2014/main" id="{7B3F345B-1BD9-A719-8553-00430EBB0D02}"/>
                  </a:ext>
                </a:extLst>
              </p:cNvPr>
              <p:cNvSpPr txBox="1">
                <a:spLocks noRot="1" noChangeAspect="1" noMove="1" noResize="1" noEditPoints="1" noAdjustHandles="1" noChangeArrowheads="1" noChangeShapeType="1" noTextEdit="1"/>
              </p:cNvSpPr>
              <p:nvPr/>
            </p:nvSpPr>
            <p:spPr>
              <a:xfrm>
                <a:off x="5813799" y="1394847"/>
                <a:ext cx="6086316" cy="1350754"/>
              </a:xfrm>
              <a:prstGeom prst="rect">
                <a:avLst/>
              </a:prstGeom>
              <a:blipFill>
                <a:blip r:embed="rId5"/>
                <a:stretch>
                  <a:fillRect l="-1102" t="-2262" b="-7692"/>
                </a:stretch>
              </a:blipFill>
            </p:spPr>
            <p:txBody>
              <a:bodyPr/>
              <a:lstStyle/>
              <a:p>
                <a:r>
                  <a:rPr lang="fr-FR">
                    <a:noFill/>
                  </a:rPr>
                  <a:t> </a:t>
                </a:r>
              </a:p>
            </p:txBody>
          </p:sp>
        </mc:Fallback>
      </mc:AlternateContent>
      <p:pic>
        <p:nvPicPr>
          <p:cNvPr id="13" name="Image 12" descr="Une image contenant texte, écriture manuscrite, mots croisés&#10;&#10;Description générée automatiquement">
            <a:extLst>
              <a:ext uri="{FF2B5EF4-FFF2-40B4-BE49-F238E27FC236}">
                <a16:creationId xmlns:a16="http://schemas.microsoft.com/office/drawing/2014/main" id="{1F3911FA-5EB5-BD2F-DEAF-BE10998D2C4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7087" t="29775" r="45209" b="22779"/>
          <a:stretch/>
        </p:blipFill>
        <p:spPr>
          <a:xfrm rot="5400000">
            <a:off x="7236201" y="1403264"/>
            <a:ext cx="3076945" cy="6834651"/>
          </a:xfrm>
          <a:prstGeom prst="rect">
            <a:avLst/>
          </a:prstGeom>
        </p:spPr>
      </p:pic>
    </p:spTree>
    <p:extLst>
      <p:ext uri="{BB962C8B-B14F-4D97-AF65-F5344CB8AC3E}">
        <p14:creationId xmlns:p14="http://schemas.microsoft.com/office/powerpoint/2010/main" val="635201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Extension, compression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Essai de traction (tensile test)">
            <a:hlinkClick r:id="" action="ppaction://media"/>
            <a:extLst>
              <a:ext uri="{FF2B5EF4-FFF2-40B4-BE49-F238E27FC236}">
                <a16:creationId xmlns:a16="http://schemas.microsoft.com/office/drawing/2014/main" id="{BFF32504-87E1-0F8A-0403-4F5B778EC0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250" y="1573318"/>
            <a:ext cx="4588100" cy="2580806"/>
          </a:xfrm>
          <a:prstGeom prst="rect">
            <a:avLst/>
          </a:prstGeom>
        </p:spPr>
      </p:pic>
      <p:pic>
        <p:nvPicPr>
          <p:cNvPr id="9" name="Image 8" descr="Une image contenant texte, écriture manuscrite, tableau blanc&#10;&#10;Description générée automatiquement">
            <a:extLst>
              <a:ext uri="{FF2B5EF4-FFF2-40B4-BE49-F238E27FC236}">
                <a16:creationId xmlns:a16="http://schemas.microsoft.com/office/drawing/2014/main" id="{FA6E562F-323B-5FA9-67EE-7725B8EBB1B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12016" t="24454" r="15613" b="41346"/>
          <a:stretch/>
        </p:blipFill>
        <p:spPr>
          <a:xfrm rot="10680000">
            <a:off x="5928746" y="1350084"/>
            <a:ext cx="5001494" cy="5278586"/>
          </a:xfrm>
          <a:prstGeom prst="rect">
            <a:avLst/>
          </a:prstGeom>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843FEEC-2FF6-EB7D-8309-F8C23A0D2C3C}"/>
                  </a:ext>
                </a:extLst>
              </p:cNvPr>
              <p:cNvSpPr txBox="1"/>
              <p:nvPr/>
            </p:nvSpPr>
            <p:spPr>
              <a:xfrm>
                <a:off x="609599" y="4265270"/>
                <a:ext cx="3178630"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rPr>
                        <m:t>𝜎</m:t>
                      </m:r>
                      <m:r>
                        <a:rPr lang="fr-FR" b="0" i="1" smtClean="0">
                          <a:latin typeface="Cambria Math" panose="02040503050406030204" pitchFamily="18" charset="0"/>
                        </a:rPr>
                        <m:t>(</m:t>
                      </m:r>
                      <m:r>
                        <a:rPr lang="fr-FR" b="0" i="1" smtClean="0">
                          <a:latin typeface="Cambria Math" panose="02040503050406030204" pitchFamily="18" charset="0"/>
                        </a:rPr>
                        <m:t>𝑀𝑃𝑎</m:t>
                      </m:r>
                      <m:r>
                        <a:rPr lang="fr-FR" b="0" i="1" smtClean="0">
                          <a:latin typeface="Cambria Math" panose="02040503050406030204" pitchFamily="18" charset="0"/>
                        </a:rPr>
                        <m:t>)</m:t>
                      </m:r>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𝐹</m:t>
                          </m:r>
                          <m:r>
                            <a:rPr lang="fr-FR" b="0" i="1" smtClean="0">
                              <a:latin typeface="Cambria Math" panose="02040503050406030204" pitchFamily="18" charset="0"/>
                            </a:rPr>
                            <m:t>(</m:t>
                          </m:r>
                          <m:r>
                            <a:rPr lang="fr-FR" b="0" i="1" smtClean="0">
                              <a:latin typeface="Cambria Math" panose="02040503050406030204" pitchFamily="18" charset="0"/>
                            </a:rPr>
                            <m:t>𝑁</m:t>
                          </m:r>
                          <m:r>
                            <a:rPr lang="fr-FR" b="0" i="1" smtClean="0">
                              <a:latin typeface="Cambria Math" panose="02040503050406030204" pitchFamily="18" charset="0"/>
                            </a:rPr>
                            <m:t>)</m:t>
                          </m:r>
                        </m:num>
                        <m:den>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𝑆</m:t>
                              </m:r>
                            </m:e>
                            <m:sub>
                              <m:r>
                                <a:rPr lang="fr-FR" i="0">
                                  <a:latin typeface="Cambria Math" panose="02040503050406030204" pitchFamily="18" charset="0"/>
                                </a:rPr>
                                <m:t>0</m:t>
                              </m:r>
                            </m:sub>
                          </m:sSub>
                          <m:r>
                            <a:rPr lang="fr-FR" b="0" i="1" smtClean="0">
                              <a:latin typeface="Cambria Math" panose="02040503050406030204" pitchFamily="18" charset="0"/>
                            </a:rPr>
                            <m:t>(</m:t>
                          </m:r>
                          <m:r>
                            <a:rPr lang="fr-FR" b="0" i="1" smtClean="0">
                              <a:latin typeface="Cambria Math" panose="02040503050406030204" pitchFamily="18" charset="0"/>
                            </a:rPr>
                            <m:t>𝑚</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r>
                            <a:rPr lang="fr-FR" b="0" i="1" smtClean="0">
                              <a:latin typeface="Cambria Math" panose="02040503050406030204" pitchFamily="18" charset="0"/>
                            </a:rPr>
                            <m:t>)</m:t>
                          </m:r>
                        </m:den>
                      </m:f>
                    </m:oMath>
                  </m:oMathPara>
                </a14:m>
                <a:endParaRPr lang="fr-FR" dirty="0"/>
              </a:p>
            </p:txBody>
          </p:sp>
        </mc:Choice>
        <mc:Fallback xmlns="">
          <p:sp>
            <p:nvSpPr>
              <p:cNvPr id="11" name="ZoneTexte 10">
                <a:extLst>
                  <a:ext uri="{FF2B5EF4-FFF2-40B4-BE49-F238E27FC236}">
                    <a16:creationId xmlns:a16="http://schemas.microsoft.com/office/drawing/2014/main" id="{8843FEEC-2FF6-EB7D-8309-F8C23A0D2C3C}"/>
                  </a:ext>
                </a:extLst>
              </p:cNvPr>
              <p:cNvSpPr txBox="1">
                <a:spLocks noRot="1" noChangeAspect="1" noMove="1" noResize="1" noEditPoints="1" noAdjustHandles="1" noChangeArrowheads="1" noChangeShapeType="1" noTextEdit="1"/>
              </p:cNvSpPr>
              <p:nvPr/>
            </p:nvSpPr>
            <p:spPr>
              <a:xfrm>
                <a:off x="609599" y="4265270"/>
                <a:ext cx="3178630" cy="669094"/>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1C85B69-825C-A2BF-B1C6-0ADDA273F1EF}"/>
                  </a:ext>
                </a:extLst>
              </p:cNvPr>
              <p:cNvSpPr txBox="1"/>
              <p:nvPr/>
            </p:nvSpPr>
            <p:spPr>
              <a:xfrm>
                <a:off x="1216078" y="5075783"/>
                <a:ext cx="1985555" cy="6842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ε</m:t>
                          </m:r>
                        </m:e>
                        <m:sub>
                          <m:r>
                            <a:rPr lang="fr-FR" b="0" i="1" smtClean="0">
                              <a:latin typeface="Cambria Math" panose="02040503050406030204" pitchFamily="18" charset="0"/>
                              <a:ea typeface="Cambria Math" panose="02040503050406030204" pitchFamily="18" charset="0"/>
                            </a:rPr>
                            <m:t>𝑥</m:t>
                          </m:r>
                        </m:sub>
                      </m:sSub>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m:rPr>
                              <m:sty m:val="p"/>
                            </m:rPr>
                            <a:rPr lang="el-GR" i="1" smtClean="0">
                              <a:solidFill>
                                <a:srgbClr val="836967"/>
                              </a:solidFill>
                              <a:latin typeface="Cambria Math" panose="02040503050406030204" pitchFamily="18" charset="0"/>
                              <a:ea typeface="Cambria Math" panose="02040503050406030204" pitchFamily="18" charset="0"/>
                            </a:rPr>
                            <m:t>Δ</m:t>
                          </m:r>
                          <m:r>
                            <a:rPr lang="fr-FR" i="1" smtClean="0">
                              <a:latin typeface="Cambria Math" panose="02040503050406030204" pitchFamily="18" charset="0"/>
                            </a:rPr>
                            <m:t>𝑙</m:t>
                          </m:r>
                          <m:r>
                            <a:rPr lang="fr-FR" b="0" i="1" smtClean="0">
                              <a:latin typeface="Cambria Math" panose="02040503050406030204" pitchFamily="18" charset="0"/>
                            </a:rPr>
                            <m:t>(</m:t>
                          </m:r>
                          <m:r>
                            <a:rPr lang="fr-FR" b="0" i="1" smtClean="0">
                              <a:latin typeface="Cambria Math" panose="02040503050406030204" pitchFamily="18" charset="0"/>
                            </a:rPr>
                            <m:t>𝑚𝑚</m:t>
                          </m:r>
                          <m:r>
                            <a:rPr lang="fr-FR" b="0" i="1" smtClean="0">
                              <a:latin typeface="Cambria Math" panose="02040503050406030204" pitchFamily="18" charset="0"/>
                            </a:rPr>
                            <m:t>)</m:t>
                          </m:r>
                        </m:num>
                        <m:den>
                          <m:sSub>
                            <m:sSubPr>
                              <m:ctrlPr>
                                <a:rPr lang="fr-FR" i="1">
                                  <a:solidFill>
                                    <a:srgbClr val="836967"/>
                                  </a:solidFill>
                                  <a:latin typeface="Cambria Math" panose="02040503050406030204" pitchFamily="18" charset="0"/>
                                </a:rPr>
                              </m:ctrlPr>
                            </m:sSubPr>
                            <m:e>
                              <m:r>
                                <a:rPr lang="fr-FR" b="0" i="1" smtClean="0">
                                  <a:latin typeface="Cambria Math" panose="02040503050406030204" pitchFamily="18" charset="0"/>
                                </a:rPr>
                                <m:t>𝑙</m:t>
                              </m:r>
                            </m:e>
                            <m:sub>
                              <m:r>
                                <a:rPr lang="fr-FR" i="0">
                                  <a:latin typeface="Cambria Math" panose="02040503050406030204" pitchFamily="18" charset="0"/>
                                </a:rPr>
                                <m:t>0</m:t>
                              </m:r>
                            </m:sub>
                          </m:sSub>
                          <m:r>
                            <a:rPr lang="fr-FR" b="0" i="1" smtClean="0">
                              <a:latin typeface="Cambria Math" panose="02040503050406030204" pitchFamily="18" charset="0"/>
                            </a:rPr>
                            <m:t>(</m:t>
                          </m:r>
                          <m:r>
                            <a:rPr lang="fr-FR" b="0" i="1" smtClean="0">
                              <a:latin typeface="Cambria Math" panose="02040503050406030204" pitchFamily="18" charset="0"/>
                            </a:rPr>
                            <m:t>𝑚𝑚</m:t>
                          </m:r>
                          <m:r>
                            <a:rPr lang="fr-FR" b="0" i="1" smtClean="0">
                              <a:latin typeface="Cambria Math" panose="02040503050406030204" pitchFamily="18" charset="0"/>
                            </a:rPr>
                            <m:t>)</m:t>
                          </m:r>
                        </m:den>
                      </m:f>
                    </m:oMath>
                  </m:oMathPara>
                </a14:m>
                <a:endParaRPr lang="fr-FR" dirty="0"/>
              </a:p>
            </p:txBody>
          </p:sp>
        </mc:Choice>
        <mc:Fallback xmlns="">
          <p:sp>
            <p:nvSpPr>
              <p:cNvPr id="12" name="ZoneTexte 11">
                <a:extLst>
                  <a:ext uri="{FF2B5EF4-FFF2-40B4-BE49-F238E27FC236}">
                    <a16:creationId xmlns:a16="http://schemas.microsoft.com/office/drawing/2014/main" id="{21C85B69-825C-A2BF-B1C6-0ADDA273F1EF}"/>
                  </a:ext>
                </a:extLst>
              </p:cNvPr>
              <p:cNvSpPr txBox="1">
                <a:spLocks noRot="1" noChangeAspect="1" noMove="1" noResize="1" noEditPoints="1" noAdjustHandles="1" noChangeArrowheads="1" noChangeShapeType="1" noTextEdit="1"/>
              </p:cNvSpPr>
              <p:nvPr/>
            </p:nvSpPr>
            <p:spPr>
              <a:xfrm>
                <a:off x="1216078" y="5075783"/>
                <a:ext cx="1985555" cy="684290"/>
              </a:xfrm>
              <a:prstGeom prst="rect">
                <a:avLst/>
              </a:prstGeom>
              <a:blipFill>
                <a:blip r:embed="rId9"/>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9936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r>
              <a:rPr lang="fr-FR" dirty="0"/>
              <a:t>Application</a:t>
            </a:r>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Flexion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919A9BF-4D82-892B-5E39-9D9A5F622D28}"/>
              </a:ext>
            </a:extLst>
          </p:cNvPr>
          <p:cNvSpPr/>
          <p:nvPr/>
        </p:nvSpPr>
        <p:spPr>
          <a:xfrm>
            <a:off x="139485" y="1394847"/>
            <a:ext cx="5813800" cy="6152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0E4E53-EA76-62F0-0E43-1B03701366D6}"/>
              </a:ext>
            </a:extLst>
          </p:cNvPr>
          <p:cNvSpPr/>
          <p:nvPr/>
        </p:nvSpPr>
        <p:spPr>
          <a:xfrm>
            <a:off x="291885" y="5516550"/>
            <a:ext cx="4989563" cy="6152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texte&#10;&#10;Description générée automatiquement">
            <a:extLst>
              <a:ext uri="{FF2B5EF4-FFF2-40B4-BE49-F238E27FC236}">
                <a16:creationId xmlns:a16="http://schemas.microsoft.com/office/drawing/2014/main" id="{BF03AA2B-D8B5-F7BD-E8C0-FA979967A43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9000"/>
                    </a14:imgEffect>
                  </a14:imgLayer>
                </a14:imgProps>
              </a:ext>
              <a:ext uri="{28A0092B-C50C-407E-A947-70E740481C1C}">
                <a14:useLocalDpi xmlns:a14="http://schemas.microsoft.com/office/drawing/2010/main" val="0"/>
              </a:ext>
            </a:extLst>
          </a:blip>
          <a:srcRect l="14623" t="11072" r="22997" b="45716"/>
          <a:stretch/>
        </p:blipFill>
        <p:spPr>
          <a:xfrm rot="5400000">
            <a:off x="2067319" y="409630"/>
            <a:ext cx="4493054" cy="6951293"/>
          </a:xfrm>
          <a:prstGeom prst="rect">
            <a:avLst/>
          </a:prstGeom>
        </p:spPr>
      </p:pic>
      <mc:AlternateContent xmlns:mc="http://schemas.openxmlformats.org/markup-compatibility/2006">
        <mc:Choice xmlns:a14="http://schemas.microsoft.com/office/drawing/2010/main" Requires="a14">
          <p:sp>
            <p:nvSpPr>
              <p:cNvPr id="14" name="ZoneTexte 13">
                <a:extLst>
                  <a:ext uri="{FF2B5EF4-FFF2-40B4-BE49-F238E27FC236}">
                    <a16:creationId xmlns:a16="http://schemas.microsoft.com/office/drawing/2014/main" id="{927142C1-246A-FC60-606B-BED1C246DD4C}"/>
                  </a:ext>
                </a:extLst>
              </p:cNvPr>
              <p:cNvSpPr txBox="1"/>
              <p:nvPr/>
            </p:nvSpPr>
            <p:spPr>
              <a:xfrm>
                <a:off x="7429500" y="2848179"/>
                <a:ext cx="4221944" cy="58958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𝑅</m:t>
                          </m:r>
                        </m:den>
                      </m:f>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𝑀𝑓</m:t>
                              </m:r>
                            </m:e>
                            <m:sub>
                              <m:r>
                                <a:rPr lang="fr-FR" b="0" i="1" smtClean="0">
                                  <a:latin typeface="Cambria Math" panose="02040503050406030204" pitchFamily="18" charset="0"/>
                                </a:rPr>
                                <m:t>𝐺𝑧</m:t>
                              </m:r>
                            </m:sub>
                          </m:sSub>
                          <m:r>
                            <a:rPr lang="fr-FR" b="0" i="1" smtClean="0">
                              <a:latin typeface="Cambria Math" panose="02040503050406030204" pitchFamily="18" charset="0"/>
                            </a:rPr>
                            <m:t>(</m:t>
                          </m:r>
                          <m:r>
                            <a:rPr lang="fr-FR" b="0" i="1" smtClean="0">
                              <a:latin typeface="Cambria Math" panose="02040503050406030204" pitchFamily="18" charset="0"/>
                            </a:rPr>
                            <m:t>𝑥</m:t>
                          </m:r>
                          <m:r>
                            <a:rPr lang="fr-FR" b="0" i="1" smtClean="0">
                              <a:latin typeface="Cambria Math" panose="02040503050406030204" pitchFamily="18" charset="0"/>
                            </a:rPr>
                            <m:t>)</m:t>
                          </m:r>
                        </m:num>
                        <m:den>
                          <m:r>
                            <a:rPr lang="fr-FR" b="0" i="1" smtClean="0">
                              <a:latin typeface="Cambria Math" panose="02040503050406030204" pitchFamily="18" charset="0"/>
                            </a:rPr>
                            <m:t>𝐸</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𝐼</m:t>
                              </m:r>
                            </m:e>
                            <m:sub>
                              <m:r>
                                <a:rPr lang="fr-FR" b="0" i="1" smtClean="0">
                                  <a:latin typeface="Cambria Math" panose="02040503050406030204" pitchFamily="18" charset="0"/>
                                </a:rPr>
                                <m:t>𝐺𝑧</m:t>
                              </m:r>
                            </m:sub>
                          </m:sSub>
                        </m:den>
                      </m:f>
                      <m:r>
                        <a:rPr lang="fr-FR" b="0" i="1" smtClean="0">
                          <a:latin typeface="Cambria Math" panose="02040503050406030204" pitchFamily="18" charset="0"/>
                        </a:rPr>
                        <m:t>=</m:t>
                      </m:r>
                      <m:r>
                        <a:rPr lang="fr-FR" b="0" i="1" smtClean="0">
                          <a:latin typeface="Cambria Math" panose="02040503050406030204" pitchFamily="18" charset="0"/>
                        </a:rPr>
                        <m:t>𝑦</m:t>
                      </m:r>
                      <m:r>
                        <a:rPr lang="fr-FR" b="0" i="1" smtClean="0">
                          <a:latin typeface="Cambria Math" panose="02040503050406030204" pitchFamily="18" charset="0"/>
                        </a:rPr>
                        <m:t>′′</m:t>
                      </m:r>
                    </m:oMath>
                  </m:oMathPara>
                </a14:m>
                <a:endParaRPr lang="fr-FR" dirty="0"/>
              </a:p>
            </p:txBody>
          </p:sp>
        </mc:Choice>
        <mc:Fallback>
          <p:sp>
            <p:nvSpPr>
              <p:cNvPr id="14" name="ZoneTexte 13">
                <a:extLst>
                  <a:ext uri="{FF2B5EF4-FFF2-40B4-BE49-F238E27FC236}">
                    <a16:creationId xmlns:a16="http://schemas.microsoft.com/office/drawing/2014/main" id="{927142C1-246A-FC60-606B-BED1C246DD4C}"/>
                  </a:ext>
                </a:extLst>
              </p:cNvPr>
              <p:cNvSpPr txBox="1">
                <a:spLocks noRot="1" noChangeAspect="1" noMove="1" noResize="1" noEditPoints="1" noAdjustHandles="1" noChangeArrowheads="1" noChangeShapeType="1" noTextEdit="1"/>
              </p:cNvSpPr>
              <p:nvPr/>
            </p:nvSpPr>
            <p:spPr>
              <a:xfrm>
                <a:off x="7429500" y="2848179"/>
                <a:ext cx="4221944" cy="589585"/>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681391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Extension, compression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texte, écriture manuscrite, tableau blanc&#10;&#10;Description générée automatiquement">
            <a:extLst>
              <a:ext uri="{FF2B5EF4-FFF2-40B4-BE49-F238E27FC236}">
                <a16:creationId xmlns:a16="http://schemas.microsoft.com/office/drawing/2014/main" id="{FA6E562F-323B-5FA9-67EE-7725B8EBB1B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2016" t="24454" r="15613" b="41346"/>
          <a:stretch/>
        </p:blipFill>
        <p:spPr>
          <a:xfrm rot="10680000">
            <a:off x="5928746" y="1350084"/>
            <a:ext cx="5001494" cy="5278586"/>
          </a:xfrm>
          <a:prstGeom prst="rect">
            <a:avLst/>
          </a:prstGeom>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843FEEC-2FF6-EB7D-8309-F8C23A0D2C3C}"/>
                  </a:ext>
                </a:extLst>
              </p:cNvPr>
              <p:cNvSpPr txBox="1"/>
              <p:nvPr/>
            </p:nvSpPr>
            <p:spPr>
              <a:xfrm>
                <a:off x="858377" y="1503687"/>
                <a:ext cx="3178630"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rPr>
                        <m:t>𝜎</m:t>
                      </m:r>
                      <m:r>
                        <a:rPr lang="fr-FR" b="0" i="1" smtClean="0">
                          <a:latin typeface="Cambria Math" panose="02040503050406030204" pitchFamily="18" charset="0"/>
                        </a:rPr>
                        <m:t>(</m:t>
                      </m:r>
                      <m:r>
                        <a:rPr lang="fr-FR" b="0" i="1" smtClean="0">
                          <a:latin typeface="Cambria Math" panose="02040503050406030204" pitchFamily="18" charset="0"/>
                        </a:rPr>
                        <m:t>𝑀𝑃𝑎</m:t>
                      </m:r>
                      <m:r>
                        <a:rPr lang="fr-FR" b="0" i="1" smtClean="0">
                          <a:latin typeface="Cambria Math" panose="02040503050406030204" pitchFamily="18" charset="0"/>
                        </a:rPr>
                        <m:t>)</m:t>
                      </m:r>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b="0" i="1" smtClean="0">
                              <a:latin typeface="Cambria Math" panose="02040503050406030204" pitchFamily="18" charset="0"/>
                            </a:rPr>
                            <m:t>𝑁</m:t>
                          </m:r>
                          <m:r>
                            <a:rPr lang="fr-FR" b="0" i="1" smtClean="0">
                              <a:latin typeface="Cambria Math" panose="02040503050406030204" pitchFamily="18" charset="0"/>
                            </a:rPr>
                            <m:t>(</m:t>
                          </m:r>
                          <m:r>
                            <a:rPr lang="fr-FR" b="0" i="1" smtClean="0">
                              <a:latin typeface="Cambria Math" panose="02040503050406030204" pitchFamily="18" charset="0"/>
                            </a:rPr>
                            <m:t>𝑁</m:t>
                          </m:r>
                          <m:r>
                            <a:rPr lang="fr-FR" b="0" i="1" smtClean="0">
                              <a:latin typeface="Cambria Math" panose="02040503050406030204" pitchFamily="18" charset="0"/>
                            </a:rPr>
                            <m:t>)</m:t>
                          </m:r>
                        </m:num>
                        <m:den>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𝑆</m:t>
                              </m:r>
                            </m:e>
                            <m:sub>
                              <m:r>
                                <a:rPr lang="fr-FR" i="0">
                                  <a:latin typeface="Cambria Math" panose="02040503050406030204" pitchFamily="18" charset="0"/>
                                </a:rPr>
                                <m:t>0</m:t>
                              </m:r>
                            </m:sub>
                          </m:sSub>
                          <m:r>
                            <a:rPr lang="fr-FR" b="0" i="1" smtClean="0">
                              <a:latin typeface="Cambria Math" panose="02040503050406030204" pitchFamily="18" charset="0"/>
                            </a:rPr>
                            <m:t>(</m:t>
                          </m:r>
                          <m:r>
                            <a:rPr lang="fr-FR" b="0" i="1" smtClean="0">
                              <a:latin typeface="Cambria Math" panose="02040503050406030204" pitchFamily="18" charset="0"/>
                            </a:rPr>
                            <m:t>𝑚</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r>
                            <a:rPr lang="fr-FR" b="0" i="1" smtClean="0">
                              <a:latin typeface="Cambria Math" panose="02040503050406030204" pitchFamily="18" charset="0"/>
                            </a:rPr>
                            <m:t>)</m:t>
                          </m:r>
                        </m:den>
                      </m:f>
                    </m:oMath>
                  </m:oMathPara>
                </a14:m>
                <a:endParaRPr lang="fr-FR" dirty="0"/>
              </a:p>
            </p:txBody>
          </p:sp>
        </mc:Choice>
        <mc:Fallback xmlns="">
          <p:sp>
            <p:nvSpPr>
              <p:cNvPr id="11" name="ZoneTexte 10">
                <a:extLst>
                  <a:ext uri="{FF2B5EF4-FFF2-40B4-BE49-F238E27FC236}">
                    <a16:creationId xmlns:a16="http://schemas.microsoft.com/office/drawing/2014/main" id="{8843FEEC-2FF6-EB7D-8309-F8C23A0D2C3C}"/>
                  </a:ext>
                </a:extLst>
              </p:cNvPr>
              <p:cNvSpPr txBox="1">
                <a:spLocks noRot="1" noChangeAspect="1" noMove="1" noResize="1" noEditPoints="1" noAdjustHandles="1" noChangeArrowheads="1" noChangeShapeType="1" noTextEdit="1"/>
              </p:cNvSpPr>
              <p:nvPr/>
            </p:nvSpPr>
            <p:spPr>
              <a:xfrm>
                <a:off x="858377" y="1503687"/>
                <a:ext cx="3178630" cy="669094"/>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1C85B69-825C-A2BF-B1C6-0ADDA273F1EF}"/>
                  </a:ext>
                </a:extLst>
              </p:cNvPr>
              <p:cNvSpPr txBox="1"/>
              <p:nvPr/>
            </p:nvSpPr>
            <p:spPr>
              <a:xfrm>
                <a:off x="1454915" y="2369650"/>
                <a:ext cx="1985555" cy="6842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ε</m:t>
                          </m:r>
                        </m:e>
                        <m:sub>
                          <m:r>
                            <a:rPr lang="fr-FR" b="0" i="1" smtClean="0">
                              <a:latin typeface="Cambria Math" panose="02040503050406030204" pitchFamily="18" charset="0"/>
                              <a:ea typeface="Cambria Math" panose="02040503050406030204" pitchFamily="18" charset="0"/>
                            </a:rPr>
                            <m:t>𝑥</m:t>
                          </m:r>
                        </m:sub>
                      </m:sSub>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m:rPr>
                              <m:sty m:val="p"/>
                            </m:rPr>
                            <a:rPr lang="el-GR" i="1" smtClean="0">
                              <a:solidFill>
                                <a:srgbClr val="836967"/>
                              </a:solidFill>
                              <a:latin typeface="Cambria Math" panose="02040503050406030204" pitchFamily="18" charset="0"/>
                              <a:ea typeface="Cambria Math" panose="02040503050406030204" pitchFamily="18" charset="0"/>
                            </a:rPr>
                            <m:t>Δ</m:t>
                          </m:r>
                          <m:r>
                            <a:rPr lang="fr-FR" i="1" smtClean="0">
                              <a:latin typeface="Cambria Math" panose="02040503050406030204" pitchFamily="18" charset="0"/>
                            </a:rPr>
                            <m:t>𝑙</m:t>
                          </m:r>
                          <m:r>
                            <a:rPr lang="fr-FR" b="0" i="1" smtClean="0">
                              <a:latin typeface="Cambria Math" panose="02040503050406030204" pitchFamily="18" charset="0"/>
                            </a:rPr>
                            <m:t>(</m:t>
                          </m:r>
                          <m:r>
                            <a:rPr lang="fr-FR" b="0" i="1" smtClean="0">
                              <a:latin typeface="Cambria Math" panose="02040503050406030204" pitchFamily="18" charset="0"/>
                            </a:rPr>
                            <m:t>𝑚𝑚</m:t>
                          </m:r>
                          <m:r>
                            <a:rPr lang="fr-FR" b="0" i="1" smtClean="0">
                              <a:latin typeface="Cambria Math" panose="02040503050406030204" pitchFamily="18" charset="0"/>
                            </a:rPr>
                            <m:t>)</m:t>
                          </m:r>
                        </m:num>
                        <m:den>
                          <m:sSub>
                            <m:sSubPr>
                              <m:ctrlPr>
                                <a:rPr lang="fr-FR" i="1">
                                  <a:solidFill>
                                    <a:srgbClr val="836967"/>
                                  </a:solidFill>
                                  <a:latin typeface="Cambria Math" panose="02040503050406030204" pitchFamily="18" charset="0"/>
                                </a:rPr>
                              </m:ctrlPr>
                            </m:sSubPr>
                            <m:e>
                              <m:r>
                                <a:rPr lang="fr-FR" b="0" i="1" smtClean="0">
                                  <a:latin typeface="Cambria Math" panose="02040503050406030204" pitchFamily="18" charset="0"/>
                                </a:rPr>
                                <m:t>𝑙</m:t>
                              </m:r>
                            </m:e>
                            <m:sub>
                              <m:r>
                                <a:rPr lang="fr-FR" i="0">
                                  <a:latin typeface="Cambria Math" panose="02040503050406030204" pitchFamily="18" charset="0"/>
                                </a:rPr>
                                <m:t>0</m:t>
                              </m:r>
                            </m:sub>
                          </m:sSub>
                          <m:r>
                            <a:rPr lang="fr-FR" b="0" i="1" smtClean="0">
                              <a:latin typeface="Cambria Math" panose="02040503050406030204" pitchFamily="18" charset="0"/>
                            </a:rPr>
                            <m:t>(</m:t>
                          </m:r>
                          <m:r>
                            <a:rPr lang="fr-FR" b="0" i="1" smtClean="0">
                              <a:latin typeface="Cambria Math" panose="02040503050406030204" pitchFamily="18" charset="0"/>
                            </a:rPr>
                            <m:t>𝑚𝑚</m:t>
                          </m:r>
                          <m:r>
                            <a:rPr lang="fr-FR" b="0" i="1" smtClean="0">
                              <a:latin typeface="Cambria Math" panose="02040503050406030204" pitchFamily="18" charset="0"/>
                            </a:rPr>
                            <m:t>)</m:t>
                          </m:r>
                        </m:den>
                      </m:f>
                    </m:oMath>
                  </m:oMathPara>
                </a14:m>
                <a:endParaRPr lang="fr-FR" dirty="0"/>
              </a:p>
            </p:txBody>
          </p:sp>
        </mc:Choice>
        <mc:Fallback xmlns="">
          <p:sp>
            <p:nvSpPr>
              <p:cNvPr id="12" name="ZoneTexte 11">
                <a:extLst>
                  <a:ext uri="{FF2B5EF4-FFF2-40B4-BE49-F238E27FC236}">
                    <a16:creationId xmlns:a16="http://schemas.microsoft.com/office/drawing/2014/main" id="{21C85B69-825C-A2BF-B1C6-0ADDA273F1EF}"/>
                  </a:ext>
                </a:extLst>
              </p:cNvPr>
              <p:cNvSpPr txBox="1">
                <a:spLocks noRot="1" noChangeAspect="1" noMove="1" noResize="1" noEditPoints="1" noAdjustHandles="1" noChangeArrowheads="1" noChangeShapeType="1" noTextEdit="1"/>
              </p:cNvSpPr>
              <p:nvPr/>
            </p:nvSpPr>
            <p:spPr>
              <a:xfrm>
                <a:off x="1454915" y="2369650"/>
                <a:ext cx="1985555" cy="684290"/>
              </a:xfrm>
              <a:prstGeom prst="rect">
                <a:avLst/>
              </a:prstGeom>
              <a:blipFill>
                <a:blip r:embed="rId6"/>
                <a:stretch>
                  <a:fillRect/>
                </a:stretch>
              </a:blipFill>
            </p:spPr>
            <p:txBody>
              <a:bodyPr/>
              <a:lstStyle/>
              <a:p>
                <a:r>
                  <a:rPr lang="fr-FR">
                    <a:noFill/>
                  </a:rPr>
                  <a:t> </a:t>
                </a:r>
              </a:p>
            </p:txBody>
          </p:sp>
        </mc:Fallback>
      </mc:AlternateContent>
      <p:sp>
        <p:nvSpPr>
          <p:cNvPr id="13" name="Rectangle 12">
            <a:extLst>
              <a:ext uri="{FF2B5EF4-FFF2-40B4-BE49-F238E27FC236}">
                <a16:creationId xmlns:a16="http://schemas.microsoft.com/office/drawing/2014/main" id="{1EB85C15-B807-8808-4853-0121048B0494}"/>
              </a:ext>
            </a:extLst>
          </p:cNvPr>
          <p:cNvSpPr/>
          <p:nvPr/>
        </p:nvSpPr>
        <p:spPr>
          <a:xfrm>
            <a:off x="6632889" y="3398360"/>
            <a:ext cx="191588" cy="1581564"/>
          </a:xfrm>
          <a:prstGeom prst="rect">
            <a:avLst/>
          </a:prstGeom>
          <a:solidFill>
            <a:srgbClr val="00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07ED101B-4CEF-2BD2-94FA-C72BBDF075D0}"/>
                  </a:ext>
                </a:extLst>
              </p:cNvPr>
              <p:cNvSpPr txBox="1"/>
              <p:nvPr/>
            </p:nvSpPr>
            <p:spPr>
              <a:xfrm>
                <a:off x="1987226" y="4089793"/>
                <a:ext cx="1112520" cy="525657"/>
              </a:xfrm>
              <a:prstGeom prst="rect">
                <a:avLst/>
              </a:prstGeom>
              <a:noFill/>
            </p:spPr>
            <p:txBody>
              <a:bodyPr wrap="square">
                <a:spAutoFit/>
              </a:bodyPr>
              <a:lstStyle/>
              <a:p>
                <a14:m>
                  <m:oMath xmlns:m="http://schemas.openxmlformats.org/officeDocument/2006/math">
                    <m:r>
                      <m:rPr>
                        <m:sty m:val="p"/>
                      </m:rPr>
                      <a:rPr lang="el-GR" i="1" smtClean="0">
                        <a:solidFill>
                          <a:srgbClr val="836967"/>
                        </a:solidFill>
                        <a:latin typeface="Cambria Math" panose="02040503050406030204" pitchFamily="18" charset="0"/>
                        <a:ea typeface="Cambria Math" panose="02040503050406030204" pitchFamily="18" charset="0"/>
                      </a:rPr>
                      <m:t>Δ</m:t>
                    </m:r>
                    <m:r>
                      <a:rPr lang="fr-FR" i="1" smtClean="0">
                        <a:latin typeface="Cambria Math" panose="02040503050406030204" pitchFamily="18" charset="0"/>
                      </a:rPr>
                      <m:t>𝑙</m:t>
                    </m:r>
                    <m:r>
                      <a:rPr lang="fr-FR" b="0" i="1" smtClean="0">
                        <a:latin typeface="Cambria Math" panose="02040503050406030204" pitchFamily="18" charset="0"/>
                      </a:rPr>
                      <m:t> </m:t>
                    </m:r>
                  </m:oMath>
                </a14:m>
                <a:r>
                  <a:rPr lang="fr-FR" dirty="0"/>
                  <a:t>= </a:t>
                </a:r>
                <a14:m>
                  <m:oMath xmlns:m="http://schemas.openxmlformats.org/officeDocument/2006/math">
                    <m:f>
                      <m:fPr>
                        <m:ctrlPr>
                          <a:rPr lang="fr-FR" i="1">
                            <a:latin typeface="Cambria Math" panose="02040503050406030204" pitchFamily="18" charset="0"/>
                          </a:rPr>
                        </m:ctrlPr>
                      </m:fPr>
                      <m:num>
                        <m:r>
                          <a:rPr lang="fr-FR" i="1">
                            <a:latin typeface="Cambria Math" panose="02040503050406030204" pitchFamily="18" charset="0"/>
                          </a:rPr>
                          <m:t>𝑁</m:t>
                        </m:r>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𝑙</m:t>
                            </m:r>
                          </m:e>
                          <m:sub>
                            <m:r>
                              <a:rPr lang="fr-FR" i="1">
                                <a:latin typeface="Cambria Math" panose="02040503050406030204" pitchFamily="18" charset="0"/>
                              </a:rPr>
                              <m:t>0</m:t>
                            </m:r>
                          </m:sub>
                        </m:sSub>
                      </m:num>
                      <m:den>
                        <m:sSub>
                          <m:sSubPr>
                            <m:ctrlPr>
                              <a:rPr lang="fr-FR" i="1">
                                <a:latin typeface="Cambria Math" panose="02040503050406030204" pitchFamily="18" charset="0"/>
                              </a:rPr>
                            </m:ctrlPr>
                          </m:sSubPr>
                          <m:e>
                            <m:r>
                              <a:rPr lang="fr-FR" i="1">
                                <a:latin typeface="Cambria Math" panose="02040503050406030204" pitchFamily="18" charset="0"/>
                              </a:rPr>
                              <m:t>𝐸</m:t>
                            </m:r>
                            <m:r>
                              <a:rPr lang="fr-FR" i="1">
                                <a:latin typeface="Cambria Math" panose="02040503050406030204" pitchFamily="18" charset="0"/>
                              </a:rPr>
                              <m:t>.</m:t>
                            </m:r>
                            <m:r>
                              <a:rPr lang="fr-FR" i="1">
                                <a:latin typeface="Cambria Math" panose="02040503050406030204" pitchFamily="18" charset="0"/>
                              </a:rPr>
                              <m:t>𝑆</m:t>
                            </m:r>
                          </m:e>
                          <m:sub>
                            <m:r>
                              <a:rPr lang="fr-FR" i="1">
                                <a:latin typeface="Cambria Math" panose="02040503050406030204" pitchFamily="18" charset="0"/>
                              </a:rPr>
                              <m:t>0</m:t>
                            </m:r>
                          </m:sub>
                        </m:sSub>
                      </m:den>
                    </m:f>
                  </m:oMath>
                </a14:m>
                <a:endParaRPr lang="fr-FR" i="1" dirty="0">
                  <a:latin typeface="Cambria Math" panose="02040503050406030204" pitchFamily="18" charset="0"/>
                </a:endParaRPr>
              </a:p>
            </p:txBody>
          </p:sp>
        </mc:Choice>
        <mc:Fallback xmlns="">
          <p:sp>
            <p:nvSpPr>
              <p:cNvPr id="5" name="ZoneTexte 4">
                <a:extLst>
                  <a:ext uri="{FF2B5EF4-FFF2-40B4-BE49-F238E27FC236}">
                    <a16:creationId xmlns:a16="http://schemas.microsoft.com/office/drawing/2014/main" id="{07ED101B-4CEF-2BD2-94FA-C72BBDF075D0}"/>
                  </a:ext>
                </a:extLst>
              </p:cNvPr>
              <p:cNvSpPr txBox="1">
                <a:spLocks noRot="1" noChangeAspect="1" noMove="1" noResize="1" noEditPoints="1" noAdjustHandles="1" noChangeArrowheads="1" noChangeShapeType="1" noTextEdit="1"/>
              </p:cNvSpPr>
              <p:nvPr/>
            </p:nvSpPr>
            <p:spPr>
              <a:xfrm>
                <a:off x="1987226" y="4089793"/>
                <a:ext cx="1112520" cy="525657"/>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B412C79A-2E3D-C955-C0C8-BE7CAA82BEA4}"/>
                  </a:ext>
                </a:extLst>
              </p:cNvPr>
              <p:cNvSpPr txBox="1"/>
              <p:nvPr/>
            </p:nvSpPr>
            <p:spPr>
              <a:xfrm>
                <a:off x="1880279" y="3462232"/>
                <a:ext cx="1112520" cy="369332"/>
              </a:xfrm>
              <a:prstGeom prst="rect">
                <a:avLst/>
              </a:prstGeom>
              <a:noFill/>
              <a:ln>
                <a:solidFill>
                  <a:srgbClr val="FF0000"/>
                </a:solidFill>
              </a:ln>
            </p:spPr>
            <p:txBody>
              <a:bodyPr wrap="square">
                <a:spAutoFit/>
              </a:bodyPr>
              <a:lstStyle/>
              <a:p>
                <a14:m>
                  <m:oMath xmlns:m="http://schemas.openxmlformats.org/officeDocument/2006/math">
                    <m:r>
                      <a:rPr lang="fr-FR" i="1" smtClean="0">
                        <a:latin typeface="Cambria Math" panose="02040503050406030204" pitchFamily="18" charset="0"/>
                      </a:rPr>
                      <m:t>𝜎</m:t>
                    </m:r>
                  </m:oMath>
                </a14:m>
                <a:r>
                  <a:rPr lang="fr-FR" dirty="0"/>
                  <a:t> = E.</a:t>
                </a:r>
                <a:r>
                  <a:rPr lang="el-GR" dirty="0">
                    <a:ea typeface="Cambria Math" panose="02040503050406030204" pitchFamily="18" charset="0"/>
                  </a:rPr>
                  <a:t> </a:t>
                </a:r>
                <a14:m>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ε</m:t>
                        </m:r>
                      </m:e>
                      <m:sub>
                        <m:r>
                          <a:rPr lang="fr-FR" b="0" i="1" smtClean="0">
                            <a:latin typeface="Cambria Math" panose="02040503050406030204" pitchFamily="18" charset="0"/>
                            <a:ea typeface="Cambria Math" panose="02040503050406030204" pitchFamily="18" charset="0"/>
                          </a:rPr>
                          <m:t>𝑥</m:t>
                        </m:r>
                      </m:sub>
                    </m:sSub>
                  </m:oMath>
                </a14:m>
                <a:endParaRPr lang="fr-FR" dirty="0"/>
              </a:p>
            </p:txBody>
          </p:sp>
        </mc:Choice>
        <mc:Fallback xmlns="">
          <p:sp>
            <p:nvSpPr>
              <p:cNvPr id="10" name="ZoneTexte 9">
                <a:extLst>
                  <a:ext uri="{FF2B5EF4-FFF2-40B4-BE49-F238E27FC236}">
                    <a16:creationId xmlns:a16="http://schemas.microsoft.com/office/drawing/2014/main" id="{B412C79A-2E3D-C955-C0C8-BE7CAA82BEA4}"/>
                  </a:ext>
                </a:extLst>
              </p:cNvPr>
              <p:cNvSpPr txBox="1">
                <a:spLocks noRot="1" noChangeAspect="1" noMove="1" noResize="1" noEditPoints="1" noAdjustHandles="1" noChangeArrowheads="1" noChangeShapeType="1" noTextEdit="1"/>
              </p:cNvSpPr>
              <p:nvPr/>
            </p:nvSpPr>
            <p:spPr>
              <a:xfrm>
                <a:off x="1880279" y="3462232"/>
                <a:ext cx="1112520" cy="369332"/>
              </a:xfrm>
              <a:prstGeom prst="rect">
                <a:avLst/>
              </a:prstGeom>
              <a:blipFill>
                <a:blip r:embed="rId8"/>
                <a:stretch>
                  <a:fillRect t="-7937" b="-22222"/>
                </a:stretch>
              </a:blipFill>
              <a:ln>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E76096CB-7171-4ACF-84C8-D275A6D5F343}"/>
                  </a:ext>
                </a:extLst>
              </p:cNvPr>
              <p:cNvSpPr txBox="1"/>
              <p:nvPr/>
            </p:nvSpPr>
            <p:spPr>
              <a:xfrm>
                <a:off x="1954570" y="4980974"/>
                <a:ext cx="1581110" cy="391261"/>
              </a:xfrm>
              <a:prstGeom prst="rect">
                <a:avLst/>
              </a:prstGeom>
              <a:noFill/>
            </p:spPr>
            <p:txBody>
              <a:bodyPr wrap="square">
                <a:spAutoFit/>
              </a:bodyPr>
              <a:lstStyle/>
              <a:p>
                <a14:m>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ε</m:t>
                        </m:r>
                      </m:e>
                      <m:sub>
                        <m:r>
                          <a:rPr lang="fr-FR" b="0" i="1" smtClean="0">
                            <a:latin typeface="Cambria Math" panose="02040503050406030204" pitchFamily="18" charset="0"/>
                            <a:ea typeface="Cambria Math" panose="02040503050406030204" pitchFamily="18" charset="0"/>
                          </a:rPr>
                          <m:t>𝑦</m:t>
                        </m:r>
                      </m:sub>
                    </m:sSub>
                  </m:oMath>
                </a14:m>
                <a:r>
                  <a:rPr lang="fr-FR" dirty="0"/>
                  <a:t> = </a:t>
                </a:r>
                <a14:m>
                  <m:oMath xmlns:m="http://schemas.openxmlformats.org/officeDocument/2006/math">
                    <m:r>
                      <a:rPr lang="fr-FR" b="0" i="0" smtClean="0">
                        <a:latin typeface="Cambria Math" panose="02040503050406030204" pitchFamily="18" charset="0"/>
                        <a:ea typeface="Cambria Math" panose="02040503050406030204" pitchFamily="18" charset="0"/>
                      </a:rPr>
                      <m:t>−</m:t>
                    </m:r>
                    <m:r>
                      <m:rPr>
                        <m:sty m:val="p"/>
                      </m:rPr>
                      <a:rPr lang="fr-FR" b="0" i="0" smtClean="0">
                        <a:latin typeface="Cambria Math" panose="02040503050406030204" pitchFamily="18" charset="0"/>
                        <a:ea typeface="Cambria Math" panose="02040503050406030204" pitchFamily="18" charset="0"/>
                      </a:rPr>
                      <m:t>v</m:t>
                    </m:r>
                    <m:r>
                      <a:rPr lang="fr-FR" b="0" i="0" smtClean="0">
                        <a:latin typeface="Cambria Math" panose="02040503050406030204" pitchFamily="18" charset="0"/>
                        <a:ea typeface="Cambria Math" panose="02040503050406030204" pitchFamily="18" charset="0"/>
                      </a:rPr>
                      <m:t>.</m:t>
                    </m:r>
                    <m:sSub>
                      <m:sSubPr>
                        <m:ctrlPr>
                          <a:rPr lang="el-GR"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ε</m:t>
                        </m:r>
                      </m:e>
                      <m:sub>
                        <m:r>
                          <a:rPr lang="fr-FR" b="0" i="1" smtClean="0">
                            <a:latin typeface="Cambria Math" panose="02040503050406030204" pitchFamily="18" charset="0"/>
                            <a:ea typeface="Cambria Math" panose="02040503050406030204" pitchFamily="18" charset="0"/>
                          </a:rPr>
                          <m:t>𝑥</m:t>
                        </m:r>
                      </m:sub>
                    </m:sSub>
                  </m:oMath>
                </a14:m>
                <a:endParaRPr lang="fr-FR" dirty="0"/>
              </a:p>
            </p:txBody>
          </p:sp>
        </mc:Choice>
        <mc:Fallback xmlns="">
          <p:sp>
            <p:nvSpPr>
              <p:cNvPr id="16" name="ZoneTexte 15">
                <a:extLst>
                  <a:ext uri="{FF2B5EF4-FFF2-40B4-BE49-F238E27FC236}">
                    <a16:creationId xmlns:a16="http://schemas.microsoft.com/office/drawing/2014/main" id="{E76096CB-7171-4ACF-84C8-D275A6D5F343}"/>
                  </a:ext>
                </a:extLst>
              </p:cNvPr>
              <p:cNvSpPr txBox="1">
                <a:spLocks noRot="1" noChangeAspect="1" noMove="1" noResize="1" noEditPoints="1" noAdjustHandles="1" noChangeArrowheads="1" noChangeShapeType="1" noTextEdit="1"/>
              </p:cNvSpPr>
              <p:nvPr/>
            </p:nvSpPr>
            <p:spPr>
              <a:xfrm>
                <a:off x="1954570" y="4980974"/>
                <a:ext cx="1581110" cy="391261"/>
              </a:xfrm>
              <a:prstGeom prst="rect">
                <a:avLst/>
              </a:prstGeom>
              <a:blipFill>
                <a:blip r:embed="rId9"/>
                <a:stretch>
                  <a:fillRect t="-7813" b="-18750"/>
                </a:stretch>
              </a:blipFill>
            </p:spPr>
            <p:txBody>
              <a:bodyPr/>
              <a:lstStyle/>
              <a:p>
                <a:r>
                  <a:rPr lang="fr-FR">
                    <a:noFill/>
                  </a:rPr>
                  <a:t> </a:t>
                </a:r>
              </a:p>
            </p:txBody>
          </p:sp>
        </mc:Fallback>
      </mc:AlternateContent>
    </p:spTree>
    <p:extLst>
      <p:ext uri="{BB962C8B-B14F-4D97-AF65-F5344CB8AC3E}">
        <p14:creationId xmlns:p14="http://schemas.microsoft.com/office/powerpoint/2010/main" val="1663913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Extension, compression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843FEEC-2FF6-EB7D-8309-F8C23A0D2C3C}"/>
                  </a:ext>
                </a:extLst>
              </p:cNvPr>
              <p:cNvSpPr txBox="1"/>
              <p:nvPr/>
            </p:nvSpPr>
            <p:spPr>
              <a:xfrm>
                <a:off x="2042744" y="2313585"/>
                <a:ext cx="3178630" cy="626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r>
                            <a:rPr lang="fr-FR" i="1">
                              <a:latin typeface="Cambria Math" panose="02040503050406030204" pitchFamily="18" charset="0"/>
                            </a:rPr>
                            <m:t>𝜎</m:t>
                          </m:r>
                        </m:e>
                      </m:d>
                      <m:r>
                        <a:rPr lang="fr-FR"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rPr>
                          </m:ctrlPr>
                        </m:sSubPr>
                        <m:e>
                          <m:r>
                            <m:rPr>
                              <m:sty m:val="p"/>
                            </m:rPr>
                            <a:rPr lang="fr-FR">
                              <a:latin typeface="Cambria Math" panose="02040503050406030204" pitchFamily="18" charset="0"/>
                            </a:rPr>
                            <m:t>R</m:t>
                          </m:r>
                        </m:e>
                        <m:sub>
                          <m:r>
                            <a:rPr lang="fr-FR" i="1">
                              <a:latin typeface="Cambria Math" panose="02040503050406030204" pitchFamily="18" charset="0"/>
                            </a:rPr>
                            <m:t>𝑝𝑒</m:t>
                          </m:r>
                        </m:sub>
                      </m:sSub>
                      <m:r>
                        <a:rPr lang="fr-FR" b="0" i="1" smtClean="0">
                          <a:latin typeface="Cambria Math" panose="02040503050406030204" pitchFamily="18" charset="0"/>
                          <a:ea typeface="Cambria Math" panose="02040503050406030204" pitchFamily="18" charset="0"/>
                        </a:rPr>
                        <m:t>    </m:t>
                      </m:r>
                      <m:r>
                        <a:rPr lang="fr-FR" b="0" i="1" smtClean="0">
                          <a:latin typeface="Cambria Math" panose="02040503050406030204" pitchFamily="18" charset="0"/>
                          <a:ea typeface="Cambria Math" panose="02040503050406030204" pitchFamily="18" charset="0"/>
                        </a:rPr>
                        <m:t>𝑜𝑢</m:t>
                      </m:r>
                      <m:r>
                        <a:rPr lang="fr-FR" b="0" i="1" smtClean="0">
                          <a:latin typeface="Cambria Math" panose="02040503050406030204" pitchFamily="18" charset="0"/>
                          <a:ea typeface="Cambria Math" panose="02040503050406030204" pitchFamily="18" charset="0"/>
                        </a:rPr>
                        <m:t> </m:t>
                      </m:r>
                      <m:f>
                        <m:fPr>
                          <m:ctrlPr>
                            <a:rPr lang="fr-FR" i="1" smtClean="0">
                              <a:solidFill>
                                <a:srgbClr val="836967"/>
                              </a:solidFill>
                              <a:latin typeface="Cambria Math" panose="02040503050406030204" pitchFamily="18" charset="0"/>
                            </a:rPr>
                          </m:ctrlPr>
                        </m:fPr>
                        <m:num>
                          <m:d>
                            <m:dPr>
                              <m:begChr m:val="|"/>
                              <m:endChr m:val="|"/>
                              <m:ctrlPr>
                                <a:rPr lang="fr-FR" b="0" i="1" smtClean="0">
                                  <a:latin typeface="Cambria Math" panose="02040503050406030204" pitchFamily="18" charset="0"/>
                                </a:rPr>
                              </m:ctrlPr>
                            </m:dPr>
                            <m:e>
                              <m:r>
                                <a:rPr lang="fr-FR" i="1">
                                  <a:latin typeface="Cambria Math" panose="02040503050406030204" pitchFamily="18" charset="0"/>
                                </a:rPr>
                                <m:t>𝑁</m:t>
                              </m:r>
                            </m:e>
                          </m:d>
                        </m:num>
                        <m:den>
                          <m:r>
                            <a:rPr lang="fr-FR" b="0" i="1" smtClean="0">
                              <a:latin typeface="Cambria Math" panose="02040503050406030204" pitchFamily="18" charset="0"/>
                            </a:rPr>
                            <m:t>𝑆</m:t>
                          </m:r>
                        </m:den>
                      </m:f>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m:rPr>
                              <m:sty m:val="p"/>
                            </m:rPr>
                            <a:rPr lang="fr-FR">
                              <a:latin typeface="Cambria Math" panose="02040503050406030204" pitchFamily="18" charset="0"/>
                              <a:ea typeface="Cambria Math" panose="02040503050406030204" pitchFamily="18" charset="0"/>
                            </a:rPr>
                            <m:t>R</m:t>
                          </m:r>
                        </m:e>
                        <m:sub>
                          <m:r>
                            <a:rPr lang="fr-FR" i="1">
                              <a:latin typeface="Cambria Math" panose="02040503050406030204" pitchFamily="18" charset="0"/>
                              <a:ea typeface="Cambria Math" panose="02040503050406030204" pitchFamily="18" charset="0"/>
                            </a:rPr>
                            <m:t>𝑝𝑒</m:t>
                          </m:r>
                        </m:sub>
                      </m:sSub>
                    </m:oMath>
                  </m:oMathPara>
                </a14:m>
                <a:endParaRPr lang="fr-FR" dirty="0"/>
              </a:p>
            </p:txBody>
          </p:sp>
        </mc:Choice>
        <mc:Fallback xmlns="">
          <p:sp>
            <p:nvSpPr>
              <p:cNvPr id="11" name="ZoneTexte 10">
                <a:extLst>
                  <a:ext uri="{FF2B5EF4-FFF2-40B4-BE49-F238E27FC236}">
                    <a16:creationId xmlns:a16="http://schemas.microsoft.com/office/drawing/2014/main" id="{8843FEEC-2FF6-EB7D-8309-F8C23A0D2C3C}"/>
                  </a:ext>
                </a:extLst>
              </p:cNvPr>
              <p:cNvSpPr txBox="1">
                <a:spLocks noRot="1" noChangeAspect="1" noMove="1" noResize="1" noEditPoints="1" noAdjustHandles="1" noChangeArrowheads="1" noChangeShapeType="1" noTextEdit="1"/>
              </p:cNvSpPr>
              <p:nvPr/>
            </p:nvSpPr>
            <p:spPr>
              <a:xfrm>
                <a:off x="2042744" y="2313585"/>
                <a:ext cx="3178630" cy="626005"/>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1C85B69-825C-A2BF-B1C6-0ADDA273F1EF}"/>
                  </a:ext>
                </a:extLst>
              </p:cNvPr>
              <p:cNvSpPr txBox="1"/>
              <p:nvPr/>
            </p:nvSpPr>
            <p:spPr>
              <a:xfrm>
                <a:off x="2639282" y="3179548"/>
                <a:ext cx="1985555" cy="6090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m:rPr>
                              <m:sty m:val="p"/>
                            </m:rPr>
                            <a:rPr lang="fr-FR" b="0" i="0" smtClean="0">
                              <a:latin typeface="Cambria Math" panose="02040503050406030204" pitchFamily="18" charset="0"/>
                              <a:ea typeface="Cambria Math" panose="02040503050406030204" pitchFamily="18" charset="0"/>
                            </a:rPr>
                            <m:t>avec</m:t>
                          </m:r>
                          <m:r>
                            <a:rPr lang="fr-FR" b="0" i="0" smtClean="0">
                              <a:latin typeface="Cambria Math" panose="02040503050406030204" pitchFamily="18" charset="0"/>
                              <a:ea typeface="Cambria Math" panose="02040503050406030204" pitchFamily="18" charset="0"/>
                            </a:rPr>
                            <m:t> </m:t>
                          </m:r>
                          <m:r>
                            <m:rPr>
                              <m:sty m:val="p"/>
                            </m:rPr>
                            <a:rPr lang="fr-FR">
                              <a:latin typeface="Cambria Math" panose="02040503050406030204" pitchFamily="18" charset="0"/>
                              <a:ea typeface="Cambria Math" panose="02040503050406030204" pitchFamily="18" charset="0"/>
                            </a:rPr>
                            <m:t>R</m:t>
                          </m:r>
                        </m:e>
                        <m:sub>
                          <m:r>
                            <a:rPr lang="fr-FR" i="1">
                              <a:latin typeface="Cambria Math" panose="02040503050406030204" pitchFamily="18" charset="0"/>
                              <a:ea typeface="Cambria Math" panose="02040503050406030204" pitchFamily="18" charset="0"/>
                            </a:rPr>
                            <m:t>𝑝𝑒</m:t>
                          </m:r>
                        </m:sub>
                      </m:sSub>
                      <m:r>
                        <a:rPr lang="fr-FR" i="1">
                          <a:latin typeface="Cambria Math" panose="02040503050406030204" pitchFamily="18" charset="0"/>
                          <a:ea typeface="Cambria Math" panose="02040503050406030204" pitchFamily="18" charset="0"/>
                        </a:rPr>
                        <m:t> </m:t>
                      </m:r>
                      <m:r>
                        <a:rPr lang="fr-FR" b="0" i="1" smtClean="0">
                          <a:solidFill>
                            <a:srgbClr val="836967"/>
                          </a:solidFill>
                          <a:latin typeface="Cambria Math" panose="02040503050406030204" pitchFamily="18" charset="0"/>
                        </a:rPr>
                        <m:t>=</m:t>
                      </m:r>
                      <m:f>
                        <m:fPr>
                          <m:ctrlPr>
                            <a:rPr lang="fr-FR" i="1">
                              <a:solidFill>
                                <a:srgbClr val="836967"/>
                              </a:solidFill>
                              <a:latin typeface="Cambria Math" panose="02040503050406030204" pitchFamily="18" charset="0"/>
                            </a:rPr>
                          </m:ctrlPr>
                        </m:fPr>
                        <m:num>
                          <m:sSub>
                            <m:sSubPr>
                              <m:ctrlPr>
                                <a:rPr lang="fr-FR" i="1">
                                  <a:latin typeface="Cambria Math" panose="02040503050406030204" pitchFamily="18" charset="0"/>
                                  <a:ea typeface="Cambria Math" panose="02040503050406030204" pitchFamily="18" charset="0"/>
                                </a:rPr>
                              </m:ctrlPr>
                            </m:sSubPr>
                            <m:e>
                              <m:r>
                                <m:rPr>
                                  <m:sty m:val="p"/>
                                </m:rPr>
                                <a:rPr lang="fr-FR">
                                  <a:latin typeface="Cambria Math" panose="02040503050406030204" pitchFamily="18" charset="0"/>
                                  <a:ea typeface="Cambria Math" panose="02040503050406030204" pitchFamily="18" charset="0"/>
                                </a:rPr>
                                <m:t>R</m:t>
                              </m:r>
                            </m:e>
                            <m:sub>
                              <m:r>
                                <a:rPr lang="fr-FR" i="1">
                                  <a:latin typeface="Cambria Math" panose="02040503050406030204" pitchFamily="18" charset="0"/>
                                  <a:ea typeface="Cambria Math" panose="02040503050406030204" pitchFamily="18" charset="0"/>
                                </a:rPr>
                                <m:t>𝑒</m:t>
                              </m:r>
                            </m:sub>
                          </m:sSub>
                        </m:num>
                        <m:den>
                          <m:r>
                            <a:rPr lang="fr-FR" b="0" i="1" smtClean="0">
                              <a:latin typeface="Cambria Math" panose="02040503050406030204" pitchFamily="18" charset="0"/>
                            </a:rPr>
                            <m:t>𝑠</m:t>
                          </m:r>
                        </m:den>
                      </m:f>
                    </m:oMath>
                  </m:oMathPara>
                </a14:m>
                <a:endParaRPr lang="fr-FR" dirty="0"/>
              </a:p>
            </p:txBody>
          </p:sp>
        </mc:Choice>
        <mc:Fallback xmlns="">
          <p:sp>
            <p:nvSpPr>
              <p:cNvPr id="12" name="ZoneTexte 11">
                <a:extLst>
                  <a:ext uri="{FF2B5EF4-FFF2-40B4-BE49-F238E27FC236}">
                    <a16:creationId xmlns:a16="http://schemas.microsoft.com/office/drawing/2014/main" id="{21C85B69-825C-A2BF-B1C6-0ADDA273F1EF}"/>
                  </a:ext>
                </a:extLst>
              </p:cNvPr>
              <p:cNvSpPr txBox="1">
                <a:spLocks noRot="1" noChangeAspect="1" noMove="1" noResize="1" noEditPoints="1" noAdjustHandles="1" noChangeArrowheads="1" noChangeShapeType="1" noTextEdit="1"/>
              </p:cNvSpPr>
              <p:nvPr/>
            </p:nvSpPr>
            <p:spPr>
              <a:xfrm>
                <a:off x="2639282" y="3179548"/>
                <a:ext cx="1985555" cy="609077"/>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07ED101B-4CEF-2BD2-94FA-C72BBDF075D0}"/>
                  </a:ext>
                </a:extLst>
              </p:cNvPr>
              <p:cNvSpPr txBox="1"/>
              <p:nvPr/>
            </p:nvSpPr>
            <p:spPr>
              <a:xfrm>
                <a:off x="2869475" y="4397942"/>
                <a:ext cx="1581110" cy="537840"/>
              </a:xfrm>
              <a:prstGeom prst="rect">
                <a:avLst/>
              </a:prstGeom>
              <a:noFill/>
            </p:spPr>
            <p:txBody>
              <a:bodyPr wrap="square">
                <a:spAutoFit/>
              </a:bodyPr>
              <a:lstStyle/>
              <a:p>
                <a:r>
                  <a:rPr lang="fr-FR" dirty="0"/>
                  <a:t> </a:t>
                </a:r>
                <a14:m>
                  <m:oMath xmlns:m="http://schemas.openxmlformats.org/officeDocument/2006/math">
                    <m:f>
                      <m:fPr>
                        <m:ctrlPr>
                          <a:rPr lang="fr-FR" i="1">
                            <a:latin typeface="Cambria Math" panose="02040503050406030204" pitchFamily="18" charset="0"/>
                          </a:rPr>
                        </m:ctrlPr>
                      </m:fPr>
                      <m:num>
                        <m:d>
                          <m:dPr>
                            <m:begChr m:val="|"/>
                            <m:endChr m:val="|"/>
                            <m:ctrlPr>
                              <a:rPr lang="fr-FR" i="1" smtClean="0">
                                <a:latin typeface="Cambria Math" panose="02040503050406030204" pitchFamily="18" charset="0"/>
                              </a:rPr>
                            </m:ctrlPr>
                          </m:dPr>
                          <m:e>
                            <m:r>
                              <a:rPr lang="fr-FR" i="1">
                                <a:latin typeface="Cambria Math" panose="02040503050406030204" pitchFamily="18" charset="0"/>
                              </a:rPr>
                              <m:t>𝑁</m:t>
                            </m:r>
                          </m:e>
                        </m:d>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𝑙</m:t>
                            </m:r>
                          </m:e>
                          <m:sub>
                            <m:r>
                              <a:rPr lang="fr-FR" i="1">
                                <a:latin typeface="Cambria Math" panose="02040503050406030204" pitchFamily="18" charset="0"/>
                              </a:rPr>
                              <m:t>0</m:t>
                            </m:r>
                          </m:sub>
                        </m:sSub>
                      </m:num>
                      <m:den>
                        <m:sSub>
                          <m:sSubPr>
                            <m:ctrlPr>
                              <a:rPr lang="fr-FR" i="1">
                                <a:latin typeface="Cambria Math" panose="02040503050406030204" pitchFamily="18" charset="0"/>
                              </a:rPr>
                            </m:ctrlPr>
                          </m:sSubPr>
                          <m:e>
                            <m:r>
                              <a:rPr lang="fr-FR" i="1">
                                <a:latin typeface="Cambria Math" panose="02040503050406030204" pitchFamily="18" charset="0"/>
                              </a:rPr>
                              <m:t>𝐸</m:t>
                            </m:r>
                            <m:r>
                              <a:rPr lang="fr-FR" i="1">
                                <a:latin typeface="Cambria Math" panose="02040503050406030204" pitchFamily="18" charset="0"/>
                              </a:rPr>
                              <m:t>.</m:t>
                            </m:r>
                            <m:r>
                              <a:rPr lang="fr-FR" i="1">
                                <a:latin typeface="Cambria Math" panose="02040503050406030204" pitchFamily="18" charset="0"/>
                              </a:rPr>
                              <m:t>𝑆</m:t>
                            </m:r>
                          </m:e>
                          <m:sub>
                            <m:r>
                              <a:rPr lang="fr-FR" i="1">
                                <a:latin typeface="Cambria Math" panose="02040503050406030204" pitchFamily="18" charset="0"/>
                              </a:rPr>
                              <m:t>0</m:t>
                            </m:r>
                          </m:sub>
                        </m:sSub>
                      </m:den>
                    </m:f>
                    <m:r>
                      <a:rPr lang="fr-FR" i="1" smtClean="0">
                        <a:latin typeface="Cambria Math" panose="02040503050406030204" pitchFamily="18" charset="0"/>
                        <a:ea typeface="Cambria Math" panose="02040503050406030204" pitchFamily="18" charset="0"/>
                      </a:rPr>
                      <m:t>≤</m:t>
                    </m:r>
                    <m:sSub>
                      <m:sSubPr>
                        <m:ctrlPr>
                          <a:rPr lang="el-GR" i="1" smtClean="0">
                            <a:solidFill>
                              <a:srgbClr val="836967"/>
                            </a:solidFill>
                            <a:latin typeface="Cambria Math" panose="02040503050406030204" pitchFamily="18" charset="0"/>
                            <a:ea typeface="Cambria Math" panose="02040503050406030204" pitchFamily="18" charset="0"/>
                          </a:rPr>
                        </m:ctrlPr>
                      </m:sSubPr>
                      <m:e>
                        <m:r>
                          <m:rPr>
                            <m:sty m:val="p"/>
                          </m:rPr>
                          <a:rPr lang="el-GR" i="1">
                            <a:solidFill>
                              <a:srgbClr val="836967"/>
                            </a:solidFill>
                            <a:latin typeface="Cambria Math" panose="02040503050406030204" pitchFamily="18" charset="0"/>
                            <a:ea typeface="Cambria Math" panose="02040503050406030204" pitchFamily="18" charset="0"/>
                          </a:rPr>
                          <m:t>Δ</m:t>
                        </m:r>
                        <m:r>
                          <a:rPr lang="fr-FR" i="1">
                            <a:latin typeface="Cambria Math" panose="02040503050406030204" pitchFamily="18" charset="0"/>
                          </a:rPr>
                          <m:t>𝑙</m:t>
                        </m:r>
                      </m:e>
                      <m:sub>
                        <m:r>
                          <a:rPr lang="fr-FR" b="0" i="1" smtClean="0">
                            <a:solidFill>
                              <a:srgbClr val="836967"/>
                            </a:solidFill>
                            <a:latin typeface="Cambria Math" panose="02040503050406030204" pitchFamily="18" charset="0"/>
                            <a:ea typeface="Cambria Math" panose="02040503050406030204" pitchFamily="18" charset="0"/>
                          </a:rPr>
                          <m:t>𝑙𝑖𝑚</m:t>
                        </m:r>
                      </m:sub>
                    </m:sSub>
                  </m:oMath>
                </a14:m>
                <a:endParaRPr lang="fr-FR" i="1" dirty="0">
                  <a:latin typeface="Cambria Math" panose="02040503050406030204" pitchFamily="18" charset="0"/>
                </a:endParaRPr>
              </a:p>
            </p:txBody>
          </p:sp>
        </mc:Choice>
        <mc:Fallback xmlns="">
          <p:sp>
            <p:nvSpPr>
              <p:cNvPr id="5" name="ZoneTexte 4">
                <a:extLst>
                  <a:ext uri="{FF2B5EF4-FFF2-40B4-BE49-F238E27FC236}">
                    <a16:creationId xmlns:a16="http://schemas.microsoft.com/office/drawing/2014/main" id="{07ED101B-4CEF-2BD2-94FA-C72BBDF075D0}"/>
                  </a:ext>
                </a:extLst>
              </p:cNvPr>
              <p:cNvSpPr txBox="1">
                <a:spLocks noRot="1" noChangeAspect="1" noMove="1" noResize="1" noEditPoints="1" noAdjustHandles="1" noChangeArrowheads="1" noChangeShapeType="1" noTextEdit="1"/>
              </p:cNvSpPr>
              <p:nvPr/>
            </p:nvSpPr>
            <p:spPr>
              <a:xfrm>
                <a:off x="2869475" y="4397942"/>
                <a:ext cx="1581110" cy="537840"/>
              </a:xfrm>
              <a:prstGeom prst="rect">
                <a:avLst/>
              </a:prstGeom>
              <a:blipFill>
                <a:blip r:embed="rId5"/>
                <a:stretch>
                  <a:fillRect/>
                </a:stretch>
              </a:blipFill>
            </p:spPr>
            <p:txBody>
              <a:bodyPr/>
              <a:lstStyle/>
              <a:p>
                <a:r>
                  <a:rPr lang="fr-FR">
                    <a:noFill/>
                  </a:rPr>
                  <a:t> </a:t>
                </a:r>
              </a:p>
            </p:txBody>
          </p:sp>
        </mc:Fallback>
      </mc:AlternateContent>
      <p:pic>
        <p:nvPicPr>
          <p:cNvPr id="7" name="Image 6" descr="Une image contenant texte, dessin, Impression, papier&#10;&#10;Description générée automatiquement">
            <a:extLst>
              <a:ext uri="{FF2B5EF4-FFF2-40B4-BE49-F238E27FC236}">
                <a16:creationId xmlns:a16="http://schemas.microsoft.com/office/drawing/2014/main" id="{34CB360F-576E-D2F3-78A5-5980F113F9C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4662" t="31231" r="13997" b="23794"/>
          <a:stretch/>
        </p:blipFill>
        <p:spPr>
          <a:xfrm>
            <a:off x="7460486" y="1482827"/>
            <a:ext cx="3982578" cy="4917973"/>
          </a:xfrm>
          <a:prstGeom prst="rect">
            <a:avLst/>
          </a:prstGeom>
        </p:spPr>
      </p:pic>
      <p:sp>
        <p:nvSpPr>
          <p:cNvPr id="8" name="Rectangle 7">
            <a:extLst>
              <a:ext uri="{FF2B5EF4-FFF2-40B4-BE49-F238E27FC236}">
                <a16:creationId xmlns:a16="http://schemas.microsoft.com/office/drawing/2014/main" id="{EF3A2426-47BE-C0C9-8E17-E1B0A0E84424}"/>
              </a:ext>
            </a:extLst>
          </p:cNvPr>
          <p:cNvSpPr/>
          <p:nvPr/>
        </p:nvSpPr>
        <p:spPr>
          <a:xfrm>
            <a:off x="8186057" y="3187337"/>
            <a:ext cx="1384663" cy="2934789"/>
          </a:xfrm>
          <a:prstGeom prst="rect">
            <a:avLst/>
          </a:prstGeom>
          <a:solidFill>
            <a:srgbClr val="DDDDDD">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EF4A13E8-E27C-3A93-5206-A8B4F1ED289E}"/>
              </a:ext>
            </a:extLst>
          </p:cNvPr>
          <p:cNvSpPr/>
          <p:nvPr/>
        </p:nvSpPr>
        <p:spPr>
          <a:xfrm>
            <a:off x="9816808" y="1915886"/>
            <a:ext cx="1321455" cy="4206240"/>
          </a:xfrm>
          <a:prstGeom prst="rect">
            <a:avLst/>
          </a:prstGeom>
          <a:solidFill>
            <a:srgbClr val="FFCCC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0F77346-ACCC-8ED7-E645-6542FFBE08A7}"/>
              </a:ext>
            </a:extLst>
          </p:cNvPr>
          <p:cNvSpPr/>
          <p:nvPr/>
        </p:nvSpPr>
        <p:spPr>
          <a:xfrm>
            <a:off x="8604069" y="2172781"/>
            <a:ext cx="966651" cy="34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E14EFEDA-9E53-81A0-A12A-03ECDD23187B}"/>
              </a:ext>
            </a:extLst>
          </p:cNvPr>
          <p:cNvSpPr/>
          <p:nvPr/>
        </p:nvSpPr>
        <p:spPr>
          <a:xfrm>
            <a:off x="2307773" y="2349102"/>
            <a:ext cx="1123405" cy="6090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435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Extension, compression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843FEEC-2FF6-EB7D-8309-F8C23A0D2C3C}"/>
                  </a:ext>
                </a:extLst>
              </p:cNvPr>
              <p:cNvSpPr txBox="1"/>
              <p:nvPr/>
            </p:nvSpPr>
            <p:spPr>
              <a:xfrm>
                <a:off x="7137259" y="1670502"/>
                <a:ext cx="31786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d>
                            <m:dPr>
                              <m:begChr m:val="|"/>
                              <m:endChr m:val="|"/>
                              <m:ctrlPr>
                                <a:rPr lang="fr-FR" i="1">
                                  <a:latin typeface="Cambria Math" panose="02040503050406030204" pitchFamily="18" charset="0"/>
                                </a:rPr>
                              </m:ctrlPr>
                            </m:dPr>
                            <m:e>
                              <m:r>
                                <a:rPr lang="fr-FR" i="1">
                                  <a:latin typeface="Cambria Math" panose="02040503050406030204" pitchFamily="18" charset="0"/>
                                </a:rPr>
                                <m:t>𝜎</m:t>
                              </m:r>
                            </m:e>
                          </m:d>
                        </m:e>
                        <m:sub>
                          <m:r>
                            <a:rPr lang="fr-FR" b="0" i="1" smtClean="0">
                              <a:latin typeface="Cambria Math" panose="02040503050406030204" pitchFamily="18" charset="0"/>
                            </a:rPr>
                            <m:t>𝑚𝑎𝑥</m:t>
                          </m:r>
                        </m:sub>
                      </m:sSub>
                      <m:r>
                        <a:rPr lang="fr-FR" b="0" i="1" smtClean="0">
                          <a:latin typeface="Cambria Math" panose="02040503050406030204" pitchFamily="18" charset="0"/>
                        </a:rPr>
                        <m:t>= </m:t>
                      </m:r>
                      <m:sSub>
                        <m:sSubPr>
                          <m:ctrlPr>
                            <a:rPr lang="fr-FR" i="1">
                              <a:latin typeface="Cambria Math" panose="02040503050406030204" pitchFamily="18" charset="0"/>
                            </a:rPr>
                          </m:ctrlPr>
                        </m:sSubPr>
                        <m:e>
                          <m:r>
                            <a:rPr lang="fr-FR" b="0" i="1" smtClean="0">
                              <a:latin typeface="Cambria Math" panose="02040503050406030204" pitchFamily="18" charset="0"/>
                            </a:rPr>
                            <m:t>𝐾</m:t>
                          </m:r>
                        </m:e>
                        <m:sub>
                          <m:r>
                            <a:rPr lang="fr-FR" b="0" i="1" smtClean="0">
                              <a:latin typeface="Cambria Math" panose="02040503050406030204" pitchFamily="18" charset="0"/>
                            </a:rPr>
                            <m:t>𝑡</m:t>
                          </m:r>
                        </m:sub>
                      </m:sSub>
                      <m:r>
                        <a:rPr lang="fr-FR" b="0" i="1" smtClean="0">
                          <a:latin typeface="Cambria Math" panose="02040503050406030204" pitchFamily="18" charset="0"/>
                        </a:rPr>
                        <m:t> .</m:t>
                      </m:r>
                      <m:r>
                        <a:rPr lang="fr-FR" i="1" smtClean="0">
                          <a:latin typeface="Cambria Math" panose="02040503050406030204" pitchFamily="18" charset="0"/>
                        </a:rPr>
                        <m:t> </m:t>
                      </m:r>
                      <m:r>
                        <a:rPr lang="fr-FR"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σ</m:t>
                      </m:r>
                    </m:oMath>
                  </m:oMathPara>
                </a14:m>
                <a:endParaRPr lang="fr-FR" dirty="0"/>
              </a:p>
            </p:txBody>
          </p:sp>
        </mc:Choice>
        <mc:Fallback xmlns="">
          <p:sp>
            <p:nvSpPr>
              <p:cNvPr id="11" name="ZoneTexte 10">
                <a:extLst>
                  <a:ext uri="{FF2B5EF4-FFF2-40B4-BE49-F238E27FC236}">
                    <a16:creationId xmlns:a16="http://schemas.microsoft.com/office/drawing/2014/main" id="{8843FEEC-2FF6-EB7D-8309-F8C23A0D2C3C}"/>
                  </a:ext>
                </a:extLst>
              </p:cNvPr>
              <p:cNvSpPr txBox="1">
                <a:spLocks noRot="1" noChangeAspect="1" noMove="1" noResize="1" noEditPoints="1" noAdjustHandles="1" noChangeArrowheads="1" noChangeShapeType="1" noTextEdit="1"/>
              </p:cNvSpPr>
              <p:nvPr/>
            </p:nvSpPr>
            <p:spPr>
              <a:xfrm>
                <a:off x="7137259" y="1670502"/>
                <a:ext cx="3178630" cy="369332"/>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1C85B69-825C-A2BF-B1C6-0ADDA273F1EF}"/>
                  </a:ext>
                </a:extLst>
              </p:cNvPr>
              <p:cNvSpPr txBox="1"/>
              <p:nvPr/>
            </p:nvSpPr>
            <p:spPr>
              <a:xfrm>
                <a:off x="6670766" y="2595728"/>
                <a:ext cx="4683034" cy="12119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ea typeface="Cambria Math" panose="02040503050406030204" pitchFamily="18" charset="0"/>
                            </a:rPr>
                          </m:ctrlPr>
                        </m:sSubPr>
                        <m:e>
                          <m:r>
                            <a:rPr lang="fr-FR">
                              <a:latin typeface="Cambria Math" panose="02040503050406030204" pitchFamily="18" charset="0"/>
                              <a:ea typeface="Cambria Math" panose="02040503050406030204" pitchFamily="18" charset="0"/>
                            </a:rPr>
                            <m:t> </m:t>
                          </m:r>
                          <m:r>
                            <m:rPr>
                              <m:sty m:val="p"/>
                            </m:rPr>
                            <a:rPr lang="fr-FR">
                              <a:latin typeface="Cambria Math" panose="02040503050406030204" pitchFamily="18" charset="0"/>
                              <a:ea typeface="Cambria Math" panose="02040503050406030204" pitchFamily="18" charset="0"/>
                            </a:rPr>
                            <m:t>K</m:t>
                          </m:r>
                        </m:e>
                        <m:sub>
                          <m:r>
                            <a:rPr lang="fr-FR">
                              <a:latin typeface="Cambria Math" panose="02040503050406030204" pitchFamily="18" charset="0"/>
                              <a:ea typeface="Cambria Math" panose="02040503050406030204" pitchFamily="18" charset="0"/>
                            </a:rPr>
                            <m:t>𝑡</m:t>
                          </m:r>
                        </m:sub>
                      </m:sSub>
                      <m:r>
                        <a:rPr lang="fr-FR">
                          <a:latin typeface="Cambria Math" panose="02040503050406030204" pitchFamily="18" charset="0"/>
                          <a:ea typeface="Cambria Math" panose="02040503050406030204" pitchFamily="18" charset="0"/>
                        </a:rPr>
                        <m:t> =</m:t>
                      </m:r>
                      <m:f>
                        <m:fPr>
                          <m:ctrlPr>
                            <a:rPr lang="fr-FR" i="1">
                              <a:latin typeface="Cambria Math" panose="02040503050406030204" pitchFamily="18" charset="0"/>
                              <a:ea typeface="Cambria Math" panose="02040503050406030204" pitchFamily="18" charset="0"/>
                            </a:rPr>
                          </m:ctrlPr>
                        </m:fPr>
                        <m:num>
                          <m:r>
                            <a:rPr lang="fr-FR">
                              <a:latin typeface="Cambria Math" panose="02040503050406030204" pitchFamily="18" charset="0"/>
                              <a:ea typeface="Cambria Math" panose="02040503050406030204" pitchFamily="18" charset="0"/>
                            </a:rPr>
                            <m:t>1</m:t>
                          </m:r>
                        </m:num>
                        <m:den>
                          <m:rad>
                            <m:radPr>
                              <m:degHide m:val="on"/>
                              <m:ctrlPr>
                                <a:rPr lang="fr-FR" i="1">
                                  <a:latin typeface="Cambria Math" panose="02040503050406030204" pitchFamily="18" charset="0"/>
                                  <a:ea typeface="Cambria Math" panose="02040503050406030204" pitchFamily="18" charset="0"/>
                                </a:rPr>
                              </m:ctrlPr>
                            </m:radPr>
                            <m:deg/>
                            <m:e>
                              <m:sSup>
                                <m:sSupPr>
                                  <m:ctrlPr>
                                    <a:rPr lang="fr-FR" i="1">
                                      <a:latin typeface="Cambria Math" panose="02040503050406030204" pitchFamily="18" charset="0"/>
                                      <a:ea typeface="Cambria Math" panose="02040503050406030204" pitchFamily="18" charset="0"/>
                                    </a:rPr>
                                  </m:ctrlPr>
                                </m:sSupPr>
                                <m:e>
                                  <m:d>
                                    <m:dPr>
                                      <m:ctrlPr>
                                        <a:rPr lang="fr-FR" i="1">
                                          <a:latin typeface="Cambria Math" panose="02040503050406030204" pitchFamily="18" charset="0"/>
                                          <a:ea typeface="Cambria Math" panose="02040503050406030204" pitchFamily="18" charset="0"/>
                                        </a:rPr>
                                      </m:ctrlPr>
                                    </m:dPr>
                                    <m:e>
                                      <m:f>
                                        <m:fPr>
                                          <m:ctrlPr>
                                            <a:rPr lang="fr-FR" i="1">
                                              <a:latin typeface="Cambria Math" panose="02040503050406030204" pitchFamily="18" charset="0"/>
                                              <a:ea typeface="Cambria Math" panose="02040503050406030204" pitchFamily="18" charset="0"/>
                                            </a:rPr>
                                          </m:ctrlPr>
                                        </m:fPr>
                                        <m:num>
                                          <m:r>
                                            <a:rPr lang="fr-FR">
                                              <a:latin typeface="Cambria Math" panose="02040503050406030204" pitchFamily="18" charset="0"/>
                                              <a:ea typeface="Cambria Math" panose="02040503050406030204" pitchFamily="18" charset="0"/>
                                            </a:rPr>
                                            <m:t>1</m:t>
                                          </m:r>
                                        </m:num>
                                        <m:den>
                                          <m:r>
                                            <a:rPr lang="fr-FR">
                                              <a:latin typeface="Cambria Math" panose="02040503050406030204" pitchFamily="18" charset="0"/>
                                              <a:ea typeface="Cambria Math" panose="02040503050406030204" pitchFamily="18" charset="0"/>
                                            </a:rPr>
                                            <m:t>0,88</m:t>
                                          </m:r>
                                          <m:sSub>
                                            <m:sSubPr>
                                              <m:ctrlPr>
                                                <a:rPr lang="fr-FR" i="1">
                                                  <a:latin typeface="Cambria Math" panose="02040503050406030204" pitchFamily="18" charset="0"/>
                                                  <a:ea typeface="Cambria Math" panose="02040503050406030204" pitchFamily="18" charset="0"/>
                                                </a:rPr>
                                              </m:ctrlPr>
                                            </m:sSubPr>
                                            <m:e>
                                              <m:r>
                                                <a:rPr lang="fr-FR">
                                                  <a:latin typeface="Cambria Math" panose="02040503050406030204" pitchFamily="18" charset="0"/>
                                                  <a:ea typeface="Cambria Math" panose="02040503050406030204" pitchFamily="18" charset="0"/>
                                                </a:rPr>
                                                <m:t> </m:t>
                                              </m:r>
                                              <m:r>
                                                <m:rPr>
                                                  <m:sty m:val="p"/>
                                                </m:rPr>
                                                <a:rPr lang="fr-FR">
                                                  <a:latin typeface="Cambria Math" panose="02040503050406030204" pitchFamily="18" charset="0"/>
                                                  <a:ea typeface="Cambria Math" panose="02040503050406030204" pitchFamily="18" charset="0"/>
                                                </a:rPr>
                                                <m:t>K</m:t>
                                              </m:r>
                                            </m:e>
                                            <m:sub>
                                              <m:r>
                                                <a:rPr lang="fr-FR">
                                                  <a:latin typeface="Cambria Math" panose="02040503050406030204" pitchFamily="18" charset="0"/>
                                                  <a:ea typeface="Cambria Math" panose="02040503050406030204" pitchFamily="18" charset="0"/>
                                                </a:rPr>
                                                <m:t>𝑛</m:t>
                                              </m:r>
                                            </m:sub>
                                          </m:sSub>
                                        </m:den>
                                      </m:f>
                                    </m:e>
                                  </m:d>
                                </m:e>
                                <m:sup>
                                  <m:r>
                                    <a:rPr lang="fr-FR">
                                      <a:latin typeface="Cambria Math" panose="02040503050406030204" pitchFamily="18" charset="0"/>
                                      <a:ea typeface="Cambria Math" panose="02040503050406030204" pitchFamily="18" charset="0"/>
                                    </a:rPr>
                                    <m:t>2</m:t>
                                  </m:r>
                                </m:sup>
                              </m:sSup>
                              <m:r>
                                <a:rPr lang="fr-FR">
                                  <a:latin typeface="Cambria Math" panose="02040503050406030204" pitchFamily="18" charset="0"/>
                                  <a:ea typeface="Cambria Math" panose="02040503050406030204" pitchFamily="18" charset="0"/>
                                </a:rPr>
                                <m:t>+</m:t>
                              </m:r>
                              <m:sSup>
                                <m:sSupPr>
                                  <m:ctrlPr>
                                    <a:rPr lang="fr-FR" i="1">
                                      <a:latin typeface="Cambria Math" panose="02040503050406030204" pitchFamily="18" charset="0"/>
                                      <a:ea typeface="Cambria Math" panose="02040503050406030204" pitchFamily="18" charset="0"/>
                                    </a:rPr>
                                  </m:ctrlPr>
                                </m:sSupPr>
                                <m:e>
                                  <m:d>
                                    <m:dPr>
                                      <m:ctrlPr>
                                        <a:rPr lang="fr-FR" i="1">
                                          <a:latin typeface="Cambria Math" panose="02040503050406030204" pitchFamily="18" charset="0"/>
                                          <a:ea typeface="Cambria Math" panose="02040503050406030204" pitchFamily="18" charset="0"/>
                                        </a:rPr>
                                      </m:ctrlPr>
                                    </m:dPr>
                                    <m:e>
                                      <m:f>
                                        <m:fPr>
                                          <m:ctrlPr>
                                            <a:rPr lang="fr-FR" i="1">
                                              <a:latin typeface="Cambria Math" panose="02040503050406030204" pitchFamily="18" charset="0"/>
                                              <a:ea typeface="Cambria Math" panose="02040503050406030204" pitchFamily="18" charset="0"/>
                                            </a:rPr>
                                          </m:ctrlPr>
                                        </m:fPr>
                                        <m:num>
                                          <m:r>
                                            <a:rPr lang="fr-FR">
                                              <a:latin typeface="Cambria Math" panose="02040503050406030204" pitchFamily="18" charset="0"/>
                                              <a:ea typeface="Cambria Math" panose="02040503050406030204" pitchFamily="18" charset="0"/>
                                            </a:rPr>
                                            <m:t>1</m:t>
                                          </m:r>
                                        </m:num>
                                        <m:den>
                                          <m:r>
                                            <a:rPr lang="fr-FR">
                                              <a:latin typeface="Cambria Math" panose="02040503050406030204" pitchFamily="18" charset="0"/>
                                              <a:ea typeface="Cambria Math" panose="02040503050406030204" pitchFamily="18" charset="0"/>
                                            </a:rPr>
                                            <m:t>0,843</m:t>
                                          </m:r>
                                          <m:sSub>
                                            <m:sSubPr>
                                              <m:ctrlPr>
                                                <a:rPr lang="fr-FR" i="1">
                                                  <a:latin typeface="Cambria Math" panose="02040503050406030204" pitchFamily="18" charset="0"/>
                                                  <a:ea typeface="Cambria Math" panose="02040503050406030204" pitchFamily="18" charset="0"/>
                                                </a:rPr>
                                              </m:ctrlPr>
                                            </m:sSubPr>
                                            <m:e>
                                              <m:r>
                                                <a:rPr lang="fr-FR">
                                                  <a:latin typeface="Cambria Math" panose="02040503050406030204" pitchFamily="18" charset="0"/>
                                                  <a:ea typeface="Cambria Math" panose="02040503050406030204" pitchFamily="18" charset="0"/>
                                                </a:rPr>
                                                <m:t> </m:t>
                                              </m:r>
                                              <m:r>
                                                <m:rPr>
                                                  <m:sty m:val="p"/>
                                                </m:rPr>
                                                <a:rPr lang="fr-FR">
                                                  <a:latin typeface="Cambria Math" panose="02040503050406030204" pitchFamily="18" charset="0"/>
                                                  <a:ea typeface="Cambria Math" panose="02040503050406030204" pitchFamily="18" charset="0"/>
                                                </a:rPr>
                                                <m:t>K</m:t>
                                              </m:r>
                                            </m:e>
                                            <m:sub>
                                              <m:r>
                                                <a:rPr lang="fr-FR">
                                                  <a:latin typeface="Cambria Math" panose="02040503050406030204" pitchFamily="18" charset="0"/>
                                                  <a:ea typeface="Cambria Math" panose="02040503050406030204" pitchFamily="18" charset="0"/>
                                                </a:rPr>
                                                <m:t>𝑞</m:t>
                                              </m:r>
                                            </m:sub>
                                          </m:sSub>
                                        </m:den>
                                      </m:f>
                                    </m:e>
                                  </m:d>
                                </m:e>
                                <m:sup>
                                  <m:r>
                                    <a:rPr lang="fr-FR">
                                      <a:latin typeface="Cambria Math" panose="02040503050406030204" pitchFamily="18" charset="0"/>
                                      <a:ea typeface="Cambria Math" panose="02040503050406030204" pitchFamily="18" charset="0"/>
                                    </a:rPr>
                                    <m:t>2</m:t>
                                  </m:r>
                                </m:sup>
                              </m:sSup>
                            </m:e>
                          </m:rad>
                        </m:den>
                      </m:f>
                      <m:r>
                        <a:rPr lang="fr-FR">
                          <a:latin typeface="Cambria Math" panose="02040503050406030204" pitchFamily="18" charset="0"/>
                          <a:ea typeface="Cambria Math" panose="02040503050406030204" pitchFamily="18" charset="0"/>
                        </a:rPr>
                        <m:t>+1</m:t>
                      </m:r>
                    </m:oMath>
                  </m:oMathPara>
                </a14:m>
                <a:endParaRPr lang="fr-FR" dirty="0">
                  <a:latin typeface="Cambria Math" panose="02040503050406030204" pitchFamily="18" charset="0"/>
                  <a:ea typeface="Cambria Math" panose="02040503050406030204" pitchFamily="18" charset="0"/>
                </a:endParaRPr>
              </a:p>
            </p:txBody>
          </p:sp>
        </mc:Choice>
        <mc:Fallback xmlns="">
          <p:sp>
            <p:nvSpPr>
              <p:cNvPr id="12" name="ZoneTexte 11">
                <a:extLst>
                  <a:ext uri="{FF2B5EF4-FFF2-40B4-BE49-F238E27FC236}">
                    <a16:creationId xmlns:a16="http://schemas.microsoft.com/office/drawing/2014/main" id="{21C85B69-825C-A2BF-B1C6-0ADDA273F1EF}"/>
                  </a:ext>
                </a:extLst>
              </p:cNvPr>
              <p:cNvSpPr txBox="1">
                <a:spLocks noRot="1" noChangeAspect="1" noMove="1" noResize="1" noEditPoints="1" noAdjustHandles="1" noChangeArrowheads="1" noChangeShapeType="1" noTextEdit="1"/>
              </p:cNvSpPr>
              <p:nvPr/>
            </p:nvSpPr>
            <p:spPr>
              <a:xfrm>
                <a:off x="6670766" y="2595728"/>
                <a:ext cx="4683034" cy="1211998"/>
              </a:xfrm>
              <a:prstGeom prst="rect">
                <a:avLst/>
              </a:prstGeom>
              <a:blipFill>
                <a:blip r:embed="rId4"/>
                <a:stretch>
                  <a:fillRect/>
                </a:stretch>
              </a:blipFill>
            </p:spPr>
            <p:txBody>
              <a:bodyPr/>
              <a:lstStyle/>
              <a:p>
                <a:r>
                  <a:rPr lang="fr-FR">
                    <a:noFill/>
                  </a:rPr>
                  <a:t> </a:t>
                </a:r>
              </a:p>
            </p:txBody>
          </p:sp>
        </mc:Fallback>
      </mc:AlternateContent>
      <p:pic>
        <p:nvPicPr>
          <p:cNvPr id="9" name="Image 8" descr="Une image contenant texte, Parallèle&#10;&#10;Description générée automatiquement">
            <a:extLst>
              <a:ext uri="{FF2B5EF4-FFF2-40B4-BE49-F238E27FC236}">
                <a16:creationId xmlns:a16="http://schemas.microsoft.com/office/drawing/2014/main" id="{A7D4A1CB-CD77-D510-5356-E1FB218A297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21101" t="19760" r="32788" b="31204"/>
          <a:stretch/>
        </p:blipFill>
        <p:spPr>
          <a:xfrm rot="16200000">
            <a:off x="1690516" y="1428955"/>
            <a:ext cx="2103228" cy="4995336"/>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1AB7F66D-8056-CDBD-BF52-F0FADB30E989}"/>
                  </a:ext>
                </a:extLst>
              </p:cNvPr>
              <p:cNvSpPr txBox="1"/>
              <p:nvPr/>
            </p:nvSpPr>
            <p:spPr>
              <a:xfrm>
                <a:off x="6768234" y="4028041"/>
                <a:ext cx="3916679" cy="950197"/>
              </a:xfrm>
              <a:prstGeom prst="rect">
                <a:avLst/>
              </a:prstGeom>
              <a:noFill/>
            </p:spPr>
            <p:txBody>
              <a:bodyPr wrap="square">
                <a:spAutoFit/>
              </a:bodyPr>
              <a:lstStyle/>
              <a:p>
                <a14:m>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a:latin typeface="Cambria Math" panose="02040503050406030204" pitchFamily="18" charset="0"/>
                            <a:ea typeface="Cambria Math" panose="02040503050406030204" pitchFamily="18" charset="0"/>
                          </a:rPr>
                          <m:t> </m:t>
                        </m:r>
                        <m:r>
                          <m:rPr>
                            <m:sty m:val="p"/>
                          </m:rPr>
                          <a:rPr lang="fr-FR" b="0" i="0" smtClean="0">
                            <a:latin typeface="Cambria Math" panose="02040503050406030204" pitchFamily="18" charset="0"/>
                            <a:ea typeface="Cambria Math" panose="02040503050406030204" pitchFamily="18" charset="0"/>
                          </a:rPr>
                          <m:t>avec</m:t>
                        </m:r>
                        <m:r>
                          <a:rPr lang="fr-FR" b="0" i="0" smtClean="0">
                            <a:latin typeface="Cambria Math" panose="02040503050406030204" pitchFamily="18" charset="0"/>
                            <a:ea typeface="Cambria Math" panose="02040503050406030204" pitchFamily="18" charset="0"/>
                          </a:rPr>
                          <m:t> </m:t>
                        </m:r>
                        <m:r>
                          <m:rPr>
                            <m:sty m:val="p"/>
                          </m:rPr>
                          <a:rPr lang="fr-FR">
                            <a:latin typeface="Cambria Math" panose="02040503050406030204" pitchFamily="18" charset="0"/>
                            <a:ea typeface="Cambria Math" panose="02040503050406030204" pitchFamily="18" charset="0"/>
                          </a:rPr>
                          <m:t>K</m:t>
                        </m:r>
                      </m:e>
                      <m:sub>
                        <m:r>
                          <a:rPr lang="fr-FR">
                            <a:latin typeface="Cambria Math" panose="02040503050406030204" pitchFamily="18" charset="0"/>
                            <a:ea typeface="Cambria Math" panose="02040503050406030204" pitchFamily="18" charset="0"/>
                          </a:rPr>
                          <m:t>𝑡</m:t>
                        </m:r>
                      </m:sub>
                    </m:sSub>
                    <m:r>
                      <a:rPr lang="fr-FR" b="0" i="0" smtClean="0">
                        <a:latin typeface="Cambria Math" panose="02040503050406030204" pitchFamily="18" charset="0"/>
                        <a:ea typeface="Cambria Math" panose="02040503050406030204" pitchFamily="18" charset="0"/>
                      </a:rPr>
                      <m:t>= </m:t>
                    </m:r>
                    <m:rad>
                      <m:radPr>
                        <m:degHide m:val="on"/>
                        <m:ctrlPr>
                          <a:rPr lang="fr-FR" b="0" i="1" smtClean="0">
                            <a:latin typeface="Cambria Math" panose="02040503050406030204" pitchFamily="18" charset="0"/>
                            <a:ea typeface="Cambria Math" panose="02040503050406030204" pitchFamily="18" charset="0"/>
                          </a:rPr>
                        </m:ctrlPr>
                      </m:radPr>
                      <m:deg/>
                      <m:e>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𝑡</m:t>
                            </m:r>
                          </m:num>
                          <m:den>
                            <m:r>
                              <a:rPr lang="fr-FR" b="0" i="1" smtClean="0">
                                <a:latin typeface="Cambria Math" panose="02040503050406030204" pitchFamily="18" charset="0"/>
                                <a:ea typeface="Cambria Math" panose="02040503050406030204" pitchFamily="18" charset="0"/>
                              </a:rPr>
                              <m:t>𝑟</m:t>
                            </m:r>
                          </m:den>
                        </m:f>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𝑑</m:t>
                                </m:r>
                              </m:num>
                              <m:den>
                                <m:r>
                                  <a:rPr lang="fr-FR" b="0" i="1" smtClean="0">
                                    <a:latin typeface="Cambria Math" panose="02040503050406030204" pitchFamily="18" charset="0"/>
                                    <a:ea typeface="Cambria Math" panose="02040503050406030204" pitchFamily="18" charset="0"/>
                                  </a:rPr>
                                  <m:t>𝐷</m:t>
                                </m:r>
                              </m:den>
                            </m:f>
                          </m:num>
                          <m:den>
                            <m:r>
                              <a:rPr lang="fr-FR" b="0" i="1" smtClean="0">
                                <a:latin typeface="Cambria Math" panose="02040503050406030204" pitchFamily="18" charset="0"/>
                                <a:ea typeface="Cambria Math" panose="02040503050406030204" pitchFamily="18" charset="0"/>
                              </a:rPr>
                              <m:t>1−</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𝑑</m:t>
                                </m:r>
                              </m:num>
                              <m:den>
                                <m:r>
                                  <a:rPr lang="fr-FR" b="0" i="1" smtClean="0">
                                    <a:latin typeface="Cambria Math" panose="02040503050406030204" pitchFamily="18" charset="0"/>
                                    <a:ea typeface="Cambria Math" panose="02040503050406030204" pitchFamily="18" charset="0"/>
                                  </a:rPr>
                                  <m:t>𝐷</m:t>
                                </m:r>
                              </m:den>
                            </m:f>
                          </m:den>
                        </m:f>
                        <m:r>
                          <a:rPr lang="fr-FR" b="0" i="1" smtClean="0">
                            <a:latin typeface="Cambria Math" panose="02040503050406030204" pitchFamily="18" charset="0"/>
                            <a:ea typeface="Cambria Math" panose="02040503050406030204" pitchFamily="18" charset="0"/>
                          </a:rPr>
                          <m:t>+1</m:t>
                        </m:r>
                      </m:e>
                    </m:rad>
                    <m:r>
                      <a:rPr lang="fr-FR" b="0" i="1" smtClean="0">
                        <a:latin typeface="Cambria Math" panose="02040503050406030204" pitchFamily="18" charset="0"/>
                        <a:ea typeface="Cambria Math" panose="02040503050406030204" pitchFamily="18" charset="0"/>
                      </a:rPr>
                      <m:t>−1 </m:t>
                    </m:r>
                    <m:r>
                      <a:rPr lang="fr-FR" b="0" i="1" smtClean="0">
                        <a:latin typeface="Cambria Math" panose="02040503050406030204" pitchFamily="18" charset="0"/>
                        <a:ea typeface="Cambria Math" panose="02040503050406030204" pitchFamily="18" charset="0"/>
                      </a:rPr>
                      <m:t>𝑒𝑡</m:t>
                    </m:r>
                    <m:sSub>
                      <m:sSubPr>
                        <m:ctrlPr>
                          <a:rPr lang="fr-FR" i="1">
                            <a:latin typeface="Cambria Math" panose="02040503050406030204" pitchFamily="18" charset="0"/>
                            <a:ea typeface="Cambria Math" panose="02040503050406030204" pitchFamily="18" charset="0"/>
                          </a:rPr>
                        </m:ctrlPr>
                      </m:sSubPr>
                      <m:e>
                        <m:r>
                          <a:rPr lang="fr-FR">
                            <a:latin typeface="Cambria Math" panose="02040503050406030204" pitchFamily="18" charset="0"/>
                            <a:ea typeface="Cambria Math" panose="02040503050406030204" pitchFamily="18" charset="0"/>
                          </a:rPr>
                          <m:t> </m:t>
                        </m:r>
                        <m:r>
                          <m:rPr>
                            <m:sty m:val="p"/>
                          </m:rPr>
                          <a:rPr lang="fr-FR">
                            <a:latin typeface="Cambria Math" panose="02040503050406030204" pitchFamily="18" charset="0"/>
                            <a:ea typeface="Cambria Math" panose="02040503050406030204" pitchFamily="18" charset="0"/>
                          </a:rPr>
                          <m:t>K</m:t>
                        </m:r>
                      </m:e>
                      <m:sub>
                        <m:r>
                          <m:rPr>
                            <m:sty m:val="p"/>
                          </m:rPr>
                          <a:rPr lang="fr-FR" b="0" i="0" smtClean="0">
                            <a:latin typeface="Cambria Math" panose="02040503050406030204" pitchFamily="18" charset="0"/>
                            <a:ea typeface="Cambria Math" panose="02040503050406030204" pitchFamily="18" charset="0"/>
                          </a:rPr>
                          <m:t>q</m:t>
                        </m:r>
                      </m:sub>
                    </m:sSub>
                    <m:r>
                      <a:rPr lang="fr-FR">
                        <a:latin typeface="Cambria Math" panose="02040503050406030204" pitchFamily="18" charset="0"/>
                        <a:ea typeface="Cambria Math" panose="02040503050406030204" pitchFamily="18" charset="0"/>
                      </a:rPr>
                      <m:t>=</m:t>
                    </m:r>
                    <m:r>
                      <a:rPr lang="fr-FR" b="0" i="0" smtClean="0">
                        <a:latin typeface="Cambria Math" panose="02040503050406030204" pitchFamily="18" charset="0"/>
                        <a:ea typeface="Cambria Math" panose="02040503050406030204" pitchFamily="18" charset="0"/>
                      </a:rPr>
                      <m:t> </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1</m:t>
                        </m:r>
                      </m:num>
                      <m:den>
                        <m:rad>
                          <m:radPr>
                            <m:degHide m:val="on"/>
                            <m:ctrlPr>
                              <a:rPr lang="fr-FR" b="0" i="1" smtClean="0">
                                <a:latin typeface="Cambria Math" panose="02040503050406030204" pitchFamily="18" charset="0"/>
                                <a:ea typeface="Cambria Math" panose="02040503050406030204" pitchFamily="18" charset="0"/>
                              </a:rPr>
                            </m:ctrlPr>
                          </m:radPr>
                          <m:deg/>
                          <m:e>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𝑟</m:t>
                                </m:r>
                              </m:num>
                              <m:den>
                                <m:r>
                                  <a:rPr lang="fr-FR" b="0" i="1" smtClean="0">
                                    <a:latin typeface="Cambria Math" panose="02040503050406030204" pitchFamily="18" charset="0"/>
                                    <a:ea typeface="Cambria Math" panose="02040503050406030204" pitchFamily="18" charset="0"/>
                                  </a:rPr>
                                  <m:t>𝑡</m:t>
                                </m:r>
                              </m:den>
                            </m:f>
                          </m:e>
                        </m:rad>
                      </m:den>
                    </m:f>
                  </m:oMath>
                </a14:m>
                <a:r>
                  <a:rPr lang="fr-FR" dirty="0"/>
                  <a:t> </a:t>
                </a:r>
              </a:p>
            </p:txBody>
          </p:sp>
        </mc:Choice>
        <mc:Fallback xmlns="">
          <p:sp>
            <p:nvSpPr>
              <p:cNvPr id="13" name="ZoneTexte 12">
                <a:extLst>
                  <a:ext uri="{FF2B5EF4-FFF2-40B4-BE49-F238E27FC236}">
                    <a16:creationId xmlns:a16="http://schemas.microsoft.com/office/drawing/2014/main" id="{1AB7F66D-8056-CDBD-BF52-F0FADB30E989}"/>
                  </a:ext>
                </a:extLst>
              </p:cNvPr>
              <p:cNvSpPr txBox="1">
                <a:spLocks noRot="1" noChangeAspect="1" noMove="1" noResize="1" noEditPoints="1" noAdjustHandles="1" noChangeArrowheads="1" noChangeShapeType="1" noTextEdit="1"/>
              </p:cNvSpPr>
              <p:nvPr/>
            </p:nvSpPr>
            <p:spPr>
              <a:xfrm>
                <a:off x="6768234" y="4028041"/>
                <a:ext cx="3916679" cy="950197"/>
              </a:xfrm>
              <a:prstGeom prst="rect">
                <a:avLst/>
              </a:prstGeom>
              <a:blipFill>
                <a:blip r:embed="rId7"/>
                <a:stretch>
                  <a:fillRect/>
                </a:stretch>
              </a:blipFill>
            </p:spPr>
            <p:txBody>
              <a:bodyPr/>
              <a:lstStyle/>
              <a:p>
                <a:r>
                  <a:rPr lang="fr-FR">
                    <a:noFill/>
                  </a:rPr>
                  <a:t> </a:t>
                </a:r>
              </a:p>
            </p:txBody>
          </p:sp>
        </mc:Fallback>
      </mc:AlternateContent>
      <p:cxnSp>
        <p:nvCxnSpPr>
          <p:cNvPr id="16" name="Connecteur droit 15">
            <a:extLst>
              <a:ext uri="{FF2B5EF4-FFF2-40B4-BE49-F238E27FC236}">
                <a16:creationId xmlns:a16="http://schemas.microsoft.com/office/drawing/2014/main" id="{104609E2-72C2-DD9D-8ACA-7CD85AE6F0B5}"/>
              </a:ext>
            </a:extLst>
          </p:cNvPr>
          <p:cNvCxnSpPr>
            <a:cxnSpLocks/>
          </p:cNvCxnSpPr>
          <p:nvPr/>
        </p:nvCxnSpPr>
        <p:spPr>
          <a:xfrm flipH="1">
            <a:off x="466725" y="4224338"/>
            <a:ext cx="1119188" cy="0"/>
          </a:xfrm>
          <a:prstGeom prst="line">
            <a:avLst/>
          </a:prstGeom>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D133AB6E-473C-4702-16A3-CC3DDC8BB10A}"/>
              </a:ext>
            </a:extLst>
          </p:cNvPr>
          <p:cNvCxnSpPr>
            <a:cxnSpLocks/>
          </p:cNvCxnSpPr>
          <p:nvPr/>
        </p:nvCxnSpPr>
        <p:spPr>
          <a:xfrm flipH="1">
            <a:off x="466725" y="4067176"/>
            <a:ext cx="1276351" cy="0"/>
          </a:xfrm>
          <a:prstGeom prst="line">
            <a:avLst/>
          </a:prstGeom>
        </p:spPr>
        <p:style>
          <a:lnRef idx="1">
            <a:schemeClr val="dk1"/>
          </a:lnRef>
          <a:fillRef idx="0">
            <a:schemeClr val="dk1"/>
          </a:fillRef>
          <a:effectRef idx="0">
            <a:schemeClr val="dk1"/>
          </a:effectRef>
          <a:fontRef idx="minor">
            <a:schemeClr val="tx1"/>
          </a:fontRef>
        </p:style>
      </p:cxnSp>
      <p:cxnSp>
        <p:nvCxnSpPr>
          <p:cNvPr id="31" name="Connecteur droit 30">
            <a:extLst>
              <a:ext uri="{FF2B5EF4-FFF2-40B4-BE49-F238E27FC236}">
                <a16:creationId xmlns:a16="http://schemas.microsoft.com/office/drawing/2014/main" id="{7BCA7CE3-8FBE-D766-14B1-7DC5E1898E25}"/>
              </a:ext>
            </a:extLst>
          </p:cNvPr>
          <p:cNvCxnSpPr>
            <a:cxnSpLocks/>
          </p:cNvCxnSpPr>
          <p:nvPr/>
        </p:nvCxnSpPr>
        <p:spPr>
          <a:xfrm>
            <a:off x="559724" y="4224338"/>
            <a:ext cx="0" cy="428018"/>
          </a:xfrm>
          <a:prstGeom prst="line">
            <a:avLst/>
          </a:prstGeom>
          <a:ln>
            <a:headEnd type="arrow"/>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582655D4-B48F-5ED2-18FE-B2C53CFDE67E}"/>
              </a:ext>
            </a:extLst>
          </p:cNvPr>
          <p:cNvCxnSpPr>
            <a:cxnSpLocks/>
          </p:cNvCxnSpPr>
          <p:nvPr/>
        </p:nvCxnSpPr>
        <p:spPr>
          <a:xfrm flipV="1">
            <a:off x="559724" y="3862129"/>
            <a:ext cx="0" cy="205047"/>
          </a:xfrm>
          <a:prstGeom prst="line">
            <a:avLst/>
          </a:prstGeom>
          <a:ln>
            <a:headEnd type="arrow"/>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6CF1234B-F40C-3034-2C51-9678BCD40971}"/>
              </a:ext>
            </a:extLst>
          </p:cNvPr>
          <p:cNvCxnSpPr/>
          <p:nvPr/>
        </p:nvCxnSpPr>
        <p:spPr>
          <a:xfrm>
            <a:off x="559724" y="4067176"/>
            <a:ext cx="0" cy="157162"/>
          </a:xfrm>
          <a:prstGeom prst="line">
            <a:avLst/>
          </a:prstGeom>
        </p:spPr>
        <p:style>
          <a:lnRef idx="1">
            <a:schemeClr val="dk1"/>
          </a:lnRef>
          <a:fillRef idx="0">
            <a:schemeClr val="dk1"/>
          </a:fillRef>
          <a:effectRef idx="0">
            <a:schemeClr val="dk1"/>
          </a:effectRef>
          <a:fontRef idx="minor">
            <a:schemeClr val="tx1"/>
          </a:fontRef>
        </p:style>
      </p:cxnSp>
      <p:sp>
        <p:nvSpPr>
          <p:cNvPr id="37" name="ZoneTexte 36">
            <a:extLst>
              <a:ext uri="{FF2B5EF4-FFF2-40B4-BE49-F238E27FC236}">
                <a16:creationId xmlns:a16="http://schemas.microsoft.com/office/drawing/2014/main" id="{62F4A542-6A49-B254-D74D-BFB0E8842FD3}"/>
              </a:ext>
            </a:extLst>
          </p:cNvPr>
          <p:cNvSpPr txBox="1"/>
          <p:nvPr/>
        </p:nvSpPr>
        <p:spPr>
          <a:xfrm rot="16200000">
            <a:off x="243477" y="4202613"/>
            <a:ext cx="371301" cy="369332"/>
          </a:xfrm>
          <a:prstGeom prst="rect">
            <a:avLst/>
          </a:prstGeom>
          <a:noFill/>
        </p:spPr>
        <p:txBody>
          <a:bodyPr wrap="square" rtlCol="0">
            <a:spAutoFit/>
          </a:bodyPr>
          <a:lstStyle/>
          <a:p>
            <a:r>
              <a:rPr lang="fr-FR" i="1" dirty="0">
                <a:latin typeface="Arial Nova" panose="020F0502020204030204" pitchFamily="34" charset="0"/>
              </a:rPr>
              <a:t>t</a:t>
            </a:r>
          </a:p>
        </p:txBody>
      </p:sp>
    </p:spTree>
    <p:extLst>
      <p:ext uri="{BB962C8B-B14F-4D97-AF65-F5344CB8AC3E}">
        <p14:creationId xmlns:p14="http://schemas.microsoft.com/office/powerpoint/2010/main" val="683911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Extension, compression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texte, capture d’écran, Parallèle, instrument de mesure rigide&#10;&#10;Description générée automatiquement">
            <a:extLst>
              <a:ext uri="{FF2B5EF4-FFF2-40B4-BE49-F238E27FC236}">
                <a16:creationId xmlns:a16="http://schemas.microsoft.com/office/drawing/2014/main" id="{72EDEB41-AED6-E21F-F17F-3DAA8EBFC07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1273" t="23471" r="39257" b="37373"/>
          <a:stretch/>
        </p:blipFill>
        <p:spPr>
          <a:xfrm rot="5400000">
            <a:off x="2124894" y="1201997"/>
            <a:ext cx="2466310" cy="5464328"/>
          </a:xfrm>
          <a:prstGeom prst="rect">
            <a:avLst/>
          </a:prstGeom>
        </p:spPr>
      </p:pic>
      <p:pic>
        <p:nvPicPr>
          <p:cNvPr id="7" name="Image 6" descr="Une image contenant texte, livre&#10;&#10;Description générée automatiquement">
            <a:extLst>
              <a:ext uri="{FF2B5EF4-FFF2-40B4-BE49-F238E27FC236}">
                <a16:creationId xmlns:a16="http://schemas.microsoft.com/office/drawing/2014/main" id="{EA8E9F89-41EA-859D-50EC-82A1933CB9C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7206" t="20421" r="9615" b="26617"/>
          <a:stretch/>
        </p:blipFill>
        <p:spPr>
          <a:xfrm rot="10740000">
            <a:off x="6988716" y="1205557"/>
            <a:ext cx="3951281" cy="5618891"/>
          </a:xfrm>
          <a:prstGeom prst="rect">
            <a:avLst/>
          </a:prstGeom>
        </p:spPr>
      </p:pic>
      <p:cxnSp>
        <p:nvCxnSpPr>
          <p:cNvPr id="10" name="Connecteur droit 9">
            <a:extLst>
              <a:ext uri="{FF2B5EF4-FFF2-40B4-BE49-F238E27FC236}">
                <a16:creationId xmlns:a16="http://schemas.microsoft.com/office/drawing/2014/main" id="{74392D38-1B69-9319-57D8-768868DC0B22}"/>
              </a:ext>
            </a:extLst>
          </p:cNvPr>
          <p:cNvCxnSpPr>
            <a:cxnSpLocks/>
          </p:cNvCxnSpPr>
          <p:nvPr/>
        </p:nvCxnSpPr>
        <p:spPr>
          <a:xfrm flipV="1">
            <a:off x="8558784" y="5256306"/>
            <a:ext cx="0" cy="11415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D372DC20-6104-9021-CD41-802E77F97550}"/>
              </a:ext>
            </a:extLst>
          </p:cNvPr>
          <p:cNvCxnSpPr>
            <a:cxnSpLocks/>
          </p:cNvCxnSpPr>
          <p:nvPr/>
        </p:nvCxnSpPr>
        <p:spPr>
          <a:xfrm flipH="1">
            <a:off x="7261412" y="5256306"/>
            <a:ext cx="1297372" cy="2091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821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Extension, compression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843FEEC-2FF6-EB7D-8309-F8C23A0D2C3C}"/>
                  </a:ext>
                </a:extLst>
              </p:cNvPr>
              <p:cNvSpPr txBox="1"/>
              <p:nvPr/>
            </p:nvSpPr>
            <p:spPr>
              <a:xfrm>
                <a:off x="2635731" y="3945567"/>
                <a:ext cx="3178630" cy="626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r>
                            <a:rPr lang="fr-FR" i="1">
                              <a:latin typeface="Cambria Math" panose="02040503050406030204" pitchFamily="18" charset="0"/>
                            </a:rPr>
                            <m:t>𝜎</m:t>
                          </m:r>
                        </m:e>
                      </m:d>
                      <m:r>
                        <a:rPr lang="fr-FR"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rPr>
                          </m:ctrlPr>
                        </m:sSubPr>
                        <m:e>
                          <m:r>
                            <m:rPr>
                              <m:sty m:val="p"/>
                            </m:rPr>
                            <a:rPr lang="fr-FR">
                              <a:latin typeface="Cambria Math" panose="02040503050406030204" pitchFamily="18" charset="0"/>
                            </a:rPr>
                            <m:t>R</m:t>
                          </m:r>
                        </m:e>
                        <m:sub>
                          <m:r>
                            <a:rPr lang="fr-FR" i="1">
                              <a:latin typeface="Cambria Math" panose="02040503050406030204" pitchFamily="18" charset="0"/>
                            </a:rPr>
                            <m:t>𝑝</m:t>
                          </m:r>
                          <m:r>
                            <a:rPr lang="fr-FR" b="0" i="1" smtClean="0">
                              <a:latin typeface="Cambria Math" panose="02040503050406030204" pitchFamily="18" charset="0"/>
                            </a:rPr>
                            <m:t>𝑐</m:t>
                          </m:r>
                        </m:sub>
                      </m:sSub>
                      <m:r>
                        <a:rPr lang="fr-FR" b="0" i="1" smtClean="0">
                          <a:latin typeface="Cambria Math" panose="02040503050406030204" pitchFamily="18" charset="0"/>
                          <a:ea typeface="Cambria Math" panose="02040503050406030204" pitchFamily="18" charset="0"/>
                        </a:rPr>
                        <m:t>     </m:t>
                      </m:r>
                      <m:f>
                        <m:fPr>
                          <m:ctrlPr>
                            <a:rPr lang="fr-FR" i="1" smtClean="0">
                              <a:solidFill>
                                <a:srgbClr val="836967"/>
                              </a:solidFill>
                              <a:latin typeface="Cambria Math" panose="02040503050406030204" pitchFamily="18" charset="0"/>
                            </a:rPr>
                          </m:ctrlPr>
                        </m:fPr>
                        <m:num>
                          <m:d>
                            <m:dPr>
                              <m:begChr m:val="|"/>
                              <m:endChr m:val="|"/>
                              <m:ctrlPr>
                                <a:rPr lang="fr-FR" b="0" i="1" smtClean="0">
                                  <a:latin typeface="Cambria Math" panose="02040503050406030204" pitchFamily="18" charset="0"/>
                                </a:rPr>
                              </m:ctrlPr>
                            </m:dPr>
                            <m:e>
                              <m:r>
                                <a:rPr lang="fr-FR" i="1">
                                  <a:latin typeface="Cambria Math" panose="02040503050406030204" pitchFamily="18" charset="0"/>
                                </a:rPr>
                                <m:t>𝑁</m:t>
                              </m:r>
                            </m:e>
                          </m:d>
                        </m:num>
                        <m:den>
                          <m:r>
                            <a:rPr lang="fr-FR" b="0" i="1" smtClean="0">
                              <a:latin typeface="Cambria Math" panose="02040503050406030204" pitchFamily="18" charset="0"/>
                            </a:rPr>
                            <m:t>𝑆</m:t>
                          </m:r>
                        </m:den>
                      </m:f>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m:rPr>
                              <m:sty m:val="p"/>
                            </m:rPr>
                            <a:rPr lang="fr-FR">
                              <a:latin typeface="Cambria Math" panose="02040503050406030204" pitchFamily="18" charset="0"/>
                              <a:ea typeface="Cambria Math" panose="02040503050406030204" pitchFamily="18" charset="0"/>
                            </a:rPr>
                            <m:t>R</m:t>
                          </m:r>
                        </m:e>
                        <m:sub>
                          <m:r>
                            <a:rPr lang="fr-FR" i="1">
                              <a:latin typeface="Cambria Math" panose="02040503050406030204" pitchFamily="18" charset="0"/>
                              <a:ea typeface="Cambria Math" panose="02040503050406030204" pitchFamily="18" charset="0"/>
                            </a:rPr>
                            <m:t>𝑝</m:t>
                          </m:r>
                          <m:r>
                            <a:rPr lang="fr-FR" b="0" i="1" smtClean="0">
                              <a:latin typeface="Cambria Math" panose="02040503050406030204" pitchFamily="18" charset="0"/>
                              <a:ea typeface="Cambria Math" panose="02040503050406030204" pitchFamily="18" charset="0"/>
                            </a:rPr>
                            <m:t>𝑐</m:t>
                          </m:r>
                        </m:sub>
                      </m:sSub>
                    </m:oMath>
                  </m:oMathPara>
                </a14:m>
                <a:endParaRPr lang="fr-FR" dirty="0"/>
              </a:p>
            </p:txBody>
          </p:sp>
        </mc:Choice>
        <mc:Fallback xmlns="">
          <p:sp>
            <p:nvSpPr>
              <p:cNvPr id="11" name="ZoneTexte 10">
                <a:extLst>
                  <a:ext uri="{FF2B5EF4-FFF2-40B4-BE49-F238E27FC236}">
                    <a16:creationId xmlns:a16="http://schemas.microsoft.com/office/drawing/2014/main" id="{8843FEEC-2FF6-EB7D-8309-F8C23A0D2C3C}"/>
                  </a:ext>
                </a:extLst>
              </p:cNvPr>
              <p:cNvSpPr txBox="1">
                <a:spLocks noRot="1" noChangeAspect="1" noMove="1" noResize="1" noEditPoints="1" noAdjustHandles="1" noChangeArrowheads="1" noChangeShapeType="1" noTextEdit="1"/>
              </p:cNvSpPr>
              <p:nvPr/>
            </p:nvSpPr>
            <p:spPr>
              <a:xfrm>
                <a:off x="2635731" y="3945567"/>
                <a:ext cx="3178630" cy="626005"/>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1C85B69-825C-A2BF-B1C6-0ADDA273F1EF}"/>
                  </a:ext>
                </a:extLst>
              </p:cNvPr>
              <p:cNvSpPr txBox="1"/>
              <p:nvPr/>
            </p:nvSpPr>
            <p:spPr>
              <a:xfrm>
                <a:off x="3235819" y="3201250"/>
                <a:ext cx="1985555" cy="6090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m:rPr>
                              <m:sty m:val="p"/>
                            </m:rPr>
                            <a:rPr lang="fr-FR">
                              <a:latin typeface="Cambria Math" panose="02040503050406030204" pitchFamily="18" charset="0"/>
                              <a:ea typeface="Cambria Math" panose="02040503050406030204" pitchFamily="18" charset="0"/>
                            </a:rPr>
                            <m:t>R</m:t>
                          </m:r>
                        </m:e>
                        <m:sub>
                          <m:r>
                            <a:rPr lang="fr-FR" i="1">
                              <a:latin typeface="Cambria Math" panose="02040503050406030204" pitchFamily="18" charset="0"/>
                              <a:ea typeface="Cambria Math" panose="02040503050406030204" pitchFamily="18" charset="0"/>
                            </a:rPr>
                            <m:t>𝑝</m:t>
                          </m:r>
                          <m:r>
                            <a:rPr lang="fr-FR" b="0" i="1" smtClean="0">
                              <a:latin typeface="Cambria Math" panose="02040503050406030204" pitchFamily="18" charset="0"/>
                              <a:ea typeface="Cambria Math" panose="02040503050406030204" pitchFamily="18" charset="0"/>
                            </a:rPr>
                            <m:t>𝑐</m:t>
                          </m:r>
                        </m:sub>
                      </m:sSub>
                      <m:r>
                        <a:rPr lang="fr-FR" i="1">
                          <a:latin typeface="Cambria Math" panose="02040503050406030204" pitchFamily="18" charset="0"/>
                          <a:ea typeface="Cambria Math" panose="02040503050406030204" pitchFamily="18" charset="0"/>
                        </a:rPr>
                        <m:t> </m:t>
                      </m:r>
                      <m:r>
                        <a:rPr lang="fr-FR" b="0" i="1" smtClean="0">
                          <a:solidFill>
                            <a:srgbClr val="836967"/>
                          </a:solidFill>
                          <a:latin typeface="Cambria Math" panose="02040503050406030204" pitchFamily="18" charset="0"/>
                        </a:rPr>
                        <m:t>=</m:t>
                      </m:r>
                      <m:f>
                        <m:fPr>
                          <m:ctrlPr>
                            <a:rPr lang="fr-FR" i="1">
                              <a:solidFill>
                                <a:srgbClr val="836967"/>
                              </a:solidFill>
                              <a:latin typeface="Cambria Math" panose="02040503050406030204" pitchFamily="18" charset="0"/>
                            </a:rPr>
                          </m:ctrlPr>
                        </m:fPr>
                        <m:num>
                          <m:sSub>
                            <m:sSubPr>
                              <m:ctrlPr>
                                <a:rPr lang="fr-FR" i="1">
                                  <a:latin typeface="Cambria Math" panose="02040503050406030204" pitchFamily="18" charset="0"/>
                                  <a:ea typeface="Cambria Math" panose="02040503050406030204" pitchFamily="18" charset="0"/>
                                </a:rPr>
                              </m:ctrlPr>
                            </m:sSubPr>
                            <m:e>
                              <m:r>
                                <m:rPr>
                                  <m:sty m:val="p"/>
                                </m:rPr>
                                <a:rPr lang="fr-FR">
                                  <a:latin typeface="Cambria Math" panose="02040503050406030204" pitchFamily="18" charset="0"/>
                                  <a:ea typeface="Cambria Math" panose="02040503050406030204" pitchFamily="18" charset="0"/>
                                </a:rPr>
                                <m:t>R</m:t>
                              </m:r>
                            </m:e>
                            <m:sub>
                              <m:r>
                                <a:rPr lang="fr-FR" i="1">
                                  <a:latin typeface="Cambria Math" panose="02040503050406030204" pitchFamily="18" charset="0"/>
                                  <a:ea typeface="Cambria Math" panose="02040503050406030204" pitchFamily="18" charset="0"/>
                                </a:rPr>
                                <m:t>𝑒</m:t>
                              </m:r>
                              <m:r>
                                <a:rPr lang="fr-FR" b="0" i="1" smtClean="0">
                                  <a:latin typeface="Cambria Math" panose="02040503050406030204" pitchFamily="18" charset="0"/>
                                  <a:ea typeface="Cambria Math" panose="02040503050406030204" pitchFamily="18" charset="0"/>
                                </a:rPr>
                                <m:t>𝑐</m:t>
                              </m:r>
                            </m:sub>
                          </m:sSub>
                        </m:num>
                        <m:den>
                          <m:r>
                            <a:rPr lang="fr-FR" b="0" i="1" smtClean="0">
                              <a:latin typeface="Cambria Math" panose="02040503050406030204" pitchFamily="18" charset="0"/>
                            </a:rPr>
                            <m:t>𝑠</m:t>
                          </m:r>
                        </m:den>
                      </m:f>
                    </m:oMath>
                  </m:oMathPara>
                </a14:m>
                <a:endParaRPr lang="fr-FR" dirty="0"/>
              </a:p>
            </p:txBody>
          </p:sp>
        </mc:Choice>
        <mc:Fallback xmlns="">
          <p:sp>
            <p:nvSpPr>
              <p:cNvPr id="12" name="ZoneTexte 11">
                <a:extLst>
                  <a:ext uri="{FF2B5EF4-FFF2-40B4-BE49-F238E27FC236}">
                    <a16:creationId xmlns:a16="http://schemas.microsoft.com/office/drawing/2014/main" id="{21C85B69-825C-A2BF-B1C6-0ADDA273F1EF}"/>
                  </a:ext>
                </a:extLst>
              </p:cNvPr>
              <p:cNvSpPr txBox="1">
                <a:spLocks noRot="1" noChangeAspect="1" noMove="1" noResize="1" noEditPoints="1" noAdjustHandles="1" noChangeArrowheads="1" noChangeShapeType="1" noTextEdit="1"/>
              </p:cNvSpPr>
              <p:nvPr/>
            </p:nvSpPr>
            <p:spPr>
              <a:xfrm>
                <a:off x="3235819" y="3201250"/>
                <a:ext cx="1985555" cy="609077"/>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07ED101B-4CEF-2BD2-94FA-C72BBDF075D0}"/>
                  </a:ext>
                </a:extLst>
              </p:cNvPr>
              <p:cNvSpPr txBox="1"/>
              <p:nvPr/>
            </p:nvSpPr>
            <p:spPr>
              <a:xfrm>
                <a:off x="3361808" y="2247691"/>
                <a:ext cx="1581110"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Δ</m:t>
                      </m:r>
                      <m:r>
                        <a:rPr lang="fr-FR" i="1">
                          <a:latin typeface="Cambria Math" panose="02040503050406030204" pitchFamily="18" charset="0"/>
                        </a:rPr>
                        <m:t>𝑙</m:t>
                      </m:r>
                      <m:r>
                        <a:rPr lang="fr-FR" b="0" i="1" smtClean="0">
                          <a:latin typeface="Cambria Math" panose="02040503050406030204" pitchFamily="18" charset="0"/>
                        </a:rPr>
                        <m:t>=</m:t>
                      </m:r>
                      <m:f>
                        <m:fPr>
                          <m:ctrlPr>
                            <a:rPr lang="fr-FR" i="1">
                              <a:latin typeface="Cambria Math" panose="02040503050406030204" pitchFamily="18" charset="0"/>
                            </a:rPr>
                          </m:ctrlPr>
                        </m:fPr>
                        <m:num>
                          <m:r>
                            <a:rPr lang="fr-FR" b="0" i="1" smtClean="0">
                              <a:latin typeface="Cambria Math" panose="02040503050406030204" pitchFamily="18" charset="0"/>
                            </a:rPr>
                            <m:t>𝑁</m:t>
                          </m:r>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𝑙</m:t>
                              </m:r>
                            </m:e>
                            <m:sub>
                              <m:r>
                                <a:rPr lang="fr-FR" i="1">
                                  <a:latin typeface="Cambria Math" panose="02040503050406030204" pitchFamily="18" charset="0"/>
                                </a:rPr>
                                <m:t>0</m:t>
                              </m:r>
                            </m:sub>
                          </m:sSub>
                        </m:num>
                        <m:den>
                          <m:r>
                            <a:rPr lang="fr-FR" b="0" i="1" smtClean="0">
                              <a:latin typeface="Cambria Math" panose="02040503050406030204" pitchFamily="18" charset="0"/>
                            </a:rPr>
                            <m:t>𝐸</m:t>
                          </m:r>
                          <m:r>
                            <a:rPr lang="fr-FR" b="0" i="1" smtClean="0">
                              <a:latin typeface="Cambria Math" panose="02040503050406030204" pitchFamily="18" charset="0"/>
                            </a:rPr>
                            <m:t>.</m:t>
                          </m:r>
                          <m:r>
                            <a:rPr lang="fr-FR" b="0" i="1" smtClean="0">
                              <a:latin typeface="Cambria Math" panose="02040503050406030204" pitchFamily="18" charset="0"/>
                            </a:rPr>
                            <m:t>𝑆</m:t>
                          </m:r>
                        </m:den>
                      </m:f>
                    </m:oMath>
                  </m:oMathPara>
                </a14:m>
                <a:endParaRPr lang="fr-FR" i="1" dirty="0">
                  <a:latin typeface="Cambria Math" panose="02040503050406030204" pitchFamily="18" charset="0"/>
                </a:endParaRPr>
              </a:p>
            </p:txBody>
          </p:sp>
        </mc:Choice>
        <mc:Fallback xmlns="">
          <p:sp>
            <p:nvSpPr>
              <p:cNvPr id="5" name="ZoneTexte 4">
                <a:extLst>
                  <a:ext uri="{FF2B5EF4-FFF2-40B4-BE49-F238E27FC236}">
                    <a16:creationId xmlns:a16="http://schemas.microsoft.com/office/drawing/2014/main" id="{07ED101B-4CEF-2BD2-94FA-C72BBDF075D0}"/>
                  </a:ext>
                </a:extLst>
              </p:cNvPr>
              <p:cNvSpPr txBox="1">
                <a:spLocks noRot="1" noChangeAspect="1" noMove="1" noResize="1" noEditPoints="1" noAdjustHandles="1" noChangeArrowheads="1" noChangeShapeType="1" noTextEdit="1"/>
              </p:cNvSpPr>
              <p:nvPr/>
            </p:nvSpPr>
            <p:spPr>
              <a:xfrm>
                <a:off x="3361808" y="2247691"/>
                <a:ext cx="1581110" cy="618311"/>
              </a:xfrm>
              <a:prstGeom prst="rect">
                <a:avLst/>
              </a:prstGeom>
              <a:blipFill>
                <a:blip r:embed="rId5"/>
                <a:stretch>
                  <a:fillRect/>
                </a:stretch>
              </a:blipFill>
            </p:spPr>
            <p:txBody>
              <a:bodyPr/>
              <a:lstStyle/>
              <a:p>
                <a:r>
                  <a:rPr lang="fr-FR">
                    <a:noFill/>
                  </a:rPr>
                  <a:t> </a:t>
                </a:r>
              </a:p>
            </p:txBody>
          </p:sp>
        </mc:Fallback>
      </mc:AlternateContent>
      <p:sp>
        <p:nvSpPr>
          <p:cNvPr id="19" name="Rectangle 18">
            <a:extLst>
              <a:ext uri="{FF2B5EF4-FFF2-40B4-BE49-F238E27FC236}">
                <a16:creationId xmlns:a16="http://schemas.microsoft.com/office/drawing/2014/main" id="{30F77346-ACCC-8ED7-E645-6542FFBE08A7}"/>
              </a:ext>
            </a:extLst>
          </p:cNvPr>
          <p:cNvSpPr/>
          <p:nvPr/>
        </p:nvSpPr>
        <p:spPr>
          <a:xfrm>
            <a:off x="8604069" y="2172781"/>
            <a:ext cx="966651" cy="34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E14EFEDA-9E53-81A0-A12A-03ECDD23187B}"/>
              </a:ext>
            </a:extLst>
          </p:cNvPr>
          <p:cNvSpPr/>
          <p:nvPr/>
        </p:nvSpPr>
        <p:spPr>
          <a:xfrm>
            <a:off x="968599" y="4666862"/>
            <a:ext cx="1123405" cy="6090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texte, encre, écriture manuscrite, papier&#10;&#10;Description générée automatiquement">
            <a:extLst>
              <a:ext uri="{FF2B5EF4-FFF2-40B4-BE49-F238E27FC236}">
                <a16:creationId xmlns:a16="http://schemas.microsoft.com/office/drawing/2014/main" id="{44BC9B53-ABDF-9DE3-053E-994DD615145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2283" t="38430" r="12285" b="30328"/>
          <a:stretch/>
        </p:blipFill>
        <p:spPr>
          <a:xfrm rot="10740000">
            <a:off x="7541622" y="2199507"/>
            <a:ext cx="3091543" cy="3296739"/>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90AC4541-5450-90BC-FED6-2EE6BE0AC59C}"/>
                  </a:ext>
                </a:extLst>
              </p:cNvPr>
              <p:cNvSpPr txBox="1"/>
              <p:nvPr/>
            </p:nvSpPr>
            <p:spPr>
              <a:xfrm>
                <a:off x="2639282" y="1303827"/>
                <a:ext cx="3178630"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a:latin typeface="Cambria Math" panose="02040503050406030204" pitchFamily="18" charset="0"/>
                            </a:rPr>
                            <m:t>𝜎</m:t>
                          </m:r>
                        </m:e>
                        <m:sub>
                          <m:r>
                            <a:rPr lang="fr-FR" b="0" i="1" smtClean="0">
                              <a:latin typeface="Cambria Math" panose="02040503050406030204" pitchFamily="18" charset="0"/>
                            </a:rPr>
                            <m:t>𝑚</m:t>
                          </m:r>
                        </m:sub>
                      </m:sSub>
                      <m:r>
                        <a:rPr lang="fr-FR" b="0" i="1" smtClean="0">
                          <a:latin typeface="Cambria Math" panose="02040503050406030204" pitchFamily="18" charset="0"/>
                        </a:rPr>
                        <m:t>(</m:t>
                      </m:r>
                      <m:r>
                        <a:rPr lang="fr-FR" b="0" i="1" smtClean="0">
                          <a:latin typeface="Cambria Math" panose="02040503050406030204" pitchFamily="18" charset="0"/>
                        </a:rPr>
                        <m:t>𝑀𝑃𝑎</m:t>
                      </m:r>
                      <m:r>
                        <a:rPr lang="fr-FR" b="0" i="1" smtClean="0">
                          <a:latin typeface="Cambria Math" panose="02040503050406030204" pitchFamily="18" charset="0"/>
                        </a:rPr>
                        <m:t>)</m:t>
                      </m:r>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b="0" i="1" smtClean="0">
                              <a:latin typeface="Cambria Math" panose="02040503050406030204" pitchFamily="18" charset="0"/>
                            </a:rPr>
                            <m:t>𝑁</m:t>
                          </m:r>
                          <m:r>
                            <a:rPr lang="fr-FR" b="0" i="1" smtClean="0">
                              <a:latin typeface="Cambria Math" panose="02040503050406030204" pitchFamily="18" charset="0"/>
                            </a:rPr>
                            <m:t>(</m:t>
                          </m:r>
                          <m:r>
                            <a:rPr lang="fr-FR" b="0" i="1" smtClean="0">
                              <a:latin typeface="Cambria Math" panose="02040503050406030204" pitchFamily="18" charset="0"/>
                            </a:rPr>
                            <m:t>𝑁</m:t>
                          </m:r>
                          <m:r>
                            <a:rPr lang="fr-FR" b="0" i="1" smtClean="0">
                              <a:latin typeface="Cambria Math" panose="02040503050406030204" pitchFamily="18" charset="0"/>
                            </a:rPr>
                            <m:t>)</m:t>
                          </m:r>
                        </m:num>
                        <m:den>
                          <m:r>
                            <a:rPr lang="fr-FR" b="0" i="1" smtClean="0">
                              <a:latin typeface="Cambria Math" panose="02040503050406030204" pitchFamily="18" charset="0"/>
                            </a:rPr>
                            <m:t>𝑆</m:t>
                          </m:r>
                          <m:r>
                            <a:rPr lang="fr-FR" i="1" smtClean="0">
                              <a:solidFill>
                                <a:srgbClr val="836967"/>
                              </a:solidFill>
                              <a:latin typeface="Cambria Math" panose="02040503050406030204" pitchFamily="18" charset="0"/>
                            </a:rPr>
                            <m:t> </m:t>
                          </m:r>
                          <m:r>
                            <a:rPr lang="fr-FR" b="0" i="1" smtClean="0">
                              <a:latin typeface="Cambria Math" panose="02040503050406030204" pitchFamily="18" charset="0"/>
                            </a:rPr>
                            <m:t>(</m:t>
                          </m:r>
                          <m:r>
                            <a:rPr lang="fr-FR" b="0" i="1" smtClean="0">
                              <a:latin typeface="Cambria Math" panose="02040503050406030204" pitchFamily="18" charset="0"/>
                            </a:rPr>
                            <m:t>𝑚</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r>
                            <a:rPr lang="fr-FR" b="0" i="1" smtClean="0">
                              <a:latin typeface="Cambria Math" panose="02040503050406030204" pitchFamily="18" charset="0"/>
                            </a:rPr>
                            <m:t>)</m:t>
                          </m:r>
                        </m:den>
                      </m:f>
                    </m:oMath>
                  </m:oMathPara>
                </a14:m>
                <a:endParaRPr lang="fr-FR" dirty="0"/>
              </a:p>
            </p:txBody>
          </p:sp>
        </mc:Choice>
        <mc:Fallback xmlns="">
          <p:sp>
            <p:nvSpPr>
              <p:cNvPr id="10" name="ZoneTexte 9">
                <a:extLst>
                  <a:ext uri="{FF2B5EF4-FFF2-40B4-BE49-F238E27FC236}">
                    <a16:creationId xmlns:a16="http://schemas.microsoft.com/office/drawing/2014/main" id="{90AC4541-5450-90BC-FED6-2EE6BE0AC59C}"/>
                  </a:ext>
                </a:extLst>
              </p:cNvPr>
              <p:cNvSpPr txBox="1">
                <a:spLocks noRot="1" noChangeAspect="1" noMove="1" noResize="1" noEditPoints="1" noAdjustHandles="1" noChangeArrowheads="1" noChangeShapeType="1" noTextEdit="1"/>
              </p:cNvSpPr>
              <p:nvPr/>
            </p:nvSpPr>
            <p:spPr>
              <a:xfrm>
                <a:off x="2639282" y="1303827"/>
                <a:ext cx="3178630" cy="669094"/>
              </a:xfrm>
              <a:prstGeom prst="rect">
                <a:avLst/>
              </a:prstGeom>
              <a:blipFill>
                <a:blip r:embed="rId8"/>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604807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Extension, compression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843FEEC-2FF6-EB7D-8309-F8C23A0D2C3C}"/>
                  </a:ext>
                </a:extLst>
              </p:cNvPr>
              <p:cNvSpPr txBox="1"/>
              <p:nvPr/>
            </p:nvSpPr>
            <p:spPr>
              <a:xfrm>
                <a:off x="1904211" y="3666577"/>
                <a:ext cx="3178630" cy="626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fr-FR" i="1" smtClean="0">
                              <a:solidFill>
                                <a:srgbClr val="836967"/>
                              </a:solidFill>
                              <a:latin typeface="Cambria Math" panose="02040503050406030204" pitchFamily="18" charset="0"/>
                            </a:rPr>
                          </m:ctrlPr>
                        </m:fPr>
                        <m:num>
                          <m:d>
                            <m:dPr>
                              <m:begChr m:val="|"/>
                              <m:endChr m:val="|"/>
                              <m:ctrlPr>
                                <a:rPr lang="fr-FR" b="0" i="1" smtClean="0">
                                  <a:latin typeface="Cambria Math" panose="02040503050406030204" pitchFamily="18" charset="0"/>
                                </a:rPr>
                              </m:ctrlPr>
                            </m:dPr>
                            <m:e>
                              <m:r>
                                <a:rPr lang="fr-FR" i="1">
                                  <a:latin typeface="Cambria Math" panose="02040503050406030204" pitchFamily="18" charset="0"/>
                                </a:rPr>
                                <m:t>𝑁</m:t>
                              </m:r>
                            </m:e>
                          </m:d>
                        </m:num>
                        <m:den>
                          <m:r>
                            <a:rPr lang="fr-FR" b="0" i="1" smtClean="0">
                              <a:latin typeface="Cambria Math" panose="02040503050406030204" pitchFamily="18" charset="0"/>
                            </a:rPr>
                            <m:t>𝑆</m:t>
                          </m:r>
                        </m:den>
                      </m:f>
                      <m:r>
                        <a:rPr lang="fr-FR" b="0" i="1" smtClean="0">
                          <a:latin typeface="Cambria Math" panose="02040503050406030204" pitchFamily="18" charset="0"/>
                        </a:rPr>
                        <m:t>+</m:t>
                      </m:r>
                      <m:f>
                        <m:fPr>
                          <m:ctrlPr>
                            <a:rPr lang="fr-FR" i="1">
                              <a:solidFill>
                                <a:srgbClr val="836967"/>
                              </a:solidFill>
                              <a:latin typeface="Cambria Math" panose="02040503050406030204" pitchFamily="18" charset="0"/>
                            </a:rPr>
                          </m:ctrlPr>
                        </m:fPr>
                        <m:num>
                          <m:d>
                            <m:dPr>
                              <m:begChr m:val="|"/>
                              <m:endChr m:val="|"/>
                              <m:ctrlPr>
                                <a:rPr lang="fr-FR" i="1">
                                  <a:latin typeface="Cambria Math" panose="02040503050406030204" pitchFamily="18" charset="0"/>
                                </a:rPr>
                              </m:ctrlPr>
                            </m:dPr>
                            <m:e>
                              <m:r>
                                <a:rPr lang="fr-FR" b="0" i="1" smtClean="0">
                                  <a:latin typeface="Cambria Math" panose="02040503050406030204" pitchFamily="18" charset="0"/>
                                </a:rPr>
                                <m:t>𝑃</m:t>
                              </m:r>
                            </m:e>
                          </m:d>
                        </m:num>
                        <m:den>
                          <m:r>
                            <a:rPr lang="fr-FR" i="1">
                              <a:latin typeface="Cambria Math" panose="02040503050406030204" pitchFamily="18" charset="0"/>
                            </a:rPr>
                            <m:t>𝑆</m:t>
                          </m:r>
                        </m:den>
                      </m:f>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m:rPr>
                              <m:sty m:val="p"/>
                            </m:rPr>
                            <a:rPr lang="fr-FR">
                              <a:latin typeface="Cambria Math" panose="02040503050406030204" pitchFamily="18" charset="0"/>
                              <a:ea typeface="Cambria Math" panose="02040503050406030204" pitchFamily="18" charset="0"/>
                            </a:rPr>
                            <m:t>R</m:t>
                          </m:r>
                        </m:e>
                        <m:sub>
                          <m:r>
                            <a:rPr lang="fr-FR" i="1">
                              <a:latin typeface="Cambria Math" panose="02040503050406030204" pitchFamily="18" charset="0"/>
                              <a:ea typeface="Cambria Math" panose="02040503050406030204" pitchFamily="18" charset="0"/>
                            </a:rPr>
                            <m:t>𝑝</m:t>
                          </m:r>
                          <m:r>
                            <a:rPr lang="fr-FR" b="0" i="1" smtClean="0">
                              <a:latin typeface="Cambria Math" panose="02040503050406030204" pitchFamily="18" charset="0"/>
                              <a:ea typeface="Cambria Math" panose="02040503050406030204" pitchFamily="18" charset="0"/>
                            </a:rPr>
                            <m:t>𝑐</m:t>
                          </m:r>
                        </m:sub>
                      </m:sSub>
                    </m:oMath>
                  </m:oMathPara>
                </a14:m>
                <a:endParaRPr lang="fr-FR" dirty="0"/>
              </a:p>
            </p:txBody>
          </p:sp>
        </mc:Choice>
        <mc:Fallback xmlns="">
          <p:sp>
            <p:nvSpPr>
              <p:cNvPr id="11" name="ZoneTexte 10">
                <a:extLst>
                  <a:ext uri="{FF2B5EF4-FFF2-40B4-BE49-F238E27FC236}">
                    <a16:creationId xmlns:a16="http://schemas.microsoft.com/office/drawing/2014/main" id="{8843FEEC-2FF6-EB7D-8309-F8C23A0D2C3C}"/>
                  </a:ext>
                </a:extLst>
              </p:cNvPr>
              <p:cNvSpPr txBox="1">
                <a:spLocks noRot="1" noChangeAspect="1" noMove="1" noResize="1" noEditPoints="1" noAdjustHandles="1" noChangeArrowheads="1" noChangeShapeType="1" noTextEdit="1"/>
              </p:cNvSpPr>
              <p:nvPr/>
            </p:nvSpPr>
            <p:spPr>
              <a:xfrm>
                <a:off x="1904211" y="3666577"/>
                <a:ext cx="3178630" cy="626005"/>
              </a:xfrm>
              <a:prstGeom prst="rect">
                <a:avLst/>
              </a:prstGeom>
              <a:blipFill>
                <a:blip r:embed="rId3"/>
                <a:stretch>
                  <a:fillRect/>
                </a:stretch>
              </a:blipFill>
            </p:spPr>
            <p:txBody>
              <a:bodyPr/>
              <a:lstStyle/>
              <a:p>
                <a:r>
                  <a:rPr lang="fr-FR">
                    <a:noFill/>
                  </a:rPr>
                  <a:t> </a:t>
                </a:r>
              </a:p>
            </p:txBody>
          </p:sp>
        </mc:Fallback>
      </mc:AlternateContent>
      <p:sp>
        <p:nvSpPr>
          <p:cNvPr id="19" name="Rectangle 18">
            <a:extLst>
              <a:ext uri="{FF2B5EF4-FFF2-40B4-BE49-F238E27FC236}">
                <a16:creationId xmlns:a16="http://schemas.microsoft.com/office/drawing/2014/main" id="{30F77346-ACCC-8ED7-E645-6542FFBE08A7}"/>
              </a:ext>
            </a:extLst>
          </p:cNvPr>
          <p:cNvSpPr/>
          <p:nvPr/>
        </p:nvSpPr>
        <p:spPr>
          <a:xfrm>
            <a:off x="8604069" y="2172781"/>
            <a:ext cx="966651" cy="34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graphicFrame>
            <p:nvGraphicFramePr>
              <p:cNvPr id="2" name="Tableau 6">
                <a:extLst>
                  <a:ext uri="{FF2B5EF4-FFF2-40B4-BE49-F238E27FC236}">
                    <a16:creationId xmlns:a16="http://schemas.microsoft.com/office/drawing/2014/main" id="{8FEF1565-34E8-BE59-6793-F3E53F066D5D}"/>
                  </a:ext>
                </a:extLst>
              </p:cNvPr>
              <p:cNvGraphicFramePr>
                <a:graphicFrameLocks noGrp="1"/>
              </p:cNvGraphicFramePr>
              <p:nvPr>
                <p:extLst>
                  <p:ext uri="{D42A27DB-BD31-4B8C-83A1-F6EECF244321}">
                    <p14:modId xmlns:p14="http://schemas.microsoft.com/office/powerpoint/2010/main" val="991098949"/>
                  </p:ext>
                </p:extLst>
              </p:nvPr>
            </p:nvGraphicFramePr>
            <p:xfrm>
              <a:off x="6139544" y="1341120"/>
              <a:ext cx="5895701" cy="5353803"/>
            </p:xfrm>
            <a:graphic>
              <a:graphicData uri="http://schemas.openxmlformats.org/drawingml/2006/table">
                <a:tbl>
                  <a:tblPr firstRow="1" bandRow="1">
                    <a:tableStyleId>{5C22544A-7EE6-4342-B048-85BDC9FD1C3A}</a:tableStyleId>
                  </a:tblPr>
                  <a:tblGrid>
                    <a:gridCol w="928333">
                      <a:extLst>
                        <a:ext uri="{9D8B030D-6E8A-4147-A177-3AD203B41FA5}">
                          <a16:colId xmlns:a16="http://schemas.microsoft.com/office/drawing/2014/main" val="2528590373"/>
                        </a:ext>
                      </a:extLst>
                    </a:gridCol>
                    <a:gridCol w="700170">
                      <a:extLst>
                        <a:ext uri="{9D8B030D-6E8A-4147-A177-3AD203B41FA5}">
                          <a16:colId xmlns:a16="http://schemas.microsoft.com/office/drawing/2014/main" val="1371753160"/>
                        </a:ext>
                      </a:extLst>
                    </a:gridCol>
                    <a:gridCol w="541672">
                      <a:extLst>
                        <a:ext uri="{9D8B030D-6E8A-4147-A177-3AD203B41FA5}">
                          <a16:colId xmlns:a16="http://schemas.microsoft.com/office/drawing/2014/main" val="3223483833"/>
                        </a:ext>
                      </a:extLst>
                    </a:gridCol>
                    <a:gridCol w="1241842">
                      <a:extLst>
                        <a:ext uri="{9D8B030D-6E8A-4147-A177-3AD203B41FA5}">
                          <a16:colId xmlns:a16="http://schemas.microsoft.com/office/drawing/2014/main" val="1356353804"/>
                        </a:ext>
                      </a:extLst>
                    </a:gridCol>
                    <a:gridCol w="1241842">
                      <a:extLst>
                        <a:ext uri="{9D8B030D-6E8A-4147-A177-3AD203B41FA5}">
                          <a16:colId xmlns:a16="http://schemas.microsoft.com/office/drawing/2014/main" val="181949150"/>
                        </a:ext>
                      </a:extLst>
                    </a:gridCol>
                    <a:gridCol w="1241842">
                      <a:extLst>
                        <a:ext uri="{9D8B030D-6E8A-4147-A177-3AD203B41FA5}">
                          <a16:colId xmlns:a16="http://schemas.microsoft.com/office/drawing/2014/main" val="3550437065"/>
                        </a:ext>
                      </a:extLst>
                    </a:gridCol>
                  </a:tblGrid>
                  <a:tr h="278674">
                    <a:tc gridSpan="6">
                      <a:txBody>
                        <a:bodyPr/>
                        <a:lstStyle/>
                        <a:p>
                          <a:pPr marL="0" algn="ctr" defTabSz="914400" rtl="0" eaLnBrk="1" latinLnBrk="0" hangingPunct="1"/>
                          <a:r>
                            <a:rPr lang="fr-FR" sz="1400" kern="1200" dirty="0">
                              <a:solidFill>
                                <a:schemeClr val="dk1"/>
                              </a:solidFill>
                              <a:latin typeface="+mn-lt"/>
                              <a:ea typeface="+mn-ea"/>
                              <a:cs typeface="+mn-cs"/>
                            </a:rPr>
                            <a:t>Résistance élastique du béton</a:t>
                          </a:r>
                        </a:p>
                      </a:txBody>
                      <a:tcPr anchor="ctr">
                        <a:solidFill>
                          <a:srgbClr val="DDDDDD"/>
                        </a:solidFill>
                      </a:tcPr>
                    </a:tc>
                    <a:tc hMerge="1">
                      <a:txBody>
                        <a:bodyPr/>
                        <a:lstStyle/>
                        <a:p>
                          <a:endParaRPr lang="fr-FR" dirty="0"/>
                        </a:p>
                      </a:txBody>
                      <a:tcPr/>
                    </a:tc>
                    <a:tc hMerge="1">
                      <a:txBody>
                        <a:bodyPr/>
                        <a:lstStyle/>
                        <a:p>
                          <a:endParaRPr lang="fr-F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142720215"/>
                      </a:ext>
                    </a:extLst>
                  </a:tr>
                  <a:tr h="438694">
                    <a:tc gridSpan="6">
                      <a:txBody>
                        <a:bodyPr/>
                        <a:lstStyle/>
                        <a:p>
                          <a:pPr marL="0" algn="ctr" defTabSz="914400" rtl="0" eaLnBrk="1" latinLnBrk="0" hangingPunct="1"/>
                          <a:r>
                            <a:rPr lang="fr-FR" sz="1400" kern="1200" dirty="0">
                              <a:solidFill>
                                <a:schemeClr val="dk1"/>
                              </a:solidFill>
                              <a:latin typeface="+mn-lt"/>
                              <a:ea typeface="+mn-ea"/>
                              <a:cs typeface="+mn-cs"/>
                            </a:rPr>
                            <a:t>Les valeurs ci-dessous sont fonction des dosages en kg de ciment par m3 de béton en place après 28 jours d’âge.</a:t>
                          </a:r>
                        </a:p>
                      </a:txBody>
                      <a:tcPr anchor="ctr"/>
                    </a:tc>
                    <a:tc hMerge="1">
                      <a:txBody>
                        <a:bodyPr/>
                        <a:lstStyle/>
                        <a:p>
                          <a:endParaRPr lang="fr-FR" dirty="0"/>
                        </a:p>
                      </a:txBody>
                      <a:tcPr/>
                    </a:tc>
                    <a:tc hMerge="1">
                      <a:txBody>
                        <a:bodyPr/>
                        <a:lstStyle/>
                        <a:p>
                          <a:endParaRPr lang="fr-F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540516299"/>
                      </a:ext>
                    </a:extLst>
                  </a:tr>
                  <a:tr h="438694">
                    <a:tc rowSpan="2">
                      <a:txBody>
                        <a:bodyPr/>
                        <a:lstStyle/>
                        <a:p>
                          <a:pPr algn="ctr"/>
                          <a:r>
                            <a:rPr lang="fr-FR" sz="1400" kern="1200" dirty="0">
                              <a:solidFill>
                                <a:schemeClr val="dk1"/>
                              </a:solidFill>
                              <a:latin typeface="+mn-lt"/>
                              <a:ea typeface="+mn-ea"/>
                              <a:cs typeface="+mn-cs"/>
                            </a:rPr>
                            <a:t>Dosage (kg/m3)</a:t>
                          </a:r>
                        </a:p>
                      </a:txBody>
                      <a:tcPr anchor="ctr">
                        <a:solidFill>
                          <a:srgbClr val="DDDDDD"/>
                        </a:solidFill>
                      </a:tcPr>
                    </a:tc>
                    <a:tc gridSpan="3">
                      <a:txBody>
                        <a:bodyPr/>
                        <a:lstStyle/>
                        <a:p>
                          <a:pPr algn="ctr"/>
                          <a:r>
                            <a:rPr lang="fr-FR" sz="1400" kern="1200" dirty="0">
                              <a:solidFill>
                                <a:schemeClr val="dk1"/>
                              </a:solidFill>
                              <a:latin typeface="+mn-lt"/>
                              <a:ea typeface="+mn-ea"/>
                              <a:cs typeface="+mn-cs"/>
                            </a:rPr>
                            <a:t>Bétons non contrôlés</a:t>
                          </a:r>
                        </a:p>
                      </a:txBody>
                      <a:tcPr anchor="ctr">
                        <a:solidFill>
                          <a:srgbClr val="DDDDDD"/>
                        </a:solidFill>
                      </a:tcPr>
                    </a:tc>
                    <a:tc hMerge="1">
                      <a:txBody>
                        <a:bodyPr/>
                        <a:lstStyle/>
                        <a:p>
                          <a:endParaRPr lang="fr-FR"/>
                        </a:p>
                      </a:txBody>
                      <a:tcP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Bétons contrôlés</a:t>
                          </a:r>
                        </a:p>
                      </a:txBody>
                      <a:tcPr anchor="ctr">
                        <a:solidFill>
                          <a:srgbClr val="DDDDDD"/>
                        </a:solidFill>
                      </a:tcPr>
                    </a:tc>
                    <a:tc hMerge="1">
                      <a:txBody>
                        <a:bodyPr/>
                        <a:lstStyle/>
                        <a:p>
                          <a:endParaRPr lang="fr-FR" dirty="0"/>
                        </a:p>
                      </a:txBody>
                      <a:tcPr/>
                    </a:tc>
                    <a:extLst>
                      <a:ext uri="{0D108BD9-81ED-4DB2-BD59-A6C34878D82A}">
                        <a16:rowId xmlns:a16="http://schemas.microsoft.com/office/drawing/2014/main" val="1449856391"/>
                      </a:ext>
                    </a:extLst>
                  </a:tr>
                  <a:tr h="348343">
                    <a:tc v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Compression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hMerge="1">
                      <a:txBody>
                        <a:bodyPr/>
                        <a:lstStyle/>
                        <a:p>
                          <a:endParaRPr lang="fr-FR" dirty="0"/>
                        </a:p>
                      </a:txBody>
                      <a:tcPr/>
                    </a:tc>
                    <a:tc>
                      <a:txBody>
                        <a:bodyPr/>
                        <a:lstStyle/>
                        <a:p>
                          <a:pPr algn="ctr"/>
                          <a:r>
                            <a:rPr lang="fr-FR" sz="1400" kern="1200" dirty="0">
                              <a:solidFill>
                                <a:schemeClr val="dk1"/>
                              </a:solidFill>
                              <a:latin typeface="+mn-lt"/>
                              <a:ea typeface="+mn-ea"/>
                              <a:cs typeface="+mn-cs"/>
                            </a:rPr>
                            <a:t>Traction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a:txBody>
                        <a:bodyPr/>
                        <a:lstStyle/>
                        <a:p>
                          <a:pPr algn="ctr"/>
                          <a:r>
                            <a:rPr lang="fr-FR" sz="1400" kern="1200" dirty="0">
                              <a:solidFill>
                                <a:schemeClr val="dk1"/>
                              </a:solidFill>
                              <a:latin typeface="+mn-lt"/>
                              <a:ea typeface="+mn-ea"/>
                              <a:cs typeface="+mn-cs"/>
                            </a:rPr>
                            <a:t>Compression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a:txBody>
                        <a:bodyPr/>
                        <a:lstStyle/>
                        <a:p>
                          <a:pPr algn="ctr"/>
                          <a:r>
                            <a:rPr lang="fr-FR" sz="1400" kern="1200" dirty="0">
                              <a:solidFill>
                                <a:schemeClr val="dk1"/>
                              </a:solidFill>
                              <a:latin typeface="+mn-lt"/>
                              <a:ea typeface="+mn-ea"/>
                              <a:cs typeface="+mn-cs"/>
                            </a:rPr>
                            <a:t>Traction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extLst>
                      <a:ext uri="{0D108BD9-81ED-4DB2-BD59-A6C34878D82A}">
                        <a16:rowId xmlns:a16="http://schemas.microsoft.com/office/drawing/2014/main" val="1197088323"/>
                      </a:ext>
                    </a:extLst>
                  </a:tr>
                  <a:tr h="336369">
                    <a:tc>
                      <a:txBody>
                        <a:bodyPr/>
                        <a:lstStyle/>
                        <a:p>
                          <a:pPr algn="ctr"/>
                          <a:r>
                            <a:rPr lang="fr-FR" sz="1400" kern="1200" dirty="0">
                              <a:solidFill>
                                <a:schemeClr val="dk1"/>
                              </a:solidFill>
                              <a:latin typeface="+mn-lt"/>
                              <a:ea typeface="+mn-ea"/>
                              <a:cs typeface="+mn-cs"/>
                            </a:rPr>
                            <a:t>250</a:t>
                          </a:r>
                        </a:p>
                      </a:txBody>
                      <a:tcPr anchor="ctr"/>
                    </a:tc>
                    <a:tc gridSpan="2">
                      <a:txBody>
                        <a:bodyPr/>
                        <a:lstStyle/>
                        <a:p>
                          <a:pPr algn="ctr"/>
                          <a:r>
                            <a:rPr lang="fr-FR" sz="1400" kern="1200" dirty="0">
                              <a:solidFill>
                                <a:schemeClr val="dk1"/>
                              </a:solidFill>
                              <a:latin typeface="+mn-lt"/>
                              <a:ea typeface="+mn-ea"/>
                              <a:cs typeface="+mn-cs"/>
                            </a:rPr>
                            <a:t>15</a:t>
                          </a:r>
                        </a:p>
                      </a:txBody>
                      <a:tcPr anchor="ctr"/>
                    </a:tc>
                    <a:tc hMerge="1">
                      <a:txBody>
                        <a:bodyPr/>
                        <a:lstStyle/>
                        <a:p>
                          <a:endParaRPr lang="fr-FR" dirty="0"/>
                        </a:p>
                      </a:txBody>
                      <a:tcPr/>
                    </a:tc>
                    <a:tc>
                      <a:txBody>
                        <a:bodyPr/>
                        <a:lstStyle/>
                        <a:p>
                          <a:pPr algn="ctr"/>
                          <a:r>
                            <a:rPr lang="fr-FR" sz="1400" kern="1200" dirty="0">
                              <a:solidFill>
                                <a:schemeClr val="dk1"/>
                              </a:solidFill>
                              <a:latin typeface="+mn-lt"/>
                              <a:ea typeface="+mn-ea"/>
                              <a:cs typeface="+mn-cs"/>
                            </a:rPr>
                            <a:t>1,5</a:t>
                          </a:r>
                        </a:p>
                      </a:txBody>
                      <a:tcPr anchor="ctr"/>
                    </a:tc>
                    <a:tc>
                      <a:txBody>
                        <a:bodyPr/>
                        <a:lstStyle/>
                        <a:p>
                          <a:pPr algn="ctr"/>
                          <a:r>
                            <a:rPr lang="fr-FR" sz="1400" kern="1200" dirty="0">
                              <a:solidFill>
                                <a:schemeClr val="dk1"/>
                              </a:solidFill>
                              <a:latin typeface="+mn-lt"/>
                              <a:ea typeface="+mn-ea"/>
                              <a:cs typeface="+mn-cs"/>
                            </a:rPr>
                            <a:t>18</a:t>
                          </a:r>
                        </a:p>
                      </a:txBody>
                      <a:tcPr anchor="ctr"/>
                    </a:tc>
                    <a:tc>
                      <a:txBody>
                        <a:bodyPr/>
                        <a:lstStyle/>
                        <a:p>
                          <a:pPr algn="ctr"/>
                          <a:r>
                            <a:rPr lang="fr-FR" sz="1400" kern="1200" dirty="0">
                              <a:solidFill>
                                <a:schemeClr val="dk1"/>
                              </a:solidFill>
                              <a:latin typeface="+mn-lt"/>
                              <a:ea typeface="+mn-ea"/>
                              <a:cs typeface="+mn-cs"/>
                            </a:rPr>
                            <a:t>1,8</a:t>
                          </a:r>
                        </a:p>
                      </a:txBody>
                      <a:tcPr anchor="ctr"/>
                    </a:tc>
                    <a:extLst>
                      <a:ext uri="{0D108BD9-81ED-4DB2-BD59-A6C34878D82A}">
                        <a16:rowId xmlns:a16="http://schemas.microsoft.com/office/drawing/2014/main" val="977707229"/>
                      </a:ext>
                    </a:extLst>
                  </a:tr>
                  <a:tr h="365760">
                    <a:tc>
                      <a:txBody>
                        <a:bodyPr/>
                        <a:lstStyle/>
                        <a:p>
                          <a:pPr algn="ctr"/>
                          <a:r>
                            <a:rPr lang="fr-FR" sz="1400" kern="1200" dirty="0">
                              <a:solidFill>
                                <a:schemeClr val="dk1"/>
                              </a:solidFill>
                              <a:latin typeface="+mn-lt"/>
                              <a:ea typeface="+mn-ea"/>
                              <a:cs typeface="+mn-cs"/>
                            </a:rPr>
                            <a:t>450</a:t>
                          </a:r>
                        </a:p>
                      </a:txBody>
                      <a:tcPr anchor="ctr"/>
                    </a:tc>
                    <a:tc gridSpan="2">
                      <a:txBody>
                        <a:bodyPr/>
                        <a:lstStyle/>
                        <a:p>
                          <a:pPr algn="ctr"/>
                          <a:r>
                            <a:rPr lang="fr-FR" sz="1400" kern="1200" dirty="0">
                              <a:solidFill>
                                <a:schemeClr val="dk1"/>
                              </a:solidFill>
                              <a:latin typeface="+mn-lt"/>
                              <a:ea typeface="+mn-ea"/>
                              <a:cs typeface="+mn-cs"/>
                            </a:rPr>
                            <a:t>25</a:t>
                          </a:r>
                        </a:p>
                      </a:txBody>
                      <a:tcPr anchor="ctr"/>
                    </a:tc>
                    <a:tc hMerge="1">
                      <a:txBody>
                        <a:bodyPr/>
                        <a:lstStyle/>
                        <a:p>
                          <a:endParaRPr lang="fr-FR" dirty="0"/>
                        </a:p>
                      </a:txBody>
                      <a:tcPr/>
                    </a:tc>
                    <a:tc>
                      <a:txBody>
                        <a:bodyPr/>
                        <a:lstStyle/>
                        <a:p>
                          <a:pPr algn="ctr"/>
                          <a:r>
                            <a:rPr lang="fr-FR" sz="1400" kern="1200" dirty="0">
                              <a:solidFill>
                                <a:schemeClr val="dk1"/>
                              </a:solidFill>
                              <a:latin typeface="+mn-lt"/>
                              <a:ea typeface="+mn-ea"/>
                              <a:cs typeface="+mn-cs"/>
                            </a:rPr>
                            <a:t>2</a:t>
                          </a:r>
                        </a:p>
                      </a:txBody>
                      <a:tcPr anchor="ctr"/>
                    </a:tc>
                    <a:tc>
                      <a:txBody>
                        <a:bodyPr/>
                        <a:lstStyle/>
                        <a:p>
                          <a:pPr algn="ctr"/>
                          <a:r>
                            <a:rPr lang="fr-FR" sz="1400" kern="1200" dirty="0">
                              <a:solidFill>
                                <a:schemeClr val="dk1"/>
                              </a:solidFill>
                              <a:latin typeface="+mn-lt"/>
                              <a:ea typeface="+mn-ea"/>
                              <a:cs typeface="+mn-cs"/>
                            </a:rPr>
                            <a:t>30</a:t>
                          </a:r>
                        </a:p>
                      </a:txBody>
                      <a:tcPr anchor="ctr"/>
                    </a:tc>
                    <a:tc>
                      <a:txBody>
                        <a:bodyPr/>
                        <a:lstStyle/>
                        <a:p>
                          <a:pPr algn="ctr"/>
                          <a:r>
                            <a:rPr lang="fr-FR" sz="1400" kern="1200" dirty="0">
                              <a:solidFill>
                                <a:schemeClr val="dk1"/>
                              </a:solidFill>
                              <a:latin typeface="+mn-lt"/>
                              <a:ea typeface="+mn-ea"/>
                              <a:cs typeface="+mn-cs"/>
                            </a:rPr>
                            <a:t>2,4</a:t>
                          </a:r>
                        </a:p>
                      </a:txBody>
                      <a:tcPr anchor="ctr"/>
                    </a:tc>
                    <a:extLst>
                      <a:ext uri="{0D108BD9-81ED-4DB2-BD59-A6C34878D82A}">
                        <a16:rowId xmlns:a16="http://schemas.microsoft.com/office/drawing/2014/main" val="826911663"/>
                      </a:ext>
                    </a:extLst>
                  </a:tr>
                  <a:tr h="357051">
                    <a:tc gridSpan="6">
                      <a:txBody>
                        <a:bodyPr/>
                        <a:lstStyle/>
                        <a:p>
                          <a:pPr marL="0" algn="ctr" defTabSz="914400" rtl="0" eaLnBrk="1" latinLnBrk="0" hangingPunct="1"/>
                          <a:r>
                            <a:rPr lang="fr-FR" sz="1400" b="1" kern="1200" dirty="0">
                              <a:solidFill>
                                <a:schemeClr val="dk1"/>
                              </a:solidFill>
                              <a:latin typeface="+mn-lt"/>
                              <a:ea typeface="+mn-ea"/>
                              <a:cs typeface="+mn-cs"/>
                            </a:rPr>
                            <a:t>Résistances élastiques de la fonte</a:t>
                          </a:r>
                        </a:p>
                      </a:txBody>
                      <a:tcPr anchor="ctr">
                        <a:solidFill>
                          <a:srgbClr val="DDDDDD"/>
                        </a:solidFill>
                      </a:tcPr>
                    </a:tc>
                    <a:tc hMerge="1">
                      <a:txBody>
                        <a:bodyPr/>
                        <a:lstStyle/>
                        <a:p>
                          <a:endParaRPr lang="fr-FR" dirty="0"/>
                        </a:p>
                      </a:txBody>
                      <a:tcPr/>
                    </a:tc>
                    <a:tc hMerge="1">
                      <a:txBody>
                        <a:bodyPr/>
                        <a:lstStyle/>
                        <a:p>
                          <a:endParaRPr lang="fr-F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535406620"/>
                      </a:ext>
                    </a:extLst>
                  </a:tr>
                  <a:tr h="0">
                    <a:tc gridSpan="2">
                      <a:txBody>
                        <a:bodyPr/>
                        <a:lstStyle/>
                        <a:p>
                          <a:pPr algn="ctr"/>
                          <a:r>
                            <a:rPr lang="fr-FR" sz="1400" kern="1200" dirty="0">
                              <a:solidFill>
                                <a:schemeClr val="dk1"/>
                              </a:solidFill>
                              <a:latin typeface="+mn-lt"/>
                              <a:ea typeface="+mn-ea"/>
                              <a:cs typeface="+mn-cs"/>
                            </a:rPr>
                            <a:t>Nuance</a:t>
                          </a:r>
                        </a:p>
                      </a:txBody>
                      <a:tcPr anchor="ctr">
                        <a:solidFill>
                          <a:srgbClr val="DDDDD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Compression (</a:t>
                          </a:r>
                          <a:r>
                            <a:rPr lang="fr-FR" dirty="0" err="1"/>
                            <a:t>Mpa</a:t>
                          </a:r>
                          <a:r>
                            <a:rPr lang="fr-FR" dirty="0"/>
                            <a:t>)</a:t>
                          </a:r>
                        </a:p>
                        <a:p>
                          <a:endParaRPr lang="fr-FR"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mn-lt"/>
                              <a:ea typeface="+mn-ea"/>
                              <a:cs typeface="+mn-cs"/>
                            </a:rPr>
                            <a:t>Compression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hMerge="1">
                      <a:txBody>
                        <a:bodyPr/>
                        <a:lstStyle/>
                        <a:p>
                          <a:endParaRPr lang="fr-FR"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mn-lt"/>
                              <a:ea typeface="+mn-ea"/>
                              <a:cs typeface="+mn-cs"/>
                            </a:rPr>
                            <a:t>Traction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hMerge="1">
                      <a:txBody>
                        <a:bodyPr/>
                        <a:lstStyle/>
                        <a:p>
                          <a:endParaRPr lang="fr-FR" dirty="0"/>
                        </a:p>
                      </a:txBody>
                      <a:tcPr/>
                    </a:tc>
                    <a:extLst>
                      <a:ext uri="{0D108BD9-81ED-4DB2-BD59-A6C34878D82A}">
                        <a16:rowId xmlns:a16="http://schemas.microsoft.com/office/drawing/2014/main" val="3237837216"/>
                      </a:ext>
                    </a:extLst>
                  </a:tr>
                  <a:tr h="340723">
                    <a:tc gridSpan="2">
                      <a:txBody>
                        <a:bodyPr/>
                        <a:lstStyle/>
                        <a:p>
                          <a:pPr algn="ctr"/>
                          <a:r>
                            <a:rPr lang="fr-FR" sz="1400" kern="1200" dirty="0">
                              <a:solidFill>
                                <a:schemeClr val="dk1"/>
                              </a:solidFill>
                              <a:latin typeface="+mn-lt"/>
                              <a:ea typeface="+mn-ea"/>
                              <a:cs typeface="+mn-cs"/>
                            </a:rPr>
                            <a:t>FGL150</a:t>
                          </a:r>
                        </a:p>
                      </a:txBody>
                      <a:tcPr anchor="ctr"/>
                    </a:tc>
                    <a:tc hMerge="1">
                      <a:txBody>
                        <a:bodyPr/>
                        <a:lstStyle/>
                        <a:p>
                          <a:r>
                            <a:rPr lang="fr-FR" dirty="0"/>
                            <a:t>150</a:t>
                          </a:r>
                        </a:p>
                      </a:txBody>
                      <a:tcPr/>
                    </a:tc>
                    <a:tc gridSpan="2">
                      <a:txBody>
                        <a:bodyPr/>
                        <a:lstStyle/>
                        <a:p>
                          <a:pPr algn="ctr"/>
                          <a:r>
                            <a:rPr lang="fr-FR" sz="1400" kern="1200" dirty="0">
                              <a:solidFill>
                                <a:schemeClr val="dk1"/>
                              </a:solidFill>
                              <a:latin typeface="+mn-lt"/>
                              <a:ea typeface="+mn-ea"/>
                              <a:cs typeface="+mn-cs"/>
                            </a:rPr>
                            <a:t>150</a:t>
                          </a:r>
                        </a:p>
                      </a:txBody>
                      <a:tcPr anchor="ct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20</a:t>
                          </a:r>
                        </a:p>
                      </a:txBody>
                      <a:tcPr anchor="ctr"/>
                    </a:tc>
                    <a:tc hMerge="1">
                      <a:txBody>
                        <a:bodyPr/>
                        <a:lstStyle/>
                        <a:p>
                          <a:endParaRPr lang="fr-FR" dirty="0"/>
                        </a:p>
                      </a:txBody>
                      <a:tcPr/>
                    </a:tc>
                    <a:extLst>
                      <a:ext uri="{0D108BD9-81ED-4DB2-BD59-A6C34878D82A}">
                        <a16:rowId xmlns:a16="http://schemas.microsoft.com/office/drawing/2014/main" val="3162895102"/>
                      </a:ext>
                    </a:extLst>
                  </a:tr>
                  <a:tr h="243840">
                    <a:tc gridSpan="2">
                      <a:txBody>
                        <a:bodyPr/>
                        <a:lstStyle/>
                        <a:p>
                          <a:pPr algn="ctr"/>
                          <a:r>
                            <a:rPr lang="fr-FR" sz="1400" kern="1200" dirty="0" err="1">
                              <a:solidFill>
                                <a:schemeClr val="dk1"/>
                              </a:solidFill>
                              <a:latin typeface="+mn-lt"/>
                              <a:ea typeface="+mn-ea"/>
                              <a:cs typeface="+mn-cs"/>
                            </a:rPr>
                            <a:t>Ft</a:t>
                          </a:r>
                          <a:r>
                            <a:rPr lang="fr-FR" sz="1400" kern="1200" dirty="0">
                              <a:solidFill>
                                <a:schemeClr val="dk1"/>
                              </a:solidFill>
                              <a:latin typeface="+mn-lt"/>
                              <a:ea typeface="+mn-ea"/>
                              <a:cs typeface="+mn-cs"/>
                            </a:rPr>
                            <a:t> 15</a:t>
                          </a:r>
                        </a:p>
                      </a:txBody>
                      <a:tcPr anchor="ctr"/>
                    </a:tc>
                    <a:tc hMerge="1">
                      <a:txBody>
                        <a:bodyPr/>
                        <a:lstStyle/>
                        <a:p>
                          <a:r>
                            <a:rPr lang="fr-FR" dirty="0"/>
                            <a:t>150</a:t>
                          </a:r>
                        </a:p>
                      </a:txBody>
                      <a:tcPr/>
                    </a:tc>
                    <a:tc gridSpan="2">
                      <a:txBody>
                        <a:bodyPr/>
                        <a:lstStyle/>
                        <a:p>
                          <a:pPr algn="ctr"/>
                          <a:r>
                            <a:rPr lang="fr-FR" sz="1400" kern="1200" dirty="0">
                              <a:solidFill>
                                <a:schemeClr val="dk1"/>
                              </a:solidFill>
                              <a:latin typeface="+mn-lt"/>
                              <a:ea typeface="+mn-ea"/>
                              <a:cs typeface="+mn-cs"/>
                            </a:rPr>
                            <a:t>150</a:t>
                          </a:r>
                        </a:p>
                      </a:txBody>
                      <a:tcPr anchor="ct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20</a:t>
                          </a:r>
                        </a:p>
                      </a:txBody>
                      <a:tcPr anchor="ctr"/>
                    </a:tc>
                    <a:tc hMerge="1">
                      <a:txBody>
                        <a:bodyPr/>
                        <a:lstStyle/>
                        <a:p>
                          <a:pPr algn="ctr"/>
                          <a:endParaRPr lang="fr-FR" sz="1400" kern="1200" dirty="0">
                            <a:solidFill>
                              <a:schemeClr val="dk1"/>
                            </a:solidFill>
                            <a:latin typeface="+mn-lt"/>
                            <a:ea typeface="+mn-ea"/>
                            <a:cs typeface="+mn-cs"/>
                          </a:endParaRPr>
                        </a:p>
                      </a:txBody>
                      <a:tcPr anchor="ctr"/>
                    </a:tc>
                    <a:extLst>
                      <a:ext uri="{0D108BD9-81ED-4DB2-BD59-A6C34878D82A}">
                        <a16:rowId xmlns:a16="http://schemas.microsoft.com/office/drawing/2014/main" val="940715960"/>
                      </a:ext>
                    </a:extLst>
                  </a:tr>
                  <a:tr h="438694">
                    <a:tc gridSpan="2">
                      <a:txBody>
                        <a:bodyPr/>
                        <a:lstStyle/>
                        <a:p>
                          <a:pPr algn="ctr"/>
                          <a:r>
                            <a:rPr lang="fr-FR" sz="1400" kern="1200" dirty="0">
                              <a:solidFill>
                                <a:schemeClr val="dk1"/>
                              </a:solidFill>
                              <a:latin typeface="+mn-lt"/>
                              <a:ea typeface="+mn-ea"/>
                              <a:cs typeface="+mn-cs"/>
                            </a:rPr>
                            <a:t>Poutres verticales</a:t>
                          </a:r>
                        </a:p>
                      </a:txBody>
                      <a:tcPr anchor="ctr">
                        <a:solidFill>
                          <a:srgbClr val="DDDDDD"/>
                        </a:solidFill>
                      </a:tcP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Poids négligé</a:t>
                          </a:r>
                        </a:p>
                      </a:txBody>
                      <a:tcPr anchor="ctr">
                        <a:solidFill>
                          <a:srgbClr val="DDDDDD"/>
                        </a:solidFill>
                      </a:tcP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Poids propre P non négligé</a:t>
                          </a:r>
                        </a:p>
                      </a:txBody>
                      <a:tcPr anchor="ctr">
                        <a:solidFill>
                          <a:srgbClr val="DDDDDD"/>
                        </a:solidFill>
                      </a:tcPr>
                    </a:tc>
                    <a:tc hMerge="1">
                      <a:txBody>
                        <a:bodyPr/>
                        <a:lstStyle/>
                        <a:p>
                          <a:endParaRPr lang="fr-FR" dirty="0"/>
                        </a:p>
                      </a:txBody>
                      <a:tcPr/>
                    </a:tc>
                    <a:extLst>
                      <a:ext uri="{0D108BD9-81ED-4DB2-BD59-A6C34878D82A}">
                        <a16:rowId xmlns:a16="http://schemas.microsoft.com/office/drawing/2014/main" val="63992413"/>
                      </a:ext>
                    </a:extLst>
                  </a:tr>
                  <a:tr h="438694">
                    <a:tc gridSpan="2">
                      <a:txBody>
                        <a:bodyPr/>
                        <a:lstStyle/>
                        <a:p>
                          <a:pPr algn="ctr"/>
                          <a:r>
                            <a:rPr lang="fr-FR" sz="1400" kern="1200" dirty="0">
                              <a:solidFill>
                                <a:schemeClr val="dk1"/>
                              </a:solidFill>
                              <a:latin typeface="+mn-lt"/>
                              <a:ea typeface="+mn-ea"/>
                              <a:cs typeface="+mn-cs"/>
                            </a:rPr>
                            <a:t>Contrainte</a:t>
                          </a:r>
                        </a:p>
                      </a:txBody>
                      <a:tcPr anchor="ctr">
                        <a:solidFill>
                          <a:srgbClr val="DDDDDD"/>
                        </a:solidFill>
                      </a:tcPr>
                    </a:tc>
                    <a:tc hMerge="1">
                      <a:txBody>
                        <a:bodyPr/>
                        <a:lstStyle/>
                        <a:p>
                          <a:endParaRPr lang="fr-FR" dirty="0"/>
                        </a:p>
                      </a:txBody>
                      <a:tcPr/>
                    </a:tc>
                    <a:tc gridSpan="2">
                      <a:txBody>
                        <a:bodyPr/>
                        <a:lstStyle/>
                        <a:p>
                          <a:pPr algn="ctr"/>
                          <a14:m>
                            <m:oMathPara xmlns:m="http://schemas.openxmlformats.org/officeDocument/2006/math">
                              <m:oMathParaPr>
                                <m:jc m:val="centerGroup"/>
                              </m:oMathParaPr>
                              <m:oMath xmlns:m="http://schemas.openxmlformats.org/officeDocument/2006/math">
                                <m:d>
                                  <m:dPr>
                                    <m:begChr m:val="|"/>
                                    <m:endChr m:val="|"/>
                                    <m:ctrlPr>
                                      <a:rPr lang="fr-FR" sz="1400" i="1" kern="1200" smtClean="0">
                                        <a:solidFill>
                                          <a:schemeClr val="dk1"/>
                                        </a:solidFill>
                                        <a:latin typeface="Cambria Math" panose="02040503050406030204" pitchFamily="18" charset="0"/>
                                        <a:ea typeface="+mn-ea"/>
                                        <a:cs typeface="+mn-cs"/>
                                      </a:rPr>
                                    </m:ctrlPr>
                                  </m:dPr>
                                  <m:e>
                                    <m:r>
                                      <a:rPr lang="fr-FR" sz="1400" kern="1200">
                                        <a:solidFill>
                                          <a:schemeClr val="dk1"/>
                                        </a:solidFill>
                                        <a:latin typeface="Cambria Math" panose="02040503050406030204" pitchFamily="18" charset="0"/>
                                        <a:ea typeface="+mn-ea"/>
                                        <a:cs typeface="+mn-cs"/>
                                      </a:rPr>
                                      <m:t>𝜎</m:t>
                                    </m:r>
                                  </m:e>
                                </m:d>
                                <m:r>
                                  <a:rPr lang="fr-FR" sz="1400" kern="1200">
                                    <a:solidFill>
                                      <a:schemeClr val="dk1"/>
                                    </a:solidFill>
                                    <a:latin typeface="Cambria Math" panose="02040503050406030204" pitchFamily="18" charset="0"/>
                                    <a:ea typeface="+mn-ea"/>
                                    <a:cs typeface="+mn-cs"/>
                                  </a:rPr>
                                  <m:t>=</m:t>
                                </m:r>
                                <m:f>
                                  <m:fPr>
                                    <m:ctrlPr>
                                      <a:rPr lang="fr-FR" sz="1400" i="1" kern="1200">
                                        <a:solidFill>
                                          <a:schemeClr val="dk1"/>
                                        </a:solidFill>
                                        <a:latin typeface="Cambria Math" panose="02040503050406030204" pitchFamily="18" charset="0"/>
                                        <a:ea typeface="+mn-ea"/>
                                        <a:cs typeface="+mn-cs"/>
                                      </a:rPr>
                                    </m:ctrlPr>
                                  </m:fPr>
                                  <m:num>
                                    <m:d>
                                      <m:dPr>
                                        <m:begChr m:val="|"/>
                                        <m:endChr m:val="|"/>
                                        <m:ctrlPr>
                                          <a:rPr lang="fr-FR" sz="1400" i="1" kern="1200" smtClean="0">
                                            <a:solidFill>
                                              <a:schemeClr val="dk1"/>
                                            </a:solidFill>
                                            <a:latin typeface="Cambria Math" panose="02040503050406030204" pitchFamily="18" charset="0"/>
                                            <a:ea typeface="+mn-ea"/>
                                            <a:cs typeface="+mn-cs"/>
                                          </a:rPr>
                                        </m:ctrlPr>
                                      </m:dPr>
                                      <m:e>
                                        <m:r>
                                          <a:rPr lang="fr-FR" sz="1400" kern="1200" smtClean="0">
                                            <a:solidFill>
                                              <a:schemeClr val="dk1"/>
                                            </a:solidFill>
                                            <a:latin typeface="Cambria Math" panose="02040503050406030204" pitchFamily="18" charset="0"/>
                                            <a:ea typeface="+mn-ea"/>
                                            <a:cs typeface="+mn-cs"/>
                                          </a:rPr>
                                          <m:t>𝑁</m:t>
                                        </m:r>
                                      </m:e>
                                    </m:d>
                                  </m:num>
                                  <m:den>
                                    <m:r>
                                      <a:rPr lang="fr-FR" sz="1400" kern="1200" smtClean="0">
                                        <a:solidFill>
                                          <a:schemeClr val="dk1"/>
                                        </a:solidFill>
                                        <a:latin typeface="Cambria Math" panose="02040503050406030204" pitchFamily="18" charset="0"/>
                                        <a:ea typeface="+mn-ea"/>
                                        <a:cs typeface="+mn-cs"/>
                                      </a:rPr>
                                      <m:t>𝑆</m:t>
                                    </m:r>
                                  </m:den>
                                </m:f>
                              </m:oMath>
                            </m:oMathPara>
                          </a14:m>
                          <a:endParaRPr lang="fr-FR" sz="1400" kern="1200" dirty="0">
                            <a:solidFill>
                              <a:schemeClr val="dk1"/>
                            </a:solidFill>
                            <a:latin typeface="+mn-lt"/>
                            <a:ea typeface="+mn-ea"/>
                            <a:cs typeface="+mn-cs"/>
                          </a:endParaRPr>
                        </a:p>
                      </a:txBody>
                      <a:tcPr anchor="ctr"/>
                    </a:tc>
                    <a:tc hMerge="1">
                      <a:txBody>
                        <a:bodyPr/>
                        <a:lstStyle/>
                        <a:p>
                          <a:endParaRPr lang="fr-FR" dirty="0"/>
                        </a:p>
                      </a:txBody>
                      <a:tcPr/>
                    </a:tc>
                    <a:tc gridSpan="2">
                      <a:txBody>
                        <a:bodyPr/>
                        <a:lstStyle/>
                        <a:p>
                          <a:pPr algn="ctr"/>
                          <a14:m>
                            <m:oMath xmlns:m="http://schemas.openxmlformats.org/officeDocument/2006/math">
                              <m:d>
                                <m:dPr>
                                  <m:begChr m:val="|"/>
                                  <m:endChr m:val="|"/>
                                  <m:ctrlPr>
                                    <a:rPr lang="fr-FR" sz="1400" i="1" kern="1200" smtClean="0">
                                      <a:solidFill>
                                        <a:schemeClr val="dk1"/>
                                      </a:solidFill>
                                      <a:latin typeface="Cambria Math" panose="02040503050406030204" pitchFamily="18" charset="0"/>
                                      <a:ea typeface="+mn-ea"/>
                                      <a:cs typeface="+mn-cs"/>
                                    </a:rPr>
                                  </m:ctrlPr>
                                </m:dPr>
                                <m:e>
                                  <m:r>
                                    <a:rPr lang="fr-FR" sz="1400" kern="1200">
                                      <a:solidFill>
                                        <a:schemeClr val="dk1"/>
                                      </a:solidFill>
                                      <a:latin typeface="Cambria Math" panose="02040503050406030204" pitchFamily="18" charset="0"/>
                                      <a:ea typeface="+mn-ea"/>
                                      <a:cs typeface="+mn-cs"/>
                                    </a:rPr>
                                    <m:t>𝜎</m:t>
                                  </m:r>
                                </m:e>
                              </m:d>
                              <m:r>
                                <a:rPr lang="fr-FR" sz="1400" kern="1200">
                                  <a:solidFill>
                                    <a:schemeClr val="dk1"/>
                                  </a:solidFill>
                                  <a:latin typeface="Cambria Math" panose="02040503050406030204" pitchFamily="18" charset="0"/>
                                  <a:ea typeface="+mn-ea"/>
                                  <a:cs typeface="+mn-cs"/>
                                </a:rPr>
                                <m:t>=</m:t>
                              </m:r>
                              <m:f>
                                <m:fPr>
                                  <m:ctrlPr>
                                    <a:rPr lang="fr-FR" sz="1400" i="1" kern="1200">
                                      <a:solidFill>
                                        <a:schemeClr val="dk1"/>
                                      </a:solidFill>
                                      <a:latin typeface="Cambria Math" panose="02040503050406030204" pitchFamily="18" charset="0"/>
                                      <a:ea typeface="+mn-ea"/>
                                      <a:cs typeface="+mn-cs"/>
                                    </a:rPr>
                                  </m:ctrlPr>
                                </m:fPr>
                                <m:num>
                                  <m:d>
                                    <m:dPr>
                                      <m:begChr m:val="|"/>
                                      <m:endChr m:val="|"/>
                                      <m:ctrlPr>
                                        <a:rPr lang="fr-FR" sz="1400" i="1" kern="1200" smtClean="0">
                                          <a:solidFill>
                                            <a:schemeClr val="dk1"/>
                                          </a:solidFill>
                                          <a:latin typeface="Cambria Math" panose="02040503050406030204" pitchFamily="18" charset="0"/>
                                          <a:ea typeface="+mn-ea"/>
                                          <a:cs typeface="+mn-cs"/>
                                        </a:rPr>
                                      </m:ctrlPr>
                                    </m:dPr>
                                    <m:e>
                                      <m:r>
                                        <a:rPr lang="fr-FR" sz="1400" kern="1200" smtClean="0">
                                          <a:solidFill>
                                            <a:schemeClr val="dk1"/>
                                          </a:solidFill>
                                          <a:latin typeface="Cambria Math" panose="02040503050406030204" pitchFamily="18" charset="0"/>
                                          <a:ea typeface="+mn-ea"/>
                                          <a:cs typeface="+mn-cs"/>
                                        </a:rPr>
                                        <m:t>𝑁</m:t>
                                      </m:r>
                                    </m:e>
                                  </m:d>
                                </m:num>
                                <m:den>
                                  <m:r>
                                    <a:rPr lang="fr-FR" sz="1400" kern="1200" smtClean="0">
                                      <a:solidFill>
                                        <a:schemeClr val="dk1"/>
                                      </a:solidFill>
                                      <a:latin typeface="Cambria Math" panose="02040503050406030204" pitchFamily="18" charset="0"/>
                                      <a:ea typeface="+mn-ea"/>
                                      <a:cs typeface="+mn-cs"/>
                                    </a:rPr>
                                    <m:t>𝑆</m:t>
                                  </m:r>
                                </m:den>
                              </m:f>
                            </m:oMath>
                          </a14:m>
                          <a:r>
                            <a:rPr lang="fr-FR" sz="1400" kern="1200" dirty="0">
                              <a:solidFill>
                                <a:schemeClr val="dk1"/>
                              </a:solidFill>
                              <a:latin typeface="+mn-lt"/>
                              <a:ea typeface="+mn-ea"/>
                              <a:cs typeface="+mn-cs"/>
                            </a:rPr>
                            <a:t> + </a:t>
                          </a:r>
                          <a14:m>
                            <m:oMath xmlns:m="http://schemas.openxmlformats.org/officeDocument/2006/math">
                              <m:f>
                                <m:fPr>
                                  <m:ctrlPr>
                                    <a:rPr lang="fr-FR" sz="1400" i="1" kern="1200" smtClean="0">
                                      <a:solidFill>
                                        <a:schemeClr val="dk1"/>
                                      </a:solidFill>
                                      <a:latin typeface="Cambria Math" panose="02040503050406030204" pitchFamily="18" charset="0"/>
                                      <a:ea typeface="+mn-ea"/>
                                      <a:cs typeface="+mn-cs"/>
                                    </a:rPr>
                                  </m:ctrlPr>
                                </m:fPr>
                                <m:num>
                                  <m:d>
                                    <m:dPr>
                                      <m:begChr m:val="|"/>
                                      <m:endChr m:val="|"/>
                                      <m:ctrlPr>
                                        <a:rPr lang="fr-FR" sz="1400" i="1" kern="1200" smtClean="0">
                                          <a:solidFill>
                                            <a:schemeClr val="dk1"/>
                                          </a:solidFill>
                                          <a:latin typeface="Cambria Math" panose="02040503050406030204" pitchFamily="18" charset="0"/>
                                          <a:ea typeface="+mn-ea"/>
                                          <a:cs typeface="+mn-cs"/>
                                        </a:rPr>
                                      </m:ctrlPr>
                                    </m:dPr>
                                    <m:e>
                                      <m:r>
                                        <a:rPr lang="fr-FR" sz="1400" kern="1200" smtClean="0">
                                          <a:solidFill>
                                            <a:schemeClr val="dk1"/>
                                          </a:solidFill>
                                          <a:latin typeface="Cambria Math" panose="02040503050406030204" pitchFamily="18" charset="0"/>
                                          <a:ea typeface="+mn-ea"/>
                                          <a:cs typeface="+mn-cs"/>
                                        </a:rPr>
                                        <m:t>𝑃</m:t>
                                      </m:r>
                                    </m:e>
                                  </m:d>
                                </m:num>
                                <m:den>
                                  <m:r>
                                    <a:rPr lang="fr-FR" sz="1400" kern="1200" smtClean="0">
                                      <a:solidFill>
                                        <a:schemeClr val="dk1"/>
                                      </a:solidFill>
                                      <a:latin typeface="Cambria Math" panose="02040503050406030204" pitchFamily="18" charset="0"/>
                                      <a:ea typeface="+mn-ea"/>
                                      <a:cs typeface="+mn-cs"/>
                                    </a:rPr>
                                    <m:t>𝑆</m:t>
                                  </m:r>
                                </m:den>
                              </m:f>
                            </m:oMath>
                          </a14:m>
                          <a:endParaRPr lang="fr-FR" sz="1400" kern="1200" dirty="0">
                            <a:solidFill>
                              <a:schemeClr val="dk1"/>
                            </a:solidFill>
                            <a:latin typeface="+mn-lt"/>
                            <a:ea typeface="+mn-ea"/>
                            <a:cs typeface="+mn-cs"/>
                          </a:endParaRPr>
                        </a:p>
                      </a:txBody>
                      <a:tcPr anchor="ctr"/>
                    </a:tc>
                    <a:tc hMerge="1">
                      <a:txBody>
                        <a:bodyPr/>
                        <a:lstStyle/>
                        <a:p>
                          <a:endParaRPr lang="fr-FR" dirty="0"/>
                        </a:p>
                      </a:txBody>
                      <a:tcPr/>
                    </a:tc>
                    <a:extLst>
                      <a:ext uri="{0D108BD9-81ED-4DB2-BD59-A6C34878D82A}">
                        <a16:rowId xmlns:a16="http://schemas.microsoft.com/office/drawing/2014/main" val="419889138"/>
                      </a:ext>
                    </a:extLst>
                  </a:tr>
                  <a:tr h="438694">
                    <a:tc gridSpan="2">
                      <a:txBody>
                        <a:bodyPr/>
                        <a:lstStyle/>
                        <a:p>
                          <a:pPr algn="ctr"/>
                          <a:r>
                            <a:rPr lang="fr-FR" sz="1400" kern="1200" dirty="0">
                              <a:solidFill>
                                <a:schemeClr val="dk1"/>
                              </a:solidFill>
                              <a:latin typeface="+mn-lt"/>
                              <a:ea typeface="+mn-ea"/>
                              <a:cs typeface="+mn-cs"/>
                            </a:rPr>
                            <a:t>Déformation</a:t>
                          </a:r>
                          <a:br>
                            <a:rPr lang="fr-FR" sz="1400" kern="1200" dirty="0">
                              <a:solidFill>
                                <a:schemeClr val="dk1"/>
                              </a:solidFill>
                              <a:latin typeface="+mn-lt"/>
                              <a:ea typeface="+mn-ea"/>
                              <a:cs typeface="+mn-cs"/>
                            </a:rPr>
                          </a:br>
                          <a:r>
                            <a:rPr lang="fr-FR" sz="1400" kern="1200" dirty="0">
                              <a:solidFill>
                                <a:schemeClr val="dk1"/>
                              </a:solidFill>
                              <a:latin typeface="+mn-lt"/>
                              <a:ea typeface="+mn-ea"/>
                              <a:cs typeface="+mn-cs"/>
                            </a:rPr>
                            <a:t>(si S est constant)</a:t>
                          </a:r>
                        </a:p>
                      </a:txBody>
                      <a:tcPr anchor="ctr">
                        <a:solidFill>
                          <a:srgbClr val="DDDDDD"/>
                        </a:solidFill>
                      </a:tcPr>
                    </a:tc>
                    <a:tc hMerge="1">
                      <a:txBody>
                        <a:bodyPr/>
                        <a:lstStyle/>
                        <a:p>
                          <a:endParaRPr lang="fr-FR" dirty="0"/>
                        </a:p>
                      </a:txBody>
                      <a:tcPr/>
                    </a:tc>
                    <a:tc gridSpan="2">
                      <a:txBody>
                        <a:bodyPr/>
                        <a:lstStyle/>
                        <a:p>
                          <a:pPr algn="ctr"/>
                          <a14:m>
                            <m:oMathPara xmlns:m="http://schemas.openxmlformats.org/officeDocument/2006/math">
                              <m:oMathParaPr>
                                <m:jc m:val="centerGroup"/>
                              </m:oMathParaPr>
                              <m:oMath xmlns:m="http://schemas.openxmlformats.org/officeDocument/2006/math">
                                <m:d>
                                  <m:dPr>
                                    <m:begChr m:val="|"/>
                                    <m:endChr m:val="|"/>
                                    <m:ctrlPr>
                                      <a:rPr lang="el-GR" sz="1400" i="1" kern="1200" smtClean="0">
                                        <a:solidFill>
                                          <a:schemeClr val="dk1"/>
                                        </a:solidFill>
                                        <a:latin typeface="Cambria Math" panose="02040503050406030204" pitchFamily="18" charset="0"/>
                                        <a:ea typeface="+mn-ea"/>
                                        <a:cs typeface="+mn-cs"/>
                                      </a:rPr>
                                    </m:ctrlPr>
                                  </m:dPr>
                                  <m:e>
                                    <m:r>
                                      <m:rPr>
                                        <m:sty m:val="p"/>
                                      </m:rPr>
                                      <a:rPr lang="el-GR" sz="1400" kern="1200" smtClean="0">
                                        <a:solidFill>
                                          <a:schemeClr val="dk1"/>
                                        </a:solidFill>
                                        <a:latin typeface="Cambria Math" panose="02040503050406030204" pitchFamily="18" charset="0"/>
                                        <a:ea typeface="+mn-ea"/>
                                        <a:cs typeface="+mn-cs"/>
                                      </a:rPr>
                                      <m:t>Δ</m:t>
                                    </m:r>
                                    <m:r>
                                      <a:rPr lang="fr-FR" sz="1400" kern="1200">
                                        <a:solidFill>
                                          <a:schemeClr val="dk1"/>
                                        </a:solidFill>
                                        <a:latin typeface="Cambria Math" panose="02040503050406030204" pitchFamily="18" charset="0"/>
                                        <a:ea typeface="+mn-ea"/>
                                        <a:cs typeface="+mn-cs"/>
                                      </a:rPr>
                                      <m:t>𝑙</m:t>
                                    </m:r>
                                  </m:e>
                                </m:d>
                                <m:r>
                                  <a:rPr lang="fr-FR" sz="1400" kern="1200" smtClean="0">
                                    <a:solidFill>
                                      <a:schemeClr val="dk1"/>
                                    </a:solidFill>
                                    <a:latin typeface="Cambria Math" panose="02040503050406030204" pitchFamily="18" charset="0"/>
                                    <a:ea typeface="+mn-ea"/>
                                    <a:cs typeface="+mn-cs"/>
                                  </a:rPr>
                                  <m:t>=</m:t>
                                </m:r>
                                <m:f>
                                  <m:fPr>
                                    <m:ctrlPr>
                                      <a:rPr lang="fr-FR" sz="1400" i="1" kern="1200">
                                        <a:solidFill>
                                          <a:schemeClr val="dk1"/>
                                        </a:solidFill>
                                        <a:latin typeface="Cambria Math" panose="02040503050406030204" pitchFamily="18" charset="0"/>
                                        <a:ea typeface="+mn-ea"/>
                                        <a:cs typeface="+mn-cs"/>
                                      </a:rPr>
                                    </m:ctrlPr>
                                  </m:fPr>
                                  <m:num>
                                    <m:d>
                                      <m:dPr>
                                        <m:begChr m:val="|"/>
                                        <m:endChr m:val="|"/>
                                        <m:ctrlPr>
                                          <a:rPr lang="fr-FR" sz="1400" i="1" kern="1200" smtClean="0">
                                            <a:solidFill>
                                              <a:schemeClr val="dk1"/>
                                            </a:solidFill>
                                            <a:latin typeface="Cambria Math" panose="02040503050406030204" pitchFamily="18" charset="0"/>
                                            <a:ea typeface="+mn-ea"/>
                                            <a:cs typeface="+mn-cs"/>
                                          </a:rPr>
                                        </m:ctrlPr>
                                      </m:dPr>
                                      <m:e>
                                        <m:r>
                                          <a:rPr lang="fr-FR" sz="1400" kern="1200" smtClean="0">
                                            <a:solidFill>
                                              <a:schemeClr val="dk1"/>
                                            </a:solidFill>
                                            <a:latin typeface="Cambria Math" panose="02040503050406030204" pitchFamily="18" charset="0"/>
                                            <a:ea typeface="+mn-ea"/>
                                            <a:cs typeface="+mn-cs"/>
                                          </a:rPr>
                                          <m:t>𝑁</m:t>
                                        </m:r>
                                      </m:e>
                                    </m:d>
                                    <m:r>
                                      <a:rPr lang="fr-FR" sz="1400" kern="1200">
                                        <a:solidFill>
                                          <a:schemeClr val="dk1"/>
                                        </a:solidFill>
                                        <a:latin typeface="Cambria Math" panose="02040503050406030204" pitchFamily="18" charset="0"/>
                                        <a:ea typeface="+mn-ea"/>
                                        <a:cs typeface="+mn-cs"/>
                                      </a:rPr>
                                      <m:t>.</m:t>
                                    </m:r>
                                    <m:sSub>
                                      <m:sSubPr>
                                        <m:ctrlPr>
                                          <a:rPr lang="fr-FR" sz="1400" i="1" kern="1200">
                                            <a:solidFill>
                                              <a:schemeClr val="dk1"/>
                                            </a:solidFill>
                                            <a:latin typeface="Cambria Math" panose="02040503050406030204" pitchFamily="18" charset="0"/>
                                            <a:ea typeface="+mn-ea"/>
                                            <a:cs typeface="+mn-cs"/>
                                          </a:rPr>
                                        </m:ctrlPr>
                                      </m:sSubPr>
                                      <m:e>
                                        <m:r>
                                          <a:rPr lang="fr-FR" sz="1400" kern="1200">
                                            <a:solidFill>
                                              <a:schemeClr val="dk1"/>
                                            </a:solidFill>
                                            <a:latin typeface="Cambria Math" panose="02040503050406030204" pitchFamily="18" charset="0"/>
                                            <a:ea typeface="+mn-ea"/>
                                            <a:cs typeface="+mn-cs"/>
                                          </a:rPr>
                                          <m:t>𝑙</m:t>
                                        </m:r>
                                      </m:e>
                                      <m:sub>
                                        <m:r>
                                          <a:rPr lang="fr-FR" sz="1400" kern="1200">
                                            <a:solidFill>
                                              <a:schemeClr val="dk1"/>
                                            </a:solidFill>
                                            <a:latin typeface="Cambria Math" panose="02040503050406030204" pitchFamily="18" charset="0"/>
                                            <a:ea typeface="+mn-ea"/>
                                            <a:cs typeface="+mn-cs"/>
                                          </a:rPr>
                                          <m:t>0</m:t>
                                        </m:r>
                                      </m:sub>
                                    </m:sSub>
                                  </m:num>
                                  <m:den>
                                    <m:r>
                                      <a:rPr lang="fr-FR" sz="1400" kern="1200" smtClean="0">
                                        <a:solidFill>
                                          <a:schemeClr val="dk1"/>
                                        </a:solidFill>
                                        <a:latin typeface="Cambria Math" panose="02040503050406030204" pitchFamily="18" charset="0"/>
                                        <a:ea typeface="+mn-ea"/>
                                        <a:cs typeface="+mn-cs"/>
                                      </a:rPr>
                                      <m:t>𝐸</m:t>
                                    </m:r>
                                    <m:r>
                                      <a:rPr lang="fr-FR" sz="1400" kern="1200" smtClean="0">
                                        <a:solidFill>
                                          <a:schemeClr val="dk1"/>
                                        </a:solidFill>
                                        <a:latin typeface="Cambria Math" panose="02040503050406030204" pitchFamily="18" charset="0"/>
                                        <a:ea typeface="+mn-ea"/>
                                        <a:cs typeface="+mn-cs"/>
                                      </a:rPr>
                                      <m:t>.</m:t>
                                    </m:r>
                                    <m:r>
                                      <a:rPr lang="fr-FR" sz="1400" kern="1200" smtClean="0">
                                        <a:solidFill>
                                          <a:schemeClr val="dk1"/>
                                        </a:solidFill>
                                        <a:latin typeface="Cambria Math" panose="02040503050406030204" pitchFamily="18" charset="0"/>
                                        <a:ea typeface="+mn-ea"/>
                                        <a:cs typeface="+mn-cs"/>
                                      </a:rPr>
                                      <m:t>𝑆</m:t>
                                    </m:r>
                                  </m:den>
                                </m:f>
                              </m:oMath>
                            </m:oMathPara>
                          </a14:m>
                          <a:endParaRPr lang="fr-FR" sz="1400" kern="1200" dirty="0">
                            <a:solidFill>
                              <a:schemeClr val="dk1"/>
                            </a:solidFill>
                            <a:latin typeface="+mn-lt"/>
                            <a:ea typeface="+mn-ea"/>
                            <a:cs typeface="+mn-cs"/>
                          </a:endParaRPr>
                        </a:p>
                      </a:txBody>
                      <a:tcPr anchor="ctr"/>
                    </a:tc>
                    <a:tc hMerge="1">
                      <a:txBody>
                        <a:bodyPr/>
                        <a:lstStyle/>
                        <a:p>
                          <a:endParaRPr lang="fr-FR"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lang="el-GR" sz="1400" i="1" kern="1200" smtClean="0">
                                      <a:solidFill>
                                        <a:schemeClr val="dk1"/>
                                      </a:solidFill>
                                      <a:latin typeface="Cambria Math" panose="02040503050406030204" pitchFamily="18" charset="0"/>
                                      <a:ea typeface="+mn-ea"/>
                                      <a:cs typeface="+mn-cs"/>
                                    </a:rPr>
                                  </m:ctrlPr>
                                </m:dPr>
                                <m:e>
                                  <m:r>
                                    <m:rPr>
                                      <m:sty m:val="p"/>
                                    </m:rPr>
                                    <a:rPr lang="el-GR" sz="1400" kern="1200" smtClean="0">
                                      <a:solidFill>
                                        <a:schemeClr val="dk1"/>
                                      </a:solidFill>
                                      <a:latin typeface="Cambria Math" panose="02040503050406030204" pitchFamily="18" charset="0"/>
                                      <a:ea typeface="+mn-ea"/>
                                      <a:cs typeface="+mn-cs"/>
                                    </a:rPr>
                                    <m:t>Δ</m:t>
                                  </m:r>
                                  <m:r>
                                    <a:rPr lang="fr-FR" sz="1400" kern="1200">
                                      <a:solidFill>
                                        <a:schemeClr val="dk1"/>
                                      </a:solidFill>
                                      <a:latin typeface="Cambria Math" panose="02040503050406030204" pitchFamily="18" charset="0"/>
                                      <a:ea typeface="+mn-ea"/>
                                      <a:cs typeface="+mn-cs"/>
                                    </a:rPr>
                                    <m:t>𝑙</m:t>
                                  </m:r>
                                </m:e>
                              </m:d>
                              <m:r>
                                <a:rPr lang="fr-FR" sz="1400" kern="1200" smtClean="0">
                                  <a:solidFill>
                                    <a:schemeClr val="dk1"/>
                                  </a:solidFill>
                                  <a:latin typeface="Cambria Math" panose="02040503050406030204" pitchFamily="18" charset="0"/>
                                  <a:ea typeface="+mn-ea"/>
                                  <a:cs typeface="+mn-cs"/>
                                </a:rPr>
                                <m:t>=</m:t>
                              </m:r>
                              <m:f>
                                <m:fPr>
                                  <m:ctrlPr>
                                    <a:rPr lang="fr-FR" sz="1400" i="1" kern="1200">
                                      <a:solidFill>
                                        <a:schemeClr val="dk1"/>
                                      </a:solidFill>
                                      <a:latin typeface="Cambria Math" panose="02040503050406030204" pitchFamily="18" charset="0"/>
                                      <a:ea typeface="+mn-ea"/>
                                      <a:cs typeface="+mn-cs"/>
                                    </a:rPr>
                                  </m:ctrlPr>
                                </m:fPr>
                                <m:num>
                                  <m:d>
                                    <m:dPr>
                                      <m:begChr m:val="|"/>
                                      <m:endChr m:val="|"/>
                                      <m:ctrlPr>
                                        <a:rPr lang="fr-FR" sz="1400" i="1" kern="1200" smtClean="0">
                                          <a:solidFill>
                                            <a:schemeClr val="dk1"/>
                                          </a:solidFill>
                                          <a:latin typeface="Cambria Math" panose="02040503050406030204" pitchFamily="18" charset="0"/>
                                          <a:ea typeface="+mn-ea"/>
                                          <a:cs typeface="+mn-cs"/>
                                        </a:rPr>
                                      </m:ctrlPr>
                                    </m:dPr>
                                    <m:e>
                                      <m:r>
                                        <a:rPr lang="fr-FR" sz="1400" kern="1200" smtClean="0">
                                          <a:solidFill>
                                            <a:schemeClr val="dk1"/>
                                          </a:solidFill>
                                          <a:latin typeface="Cambria Math" panose="02040503050406030204" pitchFamily="18" charset="0"/>
                                          <a:ea typeface="+mn-ea"/>
                                          <a:cs typeface="+mn-cs"/>
                                        </a:rPr>
                                        <m:t>𝑁</m:t>
                                      </m:r>
                                    </m:e>
                                  </m:d>
                                  <m:r>
                                    <a:rPr lang="fr-FR" sz="1400" kern="1200">
                                      <a:solidFill>
                                        <a:schemeClr val="dk1"/>
                                      </a:solidFill>
                                      <a:latin typeface="Cambria Math" panose="02040503050406030204" pitchFamily="18" charset="0"/>
                                      <a:ea typeface="+mn-ea"/>
                                      <a:cs typeface="+mn-cs"/>
                                    </a:rPr>
                                    <m:t>.</m:t>
                                  </m:r>
                                  <m:sSub>
                                    <m:sSubPr>
                                      <m:ctrlPr>
                                        <a:rPr lang="fr-FR" sz="1400" i="1" kern="1200">
                                          <a:solidFill>
                                            <a:schemeClr val="dk1"/>
                                          </a:solidFill>
                                          <a:latin typeface="Cambria Math" panose="02040503050406030204" pitchFamily="18" charset="0"/>
                                          <a:ea typeface="+mn-ea"/>
                                          <a:cs typeface="+mn-cs"/>
                                        </a:rPr>
                                      </m:ctrlPr>
                                    </m:sSubPr>
                                    <m:e>
                                      <m:r>
                                        <a:rPr lang="fr-FR" sz="1400" kern="1200">
                                          <a:solidFill>
                                            <a:schemeClr val="dk1"/>
                                          </a:solidFill>
                                          <a:latin typeface="Cambria Math" panose="02040503050406030204" pitchFamily="18" charset="0"/>
                                          <a:ea typeface="+mn-ea"/>
                                          <a:cs typeface="+mn-cs"/>
                                        </a:rPr>
                                        <m:t>𝑙</m:t>
                                      </m:r>
                                    </m:e>
                                    <m:sub>
                                      <m:r>
                                        <a:rPr lang="fr-FR" sz="1400" kern="1200">
                                          <a:solidFill>
                                            <a:schemeClr val="dk1"/>
                                          </a:solidFill>
                                          <a:latin typeface="Cambria Math" panose="02040503050406030204" pitchFamily="18" charset="0"/>
                                          <a:ea typeface="+mn-ea"/>
                                          <a:cs typeface="+mn-cs"/>
                                        </a:rPr>
                                        <m:t>0</m:t>
                                      </m:r>
                                    </m:sub>
                                  </m:sSub>
                                </m:num>
                                <m:den>
                                  <m:r>
                                    <a:rPr lang="fr-FR" sz="1400" kern="1200" smtClean="0">
                                      <a:solidFill>
                                        <a:schemeClr val="dk1"/>
                                      </a:solidFill>
                                      <a:latin typeface="Cambria Math" panose="02040503050406030204" pitchFamily="18" charset="0"/>
                                      <a:ea typeface="+mn-ea"/>
                                      <a:cs typeface="+mn-cs"/>
                                    </a:rPr>
                                    <m:t>𝐸</m:t>
                                  </m:r>
                                  <m:r>
                                    <a:rPr lang="fr-FR" sz="1400" kern="1200" smtClean="0">
                                      <a:solidFill>
                                        <a:schemeClr val="dk1"/>
                                      </a:solidFill>
                                      <a:latin typeface="Cambria Math" panose="02040503050406030204" pitchFamily="18" charset="0"/>
                                      <a:ea typeface="+mn-ea"/>
                                      <a:cs typeface="+mn-cs"/>
                                    </a:rPr>
                                    <m:t>.</m:t>
                                  </m:r>
                                  <m:r>
                                    <a:rPr lang="fr-FR" sz="1400" kern="1200" smtClean="0">
                                      <a:solidFill>
                                        <a:schemeClr val="dk1"/>
                                      </a:solidFill>
                                      <a:latin typeface="Cambria Math" panose="02040503050406030204" pitchFamily="18" charset="0"/>
                                      <a:ea typeface="+mn-ea"/>
                                      <a:cs typeface="+mn-cs"/>
                                    </a:rPr>
                                    <m:t>𝑆</m:t>
                                  </m:r>
                                </m:den>
                              </m:f>
                              <m:r>
                                <a:rPr lang="fr-FR" sz="1400" kern="1200" smtClean="0">
                                  <a:solidFill>
                                    <a:schemeClr val="dk1"/>
                                  </a:solidFill>
                                  <a:latin typeface="Cambria Math" panose="02040503050406030204" pitchFamily="18" charset="0"/>
                                  <a:ea typeface="+mn-ea"/>
                                  <a:cs typeface="+mn-cs"/>
                                </a:rPr>
                                <m:t>+</m:t>
                              </m:r>
                              <m:f>
                                <m:fPr>
                                  <m:ctrlPr>
                                    <a:rPr lang="fr-FR" sz="1400" i="1" kern="1200" smtClean="0">
                                      <a:solidFill>
                                        <a:schemeClr val="dk1"/>
                                      </a:solidFill>
                                      <a:latin typeface="Cambria Math" panose="02040503050406030204" pitchFamily="18" charset="0"/>
                                      <a:ea typeface="+mn-ea"/>
                                      <a:cs typeface="+mn-cs"/>
                                    </a:rPr>
                                  </m:ctrlPr>
                                </m:fPr>
                                <m:num>
                                  <m:r>
                                    <a:rPr lang="fr-FR" sz="1400" kern="1200" smtClean="0">
                                      <a:solidFill>
                                        <a:schemeClr val="dk1"/>
                                      </a:solidFill>
                                      <a:latin typeface="Cambria Math" panose="02040503050406030204" pitchFamily="18" charset="0"/>
                                      <a:ea typeface="+mn-ea"/>
                                      <a:cs typeface="+mn-cs"/>
                                    </a:rPr>
                                    <m:t>1</m:t>
                                  </m:r>
                                </m:num>
                                <m:den>
                                  <m:r>
                                    <a:rPr lang="fr-FR" sz="1400" kern="1200" smtClean="0">
                                      <a:solidFill>
                                        <a:schemeClr val="dk1"/>
                                      </a:solidFill>
                                      <a:latin typeface="Cambria Math" panose="02040503050406030204" pitchFamily="18" charset="0"/>
                                      <a:ea typeface="+mn-ea"/>
                                      <a:cs typeface="+mn-cs"/>
                                    </a:rPr>
                                    <m:t>2</m:t>
                                  </m:r>
                                </m:den>
                              </m:f>
                              <m:r>
                                <a:rPr lang="fr-FR" sz="1400" kern="1200" smtClean="0">
                                  <a:solidFill>
                                    <a:schemeClr val="dk1"/>
                                  </a:solidFill>
                                  <a:latin typeface="Cambria Math" panose="02040503050406030204" pitchFamily="18" charset="0"/>
                                  <a:ea typeface="+mn-ea"/>
                                  <a:cs typeface="+mn-cs"/>
                                </a:rPr>
                                <m:t>.</m:t>
                              </m:r>
                            </m:oMath>
                          </a14:m>
                          <a:r>
                            <a:rPr lang="fr-FR" sz="1400" kern="1200" dirty="0">
                              <a:solidFill>
                                <a:schemeClr val="dk1"/>
                              </a:solidFill>
                              <a:latin typeface="+mn-lt"/>
                              <a:ea typeface="+mn-ea"/>
                              <a:cs typeface="+mn-cs"/>
                            </a:rPr>
                            <a:t> </a:t>
                          </a:r>
                          <a14:m>
                            <m:oMath xmlns:m="http://schemas.openxmlformats.org/officeDocument/2006/math">
                              <m:f>
                                <m:fPr>
                                  <m:ctrlPr>
                                    <a:rPr lang="fr-FR" sz="1400" i="1" kern="1200" smtClean="0">
                                      <a:solidFill>
                                        <a:schemeClr val="dk1"/>
                                      </a:solidFill>
                                      <a:latin typeface="Cambria Math" panose="02040503050406030204" pitchFamily="18" charset="0"/>
                                      <a:ea typeface="+mn-ea"/>
                                      <a:cs typeface="+mn-cs"/>
                                    </a:rPr>
                                  </m:ctrlPr>
                                </m:fPr>
                                <m:num>
                                  <m:d>
                                    <m:dPr>
                                      <m:begChr m:val="|"/>
                                      <m:endChr m:val="|"/>
                                      <m:ctrlPr>
                                        <a:rPr lang="fr-FR" sz="1400" i="1" kern="1200" smtClean="0">
                                          <a:solidFill>
                                            <a:schemeClr val="dk1"/>
                                          </a:solidFill>
                                          <a:latin typeface="Cambria Math" panose="02040503050406030204" pitchFamily="18" charset="0"/>
                                          <a:ea typeface="+mn-ea"/>
                                          <a:cs typeface="+mn-cs"/>
                                        </a:rPr>
                                      </m:ctrlPr>
                                    </m:dPr>
                                    <m:e>
                                      <m:r>
                                        <a:rPr lang="fr-FR" sz="1400" kern="1200" smtClean="0">
                                          <a:solidFill>
                                            <a:schemeClr val="dk1"/>
                                          </a:solidFill>
                                          <a:latin typeface="Cambria Math" panose="02040503050406030204" pitchFamily="18" charset="0"/>
                                          <a:ea typeface="+mn-ea"/>
                                          <a:cs typeface="+mn-cs"/>
                                        </a:rPr>
                                        <m:t>𝑃</m:t>
                                      </m:r>
                                    </m:e>
                                  </m:d>
                                  <m:r>
                                    <a:rPr lang="fr-FR" sz="1400" kern="1200">
                                      <a:solidFill>
                                        <a:schemeClr val="dk1"/>
                                      </a:solidFill>
                                      <a:latin typeface="Cambria Math" panose="02040503050406030204" pitchFamily="18" charset="0"/>
                                      <a:ea typeface="+mn-ea"/>
                                      <a:cs typeface="+mn-cs"/>
                                    </a:rPr>
                                    <m:t>.</m:t>
                                  </m:r>
                                  <m:sSub>
                                    <m:sSubPr>
                                      <m:ctrlPr>
                                        <a:rPr lang="fr-FR" sz="1400" i="1" kern="1200">
                                          <a:solidFill>
                                            <a:schemeClr val="dk1"/>
                                          </a:solidFill>
                                          <a:latin typeface="Cambria Math" panose="02040503050406030204" pitchFamily="18" charset="0"/>
                                          <a:ea typeface="+mn-ea"/>
                                          <a:cs typeface="+mn-cs"/>
                                        </a:rPr>
                                      </m:ctrlPr>
                                    </m:sSubPr>
                                    <m:e>
                                      <m:r>
                                        <a:rPr lang="fr-FR" sz="1400" kern="1200">
                                          <a:solidFill>
                                            <a:schemeClr val="dk1"/>
                                          </a:solidFill>
                                          <a:latin typeface="Cambria Math" panose="02040503050406030204" pitchFamily="18" charset="0"/>
                                          <a:ea typeface="+mn-ea"/>
                                          <a:cs typeface="+mn-cs"/>
                                        </a:rPr>
                                        <m:t>𝑙</m:t>
                                      </m:r>
                                    </m:e>
                                    <m:sub>
                                      <m:r>
                                        <a:rPr lang="fr-FR" sz="1400" kern="1200">
                                          <a:solidFill>
                                            <a:schemeClr val="dk1"/>
                                          </a:solidFill>
                                          <a:latin typeface="Cambria Math" panose="02040503050406030204" pitchFamily="18" charset="0"/>
                                          <a:ea typeface="+mn-ea"/>
                                          <a:cs typeface="+mn-cs"/>
                                        </a:rPr>
                                        <m:t>0</m:t>
                                      </m:r>
                                    </m:sub>
                                  </m:sSub>
                                </m:num>
                                <m:den>
                                  <m:r>
                                    <a:rPr lang="fr-FR" sz="1400" kern="1200" smtClean="0">
                                      <a:solidFill>
                                        <a:schemeClr val="dk1"/>
                                      </a:solidFill>
                                      <a:latin typeface="Cambria Math" panose="02040503050406030204" pitchFamily="18" charset="0"/>
                                      <a:ea typeface="+mn-ea"/>
                                      <a:cs typeface="+mn-cs"/>
                                    </a:rPr>
                                    <m:t>𝐸</m:t>
                                  </m:r>
                                  <m:r>
                                    <a:rPr lang="fr-FR" sz="1400" kern="1200" smtClean="0">
                                      <a:solidFill>
                                        <a:schemeClr val="dk1"/>
                                      </a:solidFill>
                                      <a:latin typeface="Cambria Math" panose="02040503050406030204" pitchFamily="18" charset="0"/>
                                      <a:ea typeface="+mn-ea"/>
                                      <a:cs typeface="+mn-cs"/>
                                    </a:rPr>
                                    <m:t>.</m:t>
                                  </m:r>
                                  <m:r>
                                    <a:rPr lang="fr-FR" sz="1400" kern="1200" smtClean="0">
                                      <a:solidFill>
                                        <a:schemeClr val="dk1"/>
                                      </a:solidFill>
                                      <a:latin typeface="Cambria Math" panose="02040503050406030204" pitchFamily="18" charset="0"/>
                                      <a:ea typeface="+mn-ea"/>
                                      <a:cs typeface="+mn-cs"/>
                                    </a:rPr>
                                    <m:t>𝑆</m:t>
                                  </m:r>
                                </m:den>
                              </m:f>
                            </m:oMath>
                          </a14:m>
                          <a:endParaRPr lang="fr-FR" sz="1400" kern="1200" dirty="0">
                            <a:solidFill>
                              <a:schemeClr val="dk1"/>
                            </a:solidFill>
                            <a:latin typeface="+mn-lt"/>
                            <a:ea typeface="+mn-ea"/>
                            <a:cs typeface="+mn-cs"/>
                          </a:endParaRPr>
                        </a:p>
                        <a:p>
                          <a:pPr algn="ctr"/>
                          <a:endParaRPr lang="fr-FR" sz="1400" kern="1200" dirty="0">
                            <a:solidFill>
                              <a:schemeClr val="dk1"/>
                            </a:solidFill>
                            <a:latin typeface="+mn-lt"/>
                            <a:ea typeface="+mn-ea"/>
                            <a:cs typeface="+mn-cs"/>
                          </a:endParaRPr>
                        </a:p>
                      </a:txBody>
                      <a:tcPr anchor="ctr"/>
                    </a:tc>
                    <a:tc hMerge="1">
                      <a:txBody>
                        <a:bodyPr/>
                        <a:lstStyle/>
                        <a:p>
                          <a:endParaRPr lang="fr-FR" dirty="0"/>
                        </a:p>
                      </a:txBody>
                      <a:tcPr/>
                    </a:tc>
                    <a:extLst>
                      <a:ext uri="{0D108BD9-81ED-4DB2-BD59-A6C34878D82A}">
                        <a16:rowId xmlns:a16="http://schemas.microsoft.com/office/drawing/2014/main" val="200657867"/>
                      </a:ext>
                    </a:extLst>
                  </a:tr>
                </a:tbl>
              </a:graphicData>
            </a:graphic>
          </p:graphicFrame>
        </mc:Choice>
        <mc:Fallback xmlns="">
          <p:graphicFrame>
            <p:nvGraphicFramePr>
              <p:cNvPr id="2" name="Tableau 6">
                <a:extLst>
                  <a:ext uri="{FF2B5EF4-FFF2-40B4-BE49-F238E27FC236}">
                    <a16:creationId xmlns:a16="http://schemas.microsoft.com/office/drawing/2014/main" id="{8FEF1565-34E8-BE59-6793-F3E53F066D5D}"/>
                  </a:ext>
                </a:extLst>
              </p:cNvPr>
              <p:cNvGraphicFramePr>
                <a:graphicFrameLocks noGrp="1"/>
              </p:cNvGraphicFramePr>
              <p:nvPr>
                <p:extLst>
                  <p:ext uri="{D42A27DB-BD31-4B8C-83A1-F6EECF244321}">
                    <p14:modId xmlns:p14="http://schemas.microsoft.com/office/powerpoint/2010/main" val="991098949"/>
                  </p:ext>
                </p:extLst>
              </p:nvPr>
            </p:nvGraphicFramePr>
            <p:xfrm>
              <a:off x="6139544" y="1341120"/>
              <a:ext cx="5895701" cy="5353486"/>
            </p:xfrm>
            <a:graphic>
              <a:graphicData uri="http://schemas.openxmlformats.org/drawingml/2006/table">
                <a:tbl>
                  <a:tblPr firstRow="1" bandRow="1">
                    <a:tableStyleId>{5C22544A-7EE6-4342-B048-85BDC9FD1C3A}</a:tableStyleId>
                  </a:tblPr>
                  <a:tblGrid>
                    <a:gridCol w="928333">
                      <a:extLst>
                        <a:ext uri="{9D8B030D-6E8A-4147-A177-3AD203B41FA5}">
                          <a16:colId xmlns:a16="http://schemas.microsoft.com/office/drawing/2014/main" val="2528590373"/>
                        </a:ext>
                      </a:extLst>
                    </a:gridCol>
                    <a:gridCol w="700170">
                      <a:extLst>
                        <a:ext uri="{9D8B030D-6E8A-4147-A177-3AD203B41FA5}">
                          <a16:colId xmlns:a16="http://schemas.microsoft.com/office/drawing/2014/main" val="1371753160"/>
                        </a:ext>
                      </a:extLst>
                    </a:gridCol>
                    <a:gridCol w="541672">
                      <a:extLst>
                        <a:ext uri="{9D8B030D-6E8A-4147-A177-3AD203B41FA5}">
                          <a16:colId xmlns:a16="http://schemas.microsoft.com/office/drawing/2014/main" val="3223483833"/>
                        </a:ext>
                      </a:extLst>
                    </a:gridCol>
                    <a:gridCol w="1241842">
                      <a:extLst>
                        <a:ext uri="{9D8B030D-6E8A-4147-A177-3AD203B41FA5}">
                          <a16:colId xmlns:a16="http://schemas.microsoft.com/office/drawing/2014/main" val="1356353804"/>
                        </a:ext>
                      </a:extLst>
                    </a:gridCol>
                    <a:gridCol w="1241842">
                      <a:extLst>
                        <a:ext uri="{9D8B030D-6E8A-4147-A177-3AD203B41FA5}">
                          <a16:colId xmlns:a16="http://schemas.microsoft.com/office/drawing/2014/main" val="181949150"/>
                        </a:ext>
                      </a:extLst>
                    </a:gridCol>
                    <a:gridCol w="1241842">
                      <a:extLst>
                        <a:ext uri="{9D8B030D-6E8A-4147-A177-3AD203B41FA5}">
                          <a16:colId xmlns:a16="http://schemas.microsoft.com/office/drawing/2014/main" val="3550437065"/>
                        </a:ext>
                      </a:extLst>
                    </a:gridCol>
                  </a:tblGrid>
                  <a:tr h="304800">
                    <a:tc gridSpan="6">
                      <a:txBody>
                        <a:bodyPr/>
                        <a:lstStyle/>
                        <a:p>
                          <a:pPr marL="0" algn="ctr" defTabSz="914400" rtl="0" eaLnBrk="1" latinLnBrk="0" hangingPunct="1"/>
                          <a:r>
                            <a:rPr lang="fr-FR" sz="1400" kern="1200" dirty="0">
                              <a:solidFill>
                                <a:schemeClr val="dk1"/>
                              </a:solidFill>
                              <a:latin typeface="+mn-lt"/>
                              <a:ea typeface="+mn-ea"/>
                              <a:cs typeface="+mn-cs"/>
                            </a:rPr>
                            <a:t>Résistance élastique du béton</a:t>
                          </a:r>
                        </a:p>
                      </a:txBody>
                      <a:tcPr anchor="ctr">
                        <a:solidFill>
                          <a:srgbClr val="DDDDDD"/>
                        </a:solidFill>
                      </a:tcPr>
                    </a:tc>
                    <a:tc hMerge="1">
                      <a:txBody>
                        <a:bodyPr/>
                        <a:lstStyle/>
                        <a:p>
                          <a:endParaRPr lang="fr-FR" dirty="0"/>
                        </a:p>
                      </a:txBody>
                      <a:tcPr/>
                    </a:tc>
                    <a:tc hMerge="1">
                      <a:txBody>
                        <a:bodyPr/>
                        <a:lstStyle/>
                        <a:p>
                          <a:endParaRPr lang="fr-F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142720215"/>
                      </a:ext>
                    </a:extLst>
                  </a:tr>
                  <a:tr h="518160">
                    <a:tc gridSpan="6">
                      <a:txBody>
                        <a:bodyPr/>
                        <a:lstStyle/>
                        <a:p>
                          <a:pPr marL="0" algn="ctr" defTabSz="914400" rtl="0" eaLnBrk="1" latinLnBrk="0" hangingPunct="1"/>
                          <a:r>
                            <a:rPr lang="fr-FR" sz="1400" kern="1200" dirty="0">
                              <a:solidFill>
                                <a:schemeClr val="dk1"/>
                              </a:solidFill>
                              <a:latin typeface="+mn-lt"/>
                              <a:ea typeface="+mn-ea"/>
                              <a:cs typeface="+mn-cs"/>
                            </a:rPr>
                            <a:t>Les valeurs ci-dessous sont fonction des dosages en kg de ciment par m3 de béton en place après 28 jours d’âge.</a:t>
                          </a:r>
                        </a:p>
                      </a:txBody>
                      <a:tcPr anchor="ctr"/>
                    </a:tc>
                    <a:tc hMerge="1">
                      <a:txBody>
                        <a:bodyPr/>
                        <a:lstStyle/>
                        <a:p>
                          <a:endParaRPr lang="fr-FR" dirty="0"/>
                        </a:p>
                      </a:txBody>
                      <a:tcPr/>
                    </a:tc>
                    <a:tc hMerge="1">
                      <a:txBody>
                        <a:bodyPr/>
                        <a:lstStyle/>
                        <a:p>
                          <a:endParaRPr lang="fr-F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540516299"/>
                      </a:ext>
                    </a:extLst>
                  </a:tr>
                  <a:tr h="438694">
                    <a:tc rowSpan="2">
                      <a:txBody>
                        <a:bodyPr/>
                        <a:lstStyle/>
                        <a:p>
                          <a:pPr algn="ctr"/>
                          <a:r>
                            <a:rPr lang="fr-FR" sz="1400" kern="1200" dirty="0">
                              <a:solidFill>
                                <a:schemeClr val="dk1"/>
                              </a:solidFill>
                              <a:latin typeface="+mn-lt"/>
                              <a:ea typeface="+mn-ea"/>
                              <a:cs typeface="+mn-cs"/>
                            </a:rPr>
                            <a:t>Dosage (kg/m3)</a:t>
                          </a:r>
                        </a:p>
                      </a:txBody>
                      <a:tcPr anchor="ctr">
                        <a:solidFill>
                          <a:srgbClr val="DDDDDD"/>
                        </a:solidFill>
                      </a:tcPr>
                    </a:tc>
                    <a:tc gridSpan="3">
                      <a:txBody>
                        <a:bodyPr/>
                        <a:lstStyle/>
                        <a:p>
                          <a:pPr algn="ctr"/>
                          <a:r>
                            <a:rPr lang="fr-FR" sz="1400" kern="1200" dirty="0">
                              <a:solidFill>
                                <a:schemeClr val="dk1"/>
                              </a:solidFill>
                              <a:latin typeface="+mn-lt"/>
                              <a:ea typeface="+mn-ea"/>
                              <a:cs typeface="+mn-cs"/>
                            </a:rPr>
                            <a:t>Bétons non contrôlés</a:t>
                          </a:r>
                        </a:p>
                      </a:txBody>
                      <a:tcPr anchor="ctr">
                        <a:solidFill>
                          <a:srgbClr val="DDDDDD"/>
                        </a:solidFill>
                      </a:tcPr>
                    </a:tc>
                    <a:tc hMerge="1">
                      <a:txBody>
                        <a:bodyPr/>
                        <a:lstStyle/>
                        <a:p>
                          <a:endParaRPr lang="fr-FR"/>
                        </a:p>
                      </a:txBody>
                      <a:tcP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Bétons contrôlés</a:t>
                          </a:r>
                        </a:p>
                      </a:txBody>
                      <a:tcPr anchor="ctr">
                        <a:solidFill>
                          <a:srgbClr val="DDDDDD"/>
                        </a:solidFill>
                      </a:tcPr>
                    </a:tc>
                    <a:tc hMerge="1">
                      <a:txBody>
                        <a:bodyPr/>
                        <a:lstStyle/>
                        <a:p>
                          <a:endParaRPr lang="fr-FR" dirty="0"/>
                        </a:p>
                      </a:txBody>
                      <a:tcPr/>
                    </a:tc>
                    <a:extLst>
                      <a:ext uri="{0D108BD9-81ED-4DB2-BD59-A6C34878D82A}">
                        <a16:rowId xmlns:a16="http://schemas.microsoft.com/office/drawing/2014/main" val="1449856391"/>
                      </a:ext>
                    </a:extLst>
                  </a:tr>
                  <a:tr h="518160">
                    <a:tc v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Compression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hMerge="1">
                      <a:txBody>
                        <a:bodyPr/>
                        <a:lstStyle/>
                        <a:p>
                          <a:endParaRPr lang="fr-FR" dirty="0"/>
                        </a:p>
                      </a:txBody>
                      <a:tcPr/>
                    </a:tc>
                    <a:tc>
                      <a:txBody>
                        <a:bodyPr/>
                        <a:lstStyle/>
                        <a:p>
                          <a:pPr algn="ctr"/>
                          <a:r>
                            <a:rPr lang="fr-FR" sz="1400" kern="1200" dirty="0">
                              <a:solidFill>
                                <a:schemeClr val="dk1"/>
                              </a:solidFill>
                              <a:latin typeface="+mn-lt"/>
                              <a:ea typeface="+mn-ea"/>
                              <a:cs typeface="+mn-cs"/>
                            </a:rPr>
                            <a:t>Traction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a:txBody>
                        <a:bodyPr/>
                        <a:lstStyle/>
                        <a:p>
                          <a:pPr algn="ctr"/>
                          <a:r>
                            <a:rPr lang="fr-FR" sz="1400" kern="1200" dirty="0">
                              <a:solidFill>
                                <a:schemeClr val="dk1"/>
                              </a:solidFill>
                              <a:latin typeface="+mn-lt"/>
                              <a:ea typeface="+mn-ea"/>
                              <a:cs typeface="+mn-cs"/>
                            </a:rPr>
                            <a:t>Compression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a:txBody>
                        <a:bodyPr/>
                        <a:lstStyle/>
                        <a:p>
                          <a:pPr algn="ctr"/>
                          <a:r>
                            <a:rPr lang="fr-FR" sz="1400" kern="1200" dirty="0">
                              <a:solidFill>
                                <a:schemeClr val="dk1"/>
                              </a:solidFill>
                              <a:latin typeface="+mn-lt"/>
                              <a:ea typeface="+mn-ea"/>
                              <a:cs typeface="+mn-cs"/>
                            </a:rPr>
                            <a:t>Traction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extLst>
                      <a:ext uri="{0D108BD9-81ED-4DB2-BD59-A6C34878D82A}">
                        <a16:rowId xmlns:a16="http://schemas.microsoft.com/office/drawing/2014/main" val="1197088323"/>
                      </a:ext>
                    </a:extLst>
                  </a:tr>
                  <a:tr h="336369">
                    <a:tc>
                      <a:txBody>
                        <a:bodyPr/>
                        <a:lstStyle/>
                        <a:p>
                          <a:pPr algn="ctr"/>
                          <a:r>
                            <a:rPr lang="fr-FR" sz="1400" kern="1200" dirty="0">
                              <a:solidFill>
                                <a:schemeClr val="dk1"/>
                              </a:solidFill>
                              <a:latin typeface="+mn-lt"/>
                              <a:ea typeface="+mn-ea"/>
                              <a:cs typeface="+mn-cs"/>
                            </a:rPr>
                            <a:t>250</a:t>
                          </a:r>
                        </a:p>
                      </a:txBody>
                      <a:tcPr anchor="ctr"/>
                    </a:tc>
                    <a:tc gridSpan="2">
                      <a:txBody>
                        <a:bodyPr/>
                        <a:lstStyle/>
                        <a:p>
                          <a:pPr algn="ctr"/>
                          <a:r>
                            <a:rPr lang="fr-FR" sz="1400" kern="1200" dirty="0">
                              <a:solidFill>
                                <a:schemeClr val="dk1"/>
                              </a:solidFill>
                              <a:latin typeface="+mn-lt"/>
                              <a:ea typeface="+mn-ea"/>
                              <a:cs typeface="+mn-cs"/>
                            </a:rPr>
                            <a:t>15</a:t>
                          </a:r>
                        </a:p>
                      </a:txBody>
                      <a:tcPr anchor="ctr"/>
                    </a:tc>
                    <a:tc hMerge="1">
                      <a:txBody>
                        <a:bodyPr/>
                        <a:lstStyle/>
                        <a:p>
                          <a:endParaRPr lang="fr-FR" dirty="0"/>
                        </a:p>
                      </a:txBody>
                      <a:tcPr/>
                    </a:tc>
                    <a:tc>
                      <a:txBody>
                        <a:bodyPr/>
                        <a:lstStyle/>
                        <a:p>
                          <a:pPr algn="ctr"/>
                          <a:r>
                            <a:rPr lang="fr-FR" sz="1400" kern="1200" dirty="0">
                              <a:solidFill>
                                <a:schemeClr val="dk1"/>
                              </a:solidFill>
                              <a:latin typeface="+mn-lt"/>
                              <a:ea typeface="+mn-ea"/>
                              <a:cs typeface="+mn-cs"/>
                            </a:rPr>
                            <a:t>1,5</a:t>
                          </a:r>
                        </a:p>
                      </a:txBody>
                      <a:tcPr anchor="ctr"/>
                    </a:tc>
                    <a:tc>
                      <a:txBody>
                        <a:bodyPr/>
                        <a:lstStyle/>
                        <a:p>
                          <a:pPr algn="ctr"/>
                          <a:r>
                            <a:rPr lang="fr-FR" sz="1400" kern="1200" dirty="0">
                              <a:solidFill>
                                <a:schemeClr val="dk1"/>
                              </a:solidFill>
                              <a:latin typeface="+mn-lt"/>
                              <a:ea typeface="+mn-ea"/>
                              <a:cs typeface="+mn-cs"/>
                            </a:rPr>
                            <a:t>18</a:t>
                          </a:r>
                        </a:p>
                      </a:txBody>
                      <a:tcPr anchor="ctr"/>
                    </a:tc>
                    <a:tc>
                      <a:txBody>
                        <a:bodyPr/>
                        <a:lstStyle/>
                        <a:p>
                          <a:pPr algn="ctr"/>
                          <a:r>
                            <a:rPr lang="fr-FR" sz="1400" kern="1200" dirty="0">
                              <a:solidFill>
                                <a:schemeClr val="dk1"/>
                              </a:solidFill>
                              <a:latin typeface="+mn-lt"/>
                              <a:ea typeface="+mn-ea"/>
                              <a:cs typeface="+mn-cs"/>
                            </a:rPr>
                            <a:t>1,8</a:t>
                          </a:r>
                        </a:p>
                      </a:txBody>
                      <a:tcPr anchor="ctr"/>
                    </a:tc>
                    <a:extLst>
                      <a:ext uri="{0D108BD9-81ED-4DB2-BD59-A6C34878D82A}">
                        <a16:rowId xmlns:a16="http://schemas.microsoft.com/office/drawing/2014/main" val="977707229"/>
                      </a:ext>
                    </a:extLst>
                  </a:tr>
                  <a:tr h="365760">
                    <a:tc>
                      <a:txBody>
                        <a:bodyPr/>
                        <a:lstStyle/>
                        <a:p>
                          <a:pPr algn="ctr"/>
                          <a:r>
                            <a:rPr lang="fr-FR" sz="1400" kern="1200" dirty="0">
                              <a:solidFill>
                                <a:schemeClr val="dk1"/>
                              </a:solidFill>
                              <a:latin typeface="+mn-lt"/>
                              <a:ea typeface="+mn-ea"/>
                              <a:cs typeface="+mn-cs"/>
                            </a:rPr>
                            <a:t>450</a:t>
                          </a:r>
                        </a:p>
                      </a:txBody>
                      <a:tcPr anchor="ctr"/>
                    </a:tc>
                    <a:tc gridSpan="2">
                      <a:txBody>
                        <a:bodyPr/>
                        <a:lstStyle/>
                        <a:p>
                          <a:pPr algn="ctr"/>
                          <a:r>
                            <a:rPr lang="fr-FR" sz="1400" kern="1200" dirty="0">
                              <a:solidFill>
                                <a:schemeClr val="dk1"/>
                              </a:solidFill>
                              <a:latin typeface="+mn-lt"/>
                              <a:ea typeface="+mn-ea"/>
                              <a:cs typeface="+mn-cs"/>
                            </a:rPr>
                            <a:t>25</a:t>
                          </a:r>
                        </a:p>
                      </a:txBody>
                      <a:tcPr anchor="ctr"/>
                    </a:tc>
                    <a:tc hMerge="1">
                      <a:txBody>
                        <a:bodyPr/>
                        <a:lstStyle/>
                        <a:p>
                          <a:endParaRPr lang="fr-FR" dirty="0"/>
                        </a:p>
                      </a:txBody>
                      <a:tcPr/>
                    </a:tc>
                    <a:tc>
                      <a:txBody>
                        <a:bodyPr/>
                        <a:lstStyle/>
                        <a:p>
                          <a:pPr algn="ctr"/>
                          <a:r>
                            <a:rPr lang="fr-FR" sz="1400" kern="1200" dirty="0">
                              <a:solidFill>
                                <a:schemeClr val="dk1"/>
                              </a:solidFill>
                              <a:latin typeface="+mn-lt"/>
                              <a:ea typeface="+mn-ea"/>
                              <a:cs typeface="+mn-cs"/>
                            </a:rPr>
                            <a:t>2</a:t>
                          </a:r>
                        </a:p>
                      </a:txBody>
                      <a:tcPr anchor="ctr"/>
                    </a:tc>
                    <a:tc>
                      <a:txBody>
                        <a:bodyPr/>
                        <a:lstStyle/>
                        <a:p>
                          <a:pPr algn="ctr"/>
                          <a:r>
                            <a:rPr lang="fr-FR" sz="1400" kern="1200" dirty="0">
                              <a:solidFill>
                                <a:schemeClr val="dk1"/>
                              </a:solidFill>
                              <a:latin typeface="+mn-lt"/>
                              <a:ea typeface="+mn-ea"/>
                              <a:cs typeface="+mn-cs"/>
                            </a:rPr>
                            <a:t>30</a:t>
                          </a:r>
                        </a:p>
                      </a:txBody>
                      <a:tcPr anchor="ctr"/>
                    </a:tc>
                    <a:tc>
                      <a:txBody>
                        <a:bodyPr/>
                        <a:lstStyle/>
                        <a:p>
                          <a:pPr algn="ctr"/>
                          <a:r>
                            <a:rPr lang="fr-FR" sz="1400" kern="1200" dirty="0">
                              <a:solidFill>
                                <a:schemeClr val="dk1"/>
                              </a:solidFill>
                              <a:latin typeface="+mn-lt"/>
                              <a:ea typeface="+mn-ea"/>
                              <a:cs typeface="+mn-cs"/>
                            </a:rPr>
                            <a:t>2,4</a:t>
                          </a:r>
                        </a:p>
                      </a:txBody>
                      <a:tcPr anchor="ctr"/>
                    </a:tc>
                    <a:extLst>
                      <a:ext uri="{0D108BD9-81ED-4DB2-BD59-A6C34878D82A}">
                        <a16:rowId xmlns:a16="http://schemas.microsoft.com/office/drawing/2014/main" val="826911663"/>
                      </a:ext>
                    </a:extLst>
                  </a:tr>
                  <a:tr h="357051">
                    <a:tc gridSpan="6">
                      <a:txBody>
                        <a:bodyPr/>
                        <a:lstStyle/>
                        <a:p>
                          <a:pPr marL="0" algn="ctr" defTabSz="914400" rtl="0" eaLnBrk="1" latinLnBrk="0" hangingPunct="1"/>
                          <a:r>
                            <a:rPr lang="fr-FR" sz="1400" b="1" kern="1200" dirty="0">
                              <a:solidFill>
                                <a:schemeClr val="dk1"/>
                              </a:solidFill>
                              <a:latin typeface="+mn-lt"/>
                              <a:ea typeface="+mn-ea"/>
                              <a:cs typeface="+mn-cs"/>
                            </a:rPr>
                            <a:t>Résistances élastiques de la fonte</a:t>
                          </a:r>
                        </a:p>
                      </a:txBody>
                      <a:tcPr anchor="ctr">
                        <a:solidFill>
                          <a:srgbClr val="DDDDDD"/>
                        </a:solidFill>
                      </a:tcPr>
                    </a:tc>
                    <a:tc hMerge="1">
                      <a:txBody>
                        <a:bodyPr/>
                        <a:lstStyle/>
                        <a:p>
                          <a:endParaRPr lang="fr-FR" dirty="0"/>
                        </a:p>
                      </a:txBody>
                      <a:tcPr/>
                    </a:tc>
                    <a:tc hMerge="1">
                      <a:txBody>
                        <a:bodyPr/>
                        <a:lstStyle/>
                        <a:p>
                          <a:endParaRPr lang="fr-F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535406620"/>
                      </a:ext>
                    </a:extLst>
                  </a:tr>
                  <a:tr h="304800">
                    <a:tc gridSpan="2">
                      <a:txBody>
                        <a:bodyPr/>
                        <a:lstStyle/>
                        <a:p>
                          <a:pPr algn="ctr"/>
                          <a:r>
                            <a:rPr lang="fr-FR" sz="1400" kern="1200" dirty="0">
                              <a:solidFill>
                                <a:schemeClr val="dk1"/>
                              </a:solidFill>
                              <a:latin typeface="+mn-lt"/>
                              <a:ea typeface="+mn-ea"/>
                              <a:cs typeface="+mn-cs"/>
                            </a:rPr>
                            <a:t>Nuance</a:t>
                          </a:r>
                        </a:p>
                      </a:txBody>
                      <a:tcPr anchor="ctr">
                        <a:solidFill>
                          <a:srgbClr val="DDDDD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Compression (</a:t>
                          </a:r>
                          <a:r>
                            <a:rPr lang="fr-FR" dirty="0" err="1"/>
                            <a:t>Mpa</a:t>
                          </a:r>
                          <a:r>
                            <a:rPr lang="fr-FR" dirty="0"/>
                            <a:t>)</a:t>
                          </a:r>
                        </a:p>
                        <a:p>
                          <a:endParaRPr lang="fr-FR"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mn-lt"/>
                              <a:ea typeface="+mn-ea"/>
                              <a:cs typeface="+mn-cs"/>
                            </a:rPr>
                            <a:t>Compression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hMerge="1">
                      <a:txBody>
                        <a:bodyPr/>
                        <a:lstStyle/>
                        <a:p>
                          <a:endParaRPr lang="fr-FR"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mn-lt"/>
                              <a:ea typeface="+mn-ea"/>
                              <a:cs typeface="+mn-cs"/>
                            </a:rPr>
                            <a:t>Traction (</a:t>
                          </a:r>
                          <a:r>
                            <a:rPr lang="fr-FR" sz="1400" kern="1200" dirty="0" err="1">
                              <a:solidFill>
                                <a:schemeClr val="dk1"/>
                              </a:solidFill>
                              <a:latin typeface="+mn-lt"/>
                              <a:ea typeface="+mn-ea"/>
                              <a:cs typeface="+mn-cs"/>
                            </a:rPr>
                            <a:t>Mpa</a:t>
                          </a:r>
                          <a:r>
                            <a:rPr lang="fr-FR" sz="1400" kern="1200" dirty="0">
                              <a:solidFill>
                                <a:schemeClr val="dk1"/>
                              </a:solidFill>
                              <a:latin typeface="+mn-lt"/>
                              <a:ea typeface="+mn-ea"/>
                              <a:cs typeface="+mn-cs"/>
                            </a:rPr>
                            <a:t>)</a:t>
                          </a:r>
                        </a:p>
                      </a:txBody>
                      <a:tcPr anchor="ctr">
                        <a:solidFill>
                          <a:srgbClr val="DDDDDD"/>
                        </a:solidFill>
                      </a:tcPr>
                    </a:tc>
                    <a:tc hMerge="1">
                      <a:txBody>
                        <a:bodyPr/>
                        <a:lstStyle/>
                        <a:p>
                          <a:endParaRPr lang="fr-FR" dirty="0"/>
                        </a:p>
                      </a:txBody>
                      <a:tcPr/>
                    </a:tc>
                    <a:extLst>
                      <a:ext uri="{0D108BD9-81ED-4DB2-BD59-A6C34878D82A}">
                        <a16:rowId xmlns:a16="http://schemas.microsoft.com/office/drawing/2014/main" val="3237837216"/>
                      </a:ext>
                    </a:extLst>
                  </a:tr>
                  <a:tr h="340723">
                    <a:tc gridSpan="2">
                      <a:txBody>
                        <a:bodyPr/>
                        <a:lstStyle/>
                        <a:p>
                          <a:pPr algn="ctr"/>
                          <a:r>
                            <a:rPr lang="fr-FR" sz="1400" kern="1200" dirty="0">
                              <a:solidFill>
                                <a:schemeClr val="dk1"/>
                              </a:solidFill>
                              <a:latin typeface="+mn-lt"/>
                              <a:ea typeface="+mn-ea"/>
                              <a:cs typeface="+mn-cs"/>
                            </a:rPr>
                            <a:t>FGL150</a:t>
                          </a:r>
                        </a:p>
                      </a:txBody>
                      <a:tcPr anchor="ctr"/>
                    </a:tc>
                    <a:tc hMerge="1">
                      <a:txBody>
                        <a:bodyPr/>
                        <a:lstStyle/>
                        <a:p>
                          <a:r>
                            <a:rPr lang="fr-FR" dirty="0"/>
                            <a:t>150</a:t>
                          </a:r>
                        </a:p>
                      </a:txBody>
                      <a:tcPr/>
                    </a:tc>
                    <a:tc gridSpan="2">
                      <a:txBody>
                        <a:bodyPr/>
                        <a:lstStyle/>
                        <a:p>
                          <a:pPr algn="ctr"/>
                          <a:r>
                            <a:rPr lang="fr-FR" sz="1400" kern="1200" dirty="0">
                              <a:solidFill>
                                <a:schemeClr val="dk1"/>
                              </a:solidFill>
                              <a:latin typeface="+mn-lt"/>
                              <a:ea typeface="+mn-ea"/>
                              <a:cs typeface="+mn-cs"/>
                            </a:rPr>
                            <a:t>150</a:t>
                          </a:r>
                        </a:p>
                      </a:txBody>
                      <a:tcPr anchor="ct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20</a:t>
                          </a:r>
                        </a:p>
                      </a:txBody>
                      <a:tcPr anchor="ctr"/>
                    </a:tc>
                    <a:tc hMerge="1">
                      <a:txBody>
                        <a:bodyPr/>
                        <a:lstStyle/>
                        <a:p>
                          <a:endParaRPr lang="fr-FR" dirty="0"/>
                        </a:p>
                      </a:txBody>
                      <a:tcPr/>
                    </a:tc>
                    <a:extLst>
                      <a:ext uri="{0D108BD9-81ED-4DB2-BD59-A6C34878D82A}">
                        <a16:rowId xmlns:a16="http://schemas.microsoft.com/office/drawing/2014/main" val="3162895102"/>
                      </a:ext>
                    </a:extLst>
                  </a:tr>
                  <a:tr h="304800">
                    <a:tc gridSpan="2">
                      <a:txBody>
                        <a:bodyPr/>
                        <a:lstStyle/>
                        <a:p>
                          <a:pPr algn="ctr"/>
                          <a:r>
                            <a:rPr lang="fr-FR" sz="1400" kern="1200" dirty="0" err="1">
                              <a:solidFill>
                                <a:schemeClr val="dk1"/>
                              </a:solidFill>
                              <a:latin typeface="+mn-lt"/>
                              <a:ea typeface="+mn-ea"/>
                              <a:cs typeface="+mn-cs"/>
                            </a:rPr>
                            <a:t>Ft</a:t>
                          </a:r>
                          <a:r>
                            <a:rPr lang="fr-FR" sz="1400" kern="1200" dirty="0">
                              <a:solidFill>
                                <a:schemeClr val="dk1"/>
                              </a:solidFill>
                              <a:latin typeface="+mn-lt"/>
                              <a:ea typeface="+mn-ea"/>
                              <a:cs typeface="+mn-cs"/>
                            </a:rPr>
                            <a:t> 15</a:t>
                          </a:r>
                        </a:p>
                      </a:txBody>
                      <a:tcPr anchor="ctr"/>
                    </a:tc>
                    <a:tc hMerge="1">
                      <a:txBody>
                        <a:bodyPr/>
                        <a:lstStyle/>
                        <a:p>
                          <a:r>
                            <a:rPr lang="fr-FR" dirty="0"/>
                            <a:t>150</a:t>
                          </a:r>
                        </a:p>
                      </a:txBody>
                      <a:tcPr/>
                    </a:tc>
                    <a:tc gridSpan="2">
                      <a:txBody>
                        <a:bodyPr/>
                        <a:lstStyle/>
                        <a:p>
                          <a:pPr algn="ctr"/>
                          <a:r>
                            <a:rPr lang="fr-FR" sz="1400" kern="1200" dirty="0">
                              <a:solidFill>
                                <a:schemeClr val="dk1"/>
                              </a:solidFill>
                              <a:latin typeface="+mn-lt"/>
                              <a:ea typeface="+mn-ea"/>
                              <a:cs typeface="+mn-cs"/>
                            </a:rPr>
                            <a:t>150</a:t>
                          </a:r>
                        </a:p>
                      </a:txBody>
                      <a:tcPr anchor="ct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20</a:t>
                          </a:r>
                        </a:p>
                      </a:txBody>
                      <a:tcPr anchor="ctr"/>
                    </a:tc>
                    <a:tc hMerge="1">
                      <a:txBody>
                        <a:bodyPr/>
                        <a:lstStyle/>
                        <a:p>
                          <a:pPr algn="ctr"/>
                          <a:endParaRPr lang="fr-FR" sz="1400" kern="1200" dirty="0">
                            <a:solidFill>
                              <a:schemeClr val="dk1"/>
                            </a:solidFill>
                            <a:latin typeface="+mn-lt"/>
                            <a:ea typeface="+mn-ea"/>
                            <a:cs typeface="+mn-cs"/>
                          </a:endParaRPr>
                        </a:p>
                      </a:txBody>
                      <a:tcPr anchor="ctr"/>
                    </a:tc>
                    <a:extLst>
                      <a:ext uri="{0D108BD9-81ED-4DB2-BD59-A6C34878D82A}">
                        <a16:rowId xmlns:a16="http://schemas.microsoft.com/office/drawing/2014/main" val="940715960"/>
                      </a:ext>
                    </a:extLst>
                  </a:tr>
                  <a:tr h="438694">
                    <a:tc gridSpan="2">
                      <a:txBody>
                        <a:bodyPr/>
                        <a:lstStyle/>
                        <a:p>
                          <a:pPr algn="ctr"/>
                          <a:r>
                            <a:rPr lang="fr-FR" sz="1400" kern="1200" dirty="0">
                              <a:solidFill>
                                <a:schemeClr val="dk1"/>
                              </a:solidFill>
                              <a:latin typeface="+mn-lt"/>
                              <a:ea typeface="+mn-ea"/>
                              <a:cs typeface="+mn-cs"/>
                            </a:rPr>
                            <a:t>Poutres verticales</a:t>
                          </a:r>
                        </a:p>
                      </a:txBody>
                      <a:tcPr anchor="ctr">
                        <a:solidFill>
                          <a:srgbClr val="DDDDDD"/>
                        </a:solidFill>
                      </a:tcP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Poids négligé</a:t>
                          </a:r>
                        </a:p>
                      </a:txBody>
                      <a:tcPr anchor="ctr">
                        <a:solidFill>
                          <a:srgbClr val="DDDDDD"/>
                        </a:solidFill>
                      </a:tcPr>
                    </a:tc>
                    <a:tc hMerge="1">
                      <a:txBody>
                        <a:bodyPr/>
                        <a:lstStyle/>
                        <a:p>
                          <a:endParaRPr lang="fr-FR" dirty="0"/>
                        </a:p>
                      </a:txBody>
                      <a:tcPr/>
                    </a:tc>
                    <a:tc gridSpan="2">
                      <a:txBody>
                        <a:bodyPr/>
                        <a:lstStyle/>
                        <a:p>
                          <a:pPr algn="ctr"/>
                          <a:r>
                            <a:rPr lang="fr-FR" sz="1400" kern="1200" dirty="0">
                              <a:solidFill>
                                <a:schemeClr val="dk1"/>
                              </a:solidFill>
                              <a:latin typeface="+mn-lt"/>
                              <a:ea typeface="+mn-ea"/>
                              <a:cs typeface="+mn-cs"/>
                            </a:rPr>
                            <a:t>Poids propre P non négligé</a:t>
                          </a:r>
                        </a:p>
                      </a:txBody>
                      <a:tcPr anchor="ctr">
                        <a:solidFill>
                          <a:srgbClr val="DDDDDD"/>
                        </a:solidFill>
                      </a:tcPr>
                    </a:tc>
                    <a:tc hMerge="1">
                      <a:txBody>
                        <a:bodyPr/>
                        <a:lstStyle/>
                        <a:p>
                          <a:endParaRPr lang="fr-FR" dirty="0"/>
                        </a:p>
                      </a:txBody>
                      <a:tcPr/>
                    </a:tc>
                    <a:extLst>
                      <a:ext uri="{0D108BD9-81ED-4DB2-BD59-A6C34878D82A}">
                        <a16:rowId xmlns:a16="http://schemas.microsoft.com/office/drawing/2014/main" val="63992413"/>
                      </a:ext>
                    </a:extLst>
                  </a:tr>
                  <a:tr h="504000">
                    <a:tc gridSpan="2">
                      <a:txBody>
                        <a:bodyPr/>
                        <a:lstStyle/>
                        <a:p>
                          <a:pPr algn="ctr"/>
                          <a:r>
                            <a:rPr lang="fr-FR" sz="1400" kern="1200" dirty="0">
                              <a:solidFill>
                                <a:schemeClr val="dk1"/>
                              </a:solidFill>
                              <a:latin typeface="+mn-lt"/>
                              <a:ea typeface="+mn-ea"/>
                              <a:cs typeface="+mn-cs"/>
                            </a:rPr>
                            <a:t>Contrainte</a:t>
                          </a:r>
                        </a:p>
                      </a:txBody>
                      <a:tcPr anchor="ctr">
                        <a:solidFill>
                          <a:srgbClr val="DDDDDD"/>
                        </a:solidFill>
                      </a:tcPr>
                    </a:tc>
                    <a:tc hMerge="1">
                      <a:txBody>
                        <a:bodyPr/>
                        <a:lstStyle/>
                        <a:p>
                          <a:endParaRPr lang="fr-FR" dirty="0"/>
                        </a:p>
                      </a:txBody>
                      <a:tcPr/>
                    </a:tc>
                    <a:tc gridSpan="2">
                      <a:txBody>
                        <a:bodyPr/>
                        <a:lstStyle/>
                        <a:p>
                          <a:endParaRPr lang="fr-FR"/>
                        </a:p>
                      </a:txBody>
                      <a:tcPr anchor="ctr">
                        <a:blipFill>
                          <a:blip r:embed="rId4"/>
                          <a:stretch>
                            <a:fillRect l="-91468" t="-838554" r="-140614" b="-125301"/>
                          </a:stretch>
                        </a:blipFill>
                      </a:tcPr>
                    </a:tc>
                    <a:tc hMerge="1">
                      <a:txBody>
                        <a:bodyPr/>
                        <a:lstStyle/>
                        <a:p>
                          <a:endParaRPr lang="fr-FR" dirty="0"/>
                        </a:p>
                      </a:txBody>
                      <a:tcPr/>
                    </a:tc>
                    <a:tc gridSpan="2">
                      <a:txBody>
                        <a:bodyPr/>
                        <a:lstStyle/>
                        <a:p>
                          <a:endParaRPr lang="fr-FR"/>
                        </a:p>
                      </a:txBody>
                      <a:tcPr anchor="ctr">
                        <a:blipFill>
                          <a:blip r:embed="rId4"/>
                          <a:stretch>
                            <a:fillRect l="-137500" t="-838554" r="-980" b="-125301"/>
                          </a:stretch>
                        </a:blipFill>
                      </a:tcPr>
                    </a:tc>
                    <a:tc hMerge="1">
                      <a:txBody>
                        <a:bodyPr/>
                        <a:lstStyle/>
                        <a:p>
                          <a:endParaRPr lang="fr-FR" dirty="0"/>
                        </a:p>
                      </a:txBody>
                      <a:tcPr/>
                    </a:tc>
                    <a:extLst>
                      <a:ext uri="{0D108BD9-81ED-4DB2-BD59-A6C34878D82A}">
                        <a16:rowId xmlns:a16="http://schemas.microsoft.com/office/drawing/2014/main" val="419889138"/>
                      </a:ext>
                    </a:extLst>
                  </a:tr>
                  <a:tr h="621475">
                    <a:tc gridSpan="2">
                      <a:txBody>
                        <a:bodyPr/>
                        <a:lstStyle/>
                        <a:p>
                          <a:pPr algn="ctr"/>
                          <a:r>
                            <a:rPr lang="fr-FR" sz="1400" kern="1200" dirty="0">
                              <a:solidFill>
                                <a:schemeClr val="dk1"/>
                              </a:solidFill>
                              <a:latin typeface="+mn-lt"/>
                              <a:ea typeface="+mn-ea"/>
                              <a:cs typeface="+mn-cs"/>
                            </a:rPr>
                            <a:t>Déformation</a:t>
                          </a:r>
                          <a:br>
                            <a:rPr lang="fr-FR" sz="1400" kern="1200" dirty="0">
                              <a:solidFill>
                                <a:schemeClr val="dk1"/>
                              </a:solidFill>
                              <a:latin typeface="+mn-lt"/>
                              <a:ea typeface="+mn-ea"/>
                              <a:cs typeface="+mn-cs"/>
                            </a:rPr>
                          </a:br>
                          <a:r>
                            <a:rPr lang="fr-FR" sz="1400" kern="1200" dirty="0">
                              <a:solidFill>
                                <a:schemeClr val="dk1"/>
                              </a:solidFill>
                              <a:latin typeface="+mn-lt"/>
                              <a:ea typeface="+mn-ea"/>
                              <a:cs typeface="+mn-cs"/>
                            </a:rPr>
                            <a:t>(si S est constant)</a:t>
                          </a:r>
                        </a:p>
                      </a:txBody>
                      <a:tcPr anchor="ctr">
                        <a:solidFill>
                          <a:srgbClr val="DDDDDD"/>
                        </a:solidFill>
                      </a:tcPr>
                    </a:tc>
                    <a:tc hMerge="1">
                      <a:txBody>
                        <a:bodyPr/>
                        <a:lstStyle/>
                        <a:p>
                          <a:endParaRPr lang="fr-FR" dirty="0"/>
                        </a:p>
                      </a:txBody>
                      <a:tcPr/>
                    </a:tc>
                    <a:tc gridSpan="2">
                      <a:txBody>
                        <a:bodyPr/>
                        <a:lstStyle/>
                        <a:p>
                          <a:endParaRPr lang="fr-FR"/>
                        </a:p>
                      </a:txBody>
                      <a:tcPr anchor="ctr">
                        <a:blipFill>
                          <a:blip r:embed="rId4"/>
                          <a:stretch>
                            <a:fillRect l="-91468" t="-763725" r="-140614" b="-1961"/>
                          </a:stretch>
                        </a:blipFill>
                      </a:tcPr>
                    </a:tc>
                    <a:tc hMerge="1">
                      <a:txBody>
                        <a:bodyPr/>
                        <a:lstStyle/>
                        <a:p>
                          <a:endParaRPr lang="fr-FR" dirty="0"/>
                        </a:p>
                      </a:txBody>
                      <a:tcPr/>
                    </a:tc>
                    <a:tc gridSpan="2">
                      <a:txBody>
                        <a:bodyPr/>
                        <a:lstStyle/>
                        <a:p>
                          <a:endParaRPr lang="fr-FR"/>
                        </a:p>
                      </a:txBody>
                      <a:tcPr anchor="ctr">
                        <a:blipFill>
                          <a:blip r:embed="rId4"/>
                          <a:stretch>
                            <a:fillRect l="-137500" t="-763725" r="-980" b="-1961"/>
                          </a:stretch>
                        </a:blipFill>
                      </a:tcPr>
                    </a:tc>
                    <a:tc hMerge="1">
                      <a:txBody>
                        <a:bodyPr/>
                        <a:lstStyle/>
                        <a:p>
                          <a:endParaRPr lang="fr-FR" dirty="0"/>
                        </a:p>
                      </a:txBody>
                      <a:tcPr/>
                    </a:tc>
                    <a:extLst>
                      <a:ext uri="{0D108BD9-81ED-4DB2-BD59-A6C34878D82A}">
                        <a16:rowId xmlns:a16="http://schemas.microsoft.com/office/drawing/2014/main" val="200657867"/>
                      </a:ext>
                    </a:extLst>
                  </a:tr>
                </a:tbl>
              </a:graphicData>
            </a:graphic>
          </p:graphicFrame>
        </mc:Fallback>
      </mc:AlternateContent>
    </p:spTree>
    <p:extLst>
      <p:ext uri="{BB962C8B-B14F-4D97-AF65-F5344CB8AC3E}">
        <p14:creationId xmlns:p14="http://schemas.microsoft.com/office/powerpoint/2010/main" val="2661531644"/>
      </p:ext>
    </p:extLst>
  </p:cSld>
  <p:clrMapOvr>
    <a:masterClrMapping/>
  </p:clrMapOvr>
</p:sld>
</file>

<file path=ppt/theme/theme1.xml><?xml version="1.0" encoding="utf-8"?>
<a:theme xmlns:a="http://schemas.openxmlformats.org/drawingml/2006/main" name="Thème Office">
  <a:themeElements>
    <a:clrScheme name="Custom 16">
      <a:dk1>
        <a:srgbClr val="000000"/>
      </a:dk1>
      <a:lt1>
        <a:srgbClr val="FFFFFF"/>
      </a:lt1>
      <a:dk2>
        <a:srgbClr val="574512"/>
      </a:dk2>
      <a:lt2>
        <a:srgbClr val="6C3C0D"/>
      </a:lt2>
      <a:accent1>
        <a:srgbClr val="DDDDDD"/>
      </a:accent1>
      <a:accent2>
        <a:srgbClr val="616A78"/>
      </a:accent2>
      <a:accent3>
        <a:srgbClr val="B18A2C"/>
      </a:accent3>
      <a:accent4>
        <a:srgbClr val="D87C1B"/>
      </a:accent4>
      <a:accent5>
        <a:srgbClr val="2E515E"/>
      </a:accent5>
      <a:accent6>
        <a:srgbClr val="1D7CB8"/>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5244182_TF33940113_Win32" id="{8971A947-23AC-4311-93CF-8E79262E8DA7}" vid="{8DC193C9-6749-4829-95CD-24DA6E1F590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a4248a2-a66d-4c8d-a19e-086f7f0c0c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B932A98FC14D4FA9AF6D855688215A" ma:contentTypeVersion="6" ma:contentTypeDescription="Crée un document." ma:contentTypeScope="" ma:versionID="7350cc5601120c9cfd82a1b42172dc91">
  <xsd:schema xmlns:xsd="http://www.w3.org/2001/XMLSchema" xmlns:xs="http://www.w3.org/2001/XMLSchema" xmlns:p="http://schemas.microsoft.com/office/2006/metadata/properties" xmlns:ns3="1a4248a2-a66d-4c8d-a19e-086f7f0c0cc3" xmlns:ns4="b6548d8f-7a5a-4d3f-be64-62cd2b7e4636" targetNamespace="http://schemas.microsoft.com/office/2006/metadata/properties" ma:root="true" ma:fieldsID="cca4438adef5309162c843bebeea2529" ns3:_="" ns4:_="">
    <xsd:import namespace="1a4248a2-a66d-4c8d-a19e-086f7f0c0cc3"/>
    <xsd:import namespace="b6548d8f-7a5a-4d3f-be64-62cd2b7e463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4248a2-a66d-4c8d-a19e-086f7f0c0c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548d8f-7a5a-4d3f-be64-62cd2b7e4636"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F32EBB-7F27-4685-B305-7484EE680BE3}">
  <ds:schemaRefs>
    <ds:schemaRef ds:uri="http://purl.org/dc/elements/1.1/"/>
    <ds:schemaRef ds:uri="http://schemas.openxmlformats.org/package/2006/metadata/core-properties"/>
    <ds:schemaRef ds:uri="http://schemas.microsoft.com/office/infopath/2007/PartnerControls"/>
    <ds:schemaRef ds:uri="http://www.w3.org/XML/1998/namespace"/>
    <ds:schemaRef ds:uri="http://purl.org/dc/terms/"/>
    <ds:schemaRef ds:uri="b6548d8f-7a5a-4d3f-be64-62cd2b7e4636"/>
    <ds:schemaRef ds:uri="http://schemas.microsoft.com/office/2006/metadata/properties"/>
    <ds:schemaRef ds:uri="http://schemas.microsoft.com/office/2006/documentManagement/types"/>
    <ds:schemaRef ds:uri="1a4248a2-a66d-4c8d-a19e-086f7f0c0cc3"/>
    <ds:schemaRef ds:uri="http://purl.org/dc/dcmitype/"/>
  </ds:schemaRefs>
</ds:datastoreItem>
</file>

<file path=customXml/itemProps2.xml><?xml version="1.0" encoding="utf-8"?>
<ds:datastoreItem xmlns:ds="http://schemas.openxmlformats.org/officeDocument/2006/customXml" ds:itemID="{57A5B616-A169-4796-868D-5526AB9B3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4248a2-a66d-4c8d-a19e-086f7f0c0cc3"/>
    <ds:schemaRef ds:uri="b6548d8f-7a5a-4d3f-be64-62cd2b7e4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832B18-5BA5-4E36-BC8D-1F51396DBF89}">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Présentation de la preuve d’assertion</Template>
  <TotalTime>63896</TotalTime>
  <Words>959</Words>
  <Application>Microsoft Office PowerPoint</Application>
  <PresentationFormat>Grand écran</PresentationFormat>
  <Paragraphs>284</Paragraphs>
  <Slides>30</Slides>
  <Notes>30</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30</vt:i4>
      </vt:variant>
    </vt:vector>
  </HeadingPairs>
  <TitlesOfParts>
    <vt:vector size="40" baseType="lpstr">
      <vt:lpstr>Arial</vt:lpstr>
      <vt:lpstr>Arial Nova</vt:lpstr>
      <vt:lpstr>Calibri</vt:lpstr>
      <vt:lpstr>Cambria Math</vt:lpstr>
      <vt:lpstr>CMSSBX10</vt:lpstr>
      <vt:lpstr>KaTeX_Main</vt:lpstr>
      <vt:lpstr>KaTeX_Math</vt:lpstr>
      <vt:lpstr>KaTeX_Size1</vt:lpstr>
      <vt:lpstr>Söhne</vt:lpstr>
      <vt:lpstr>Thème Office</vt:lpstr>
      <vt:lpstr>Mécanique M2</vt:lpstr>
      <vt:lpstr>Les attendus</vt:lpstr>
      <vt:lpstr>Extension, compression :</vt:lpstr>
      <vt:lpstr>Extension, compression :</vt:lpstr>
      <vt:lpstr>Extension, compression :</vt:lpstr>
      <vt:lpstr>Extension, compression :</vt:lpstr>
      <vt:lpstr>Extension, compression :</vt:lpstr>
      <vt:lpstr>Extension, compression :</vt:lpstr>
      <vt:lpstr>Extension, compression :</vt:lpstr>
      <vt:lpstr>Application:</vt:lpstr>
      <vt:lpstr>Application:</vt:lpstr>
      <vt:lpstr>Application:</vt:lpstr>
      <vt:lpstr>Application:</vt:lpstr>
      <vt:lpstr>Application:</vt:lpstr>
      <vt:lpstr>Cisaillement :</vt:lpstr>
      <vt:lpstr>Cisaillement :</vt:lpstr>
      <vt:lpstr>Cisaillement :</vt:lpstr>
      <vt:lpstr>Torsion : moment quadratique d’une surface plane par rapport à un axe de son plan</vt:lpstr>
      <vt:lpstr>Torsion : moment quadratique d’une surface plane par rapport à un axe perpendiculaire à son plan.</vt:lpstr>
      <vt:lpstr>Torsion : moment quadratique d’une surface plane par rapport à un axe perpendiculaire à son plan.</vt:lpstr>
      <vt:lpstr>Torsion : Théorème de Huygens</vt:lpstr>
      <vt:lpstr>Torsion : Théorème de Huygens (application)</vt:lpstr>
      <vt:lpstr>Torsion : Théorème de Huygens (application)</vt:lpstr>
      <vt:lpstr>Torsion :</vt:lpstr>
      <vt:lpstr>Torsion :</vt:lpstr>
      <vt:lpstr>Flexion :</vt:lpstr>
      <vt:lpstr>Flexion : Application</vt:lpstr>
      <vt:lpstr>Flexion : Application</vt:lpstr>
      <vt:lpstr>Flexion : Application</vt:lpstr>
      <vt:lpstr>Flexion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Prérequis</dc:title>
  <dc:creator>Dominique FICHOT</dc:creator>
  <cp:lastModifiedBy>Dominique FICHOT</cp:lastModifiedBy>
  <cp:revision>49</cp:revision>
  <cp:lastPrinted>2023-09-18T15:24:03Z</cp:lastPrinted>
  <dcterms:created xsi:type="dcterms:W3CDTF">2023-06-28T12:33:28Z</dcterms:created>
  <dcterms:modified xsi:type="dcterms:W3CDTF">2023-10-06T06:37:41Z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0x01010073B932A98FC14D4FA9AF6D855688215A</vt:lpwstr>
  </property>
</Properties>
</file>