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6026" autoAdjust="0"/>
  </p:normalViewPr>
  <p:slideViewPr>
    <p:cSldViewPr>
      <p:cViewPr varScale="1">
        <p:scale>
          <a:sx n="41" d="100"/>
          <a:sy n="41" d="100"/>
        </p:scale>
        <p:origin x="19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E5519-4BE6-4BE4-9FEF-A3996EBAC2B8}" type="datetimeFigureOut">
              <a:rPr lang="fr-FR" smtClean="0"/>
              <a:t>03/12/2019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1EA94-571A-4891-8BCB-82780A948301}" type="slidenum">
              <a:rPr lang="fr-FR" smtClean="0"/>
              <a:t>‹N°›</a:t>
            </a:fld>
            <a:endParaRPr lang="fr-FR"/>
          </a:p>
        </p:txBody>
      </p:sp>
    </p:spTree>
    <p:extLst>
      <p:ext uri="{BB962C8B-B14F-4D97-AF65-F5344CB8AC3E}">
        <p14:creationId xmlns:p14="http://schemas.microsoft.com/office/powerpoint/2010/main" val="600065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recours aux matériaux toxiques pouvant poser problème devrait autant que possible être limitée voire évitée, aussi bien pour des raisons environnementales que de santé. Les substances toxiques peuvent, même à petites doses, engendrer des problèmes graves (dioxines, PCB, PVC ...). Leur utilisation devrait, de ce fait, être évitée. En particulier, lorsqu'elles sont ou pourraient être présentes par exemple dans les pièces détachées et les composants achetés. Il s'agit, par conséquent, d'éviter, dans la mesure du possible, leur utilisation sur l'ensemble du cycle de vie du produit.</a:t>
            </a:r>
          </a:p>
          <a:p>
            <a:endParaRPr lang="fr-FR" dirty="0"/>
          </a:p>
          <a:p>
            <a:r>
              <a:rPr lang="fr-FR" sz="1200" b="0" i="0" kern="1200" dirty="0">
                <a:solidFill>
                  <a:schemeClr val="tx1"/>
                </a:solidFill>
                <a:effectLst/>
                <a:latin typeface="+mn-lt"/>
                <a:ea typeface="+mn-ea"/>
                <a:cs typeface="+mn-cs"/>
              </a:rPr>
              <a:t>RoHS signifie </a:t>
            </a:r>
            <a:r>
              <a:rPr lang="fr-FR" sz="1200" b="0" i="1" kern="1200" dirty="0">
                <a:solidFill>
                  <a:schemeClr val="tx1"/>
                </a:solidFill>
                <a:effectLst/>
                <a:latin typeface="+mn-lt"/>
                <a:ea typeface="+mn-ea"/>
                <a:cs typeface="+mn-cs"/>
              </a:rPr>
              <a:t>Restriction of the use of certain </a:t>
            </a:r>
            <a:r>
              <a:rPr lang="fr-FR" sz="1200" b="0" i="1" kern="1200" dirty="0" err="1">
                <a:solidFill>
                  <a:schemeClr val="tx1"/>
                </a:solidFill>
                <a:effectLst/>
                <a:latin typeface="+mn-lt"/>
                <a:ea typeface="+mn-ea"/>
                <a:cs typeface="+mn-cs"/>
              </a:rPr>
              <a:t>Hazardous</a:t>
            </a:r>
            <a:r>
              <a:rPr lang="fr-FR" sz="1200" b="0" i="1" kern="1200" dirty="0">
                <a:solidFill>
                  <a:schemeClr val="tx1"/>
                </a:solidFill>
                <a:effectLst/>
                <a:latin typeface="+mn-lt"/>
                <a:ea typeface="+mn-ea"/>
                <a:cs typeface="+mn-cs"/>
              </a:rPr>
              <a:t> Substances in </a:t>
            </a:r>
            <a:r>
              <a:rPr lang="fr-FR" sz="1200" b="0" i="1" kern="1200" dirty="0" err="1">
                <a:solidFill>
                  <a:schemeClr val="tx1"/>
                </a:solidFill>
                <a:effectLst/>
                <a:latin typeface="+mn-lt"/>
                <a:ea typeface="+mn-ea"/>
                <a:cs typeface="+mn-cs"/>
              </a:rPr>
              <a:t>electrical</a:t>
            </a:r>
            <a:r>
              <a:rPr lang="fr-FR" sz="1200" b="0" i="1" kern="1200" dirty="0">
                <a:solidFill>
                  <a:schemeClr val="tx1"/>
                </a:solidFill>
                <a:effectLst/>
                <a:latin typeface="+mn-lt"/>
                <a:ea typeface="+mn-ea"/>
                <a:cs typeface="+mn-cs"/>
              </a:rPr>
              <a:t> and </a:t>
            </a:r>
            <a:r>
              <a:rPr lang="fr-FR" sz="1200" b="0" i="1" kern="1200" dirty="0" err="1">
                <a:solidFill>
                  <a:schemeClr val="tx1"/>
                </a:solidFill>
                <a:effectLst/>
                <a:latin typeface="+mn-lt"/>
                <a:ea typeface="+mn-ea"/>
                <a:cs typeface="+mn-cs"/>
              </a:rPr>
              <a:t>electronic</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equipment</a:t>
            </a:r>
            <a:r>
              <a:rPr lang="fr-FR" sz="1200" b="0" i="0" kern="1200" dirty="0">
                <a:solidFill>
                  <a:schemeClr val="tx1"/>
                </a:solidFill>
                <a:effectLst/>
                <a:latin typeface="+mn-lt"/>
                <a:ea typeface="+mn-ea"/>
                <a:cs typeface="+mn-cs"/>
              </a:rPr>
              <a:t>, c’est-à-dire « restriction de l’utilisation de certaines substances dangereuses dans les équipements électriques et électroniques ».</a:t>
            </a:r>
          </a:p>
          <a:p>
            <a:endParaRPr lang="fr-FR" sz="1200" b="0" i="0" kern="1200" dirty="0">
              <a:solidFill>
                <a:schemeClr val="tx1"/>
              </a:solidFill>
              <a:effectLst/>
              <a:latin typeface="+mn-lt"/>
              <a:ea typeface="+mn-ea"/>
              <a:cs typeface="+mn-cs"/>
            </a:endParaRPr>
          </a:p>
          <a:p>
            <a:r>
              <a:rPr lang="fr-FR" dirty="0"/>
              <a:t>Le plomb0,1%</a:t>
            </a:r>
          </a:p>
          <a:p>
            <a:r>
              <a:rPr lang="fr-FR" dirty="0"/>
              <a:t>Le mercure0,1%</a:t>
            </a:r>
          </a:p>
          <a:p>
            <a:r>
              <a:rPr lang="fr-FR" dirty="0"/>
              <a:t>Le cadmium0,01%</a:t>
            </a:r>
          </a:p>
          <a:p>
            <a:r>
              <a:rPr lang="fr-FR" dirty="0"/>
              <a:t>Le chrome hexavalent0,1%</a:t>
            </a:r>
          </a:p>
          <a:p>
            <a:r>
              <a:rPr lang="fr-FR" dirty="0" err="1"/>
              <a:t>Polybromobiphényles</a:t>
            </a:r>
            <a:r>
              <a:rPr lang="fr-FR" dirty="0"/>
              <a:t> (PBB)0,1%</a:t>
            </a:r>
          </a:p>
          <a:p>
            <a:r>
              <a:rPr lang="fr-FR" dirty="0" err="1"/>
              <a:t>Polybromodiphényléthers</a:t>
            </a:r>
            <a:r>
              <a:rPr lang="fr-FR" dirty="0"/>
              <a:t> (PBDE)0,1%</a:t>
            </a:r>
          </a:p>
          <a:p>
            <a:endParaRPr lang="fr-FR" dirty="0"/>
          </a:p>
          <a:p>
            <a:r>
              <a:rPr lang="fr-FR" sz="1200" b="0" i="0" kern="1200" dirty="0">
                <a:solidFill>
                  <a:schemeClr val="tx1"/>
                </a:solidFill>
                <a:effectLst/>
                <a:latin typeface="+mn-lt"/>
                <a:ea typeface="+mn-ea"/>
                <a:cs typeface="+mn-cs"/>
              </a:rPr>
              <a:t>Catégorie 1 : Gros appareils ménagers froid et hors froid (GEM)</a:t>
            </a:r>
          </a:p>
          <a:p>
            <a:r>
              <a:rPr lang="fr-FR" sz="1200" b="0" i="0" kern="1200" dirty="0">
                <a:solidFill>
                  <a:schemeClr val="tx1"/>
                </a:solidFill>
                <a:effectLst/>
                <a:latin typeface="+mn-lt"/>
                <a:ea typeface="+mn-ea"/>
                <a:cs typeface="+mn-cs"/>
              </a:rPr>
              <a:t>Catégorie 2 : Petits appareils ménagers (PAM)</a:t>
            </a:r>
          </a:p>
          <a:p>
            <a:r>
              <a:rPr lang="fr-FR" sz="1200" b="0" i="0" kern="1200" dirty="0">
                <a:solidFill>
                  <a:schemeClr val="tx1"/>
                </a:solidFill>
                <a:effectLst/>
                <a:latin typeface="+mn-lt"/>
                <a:ea typeface="+mn-ea"/>
                <a:cs typeface="+mn-cs"/>
              </a:rPr>
              <a:t>Catégorie 3 : Equipements Informatiques et de télécommunications</a:t>
            </a:r>
          </a:p>
          <a:p>
            <a:r>
              <a:rPr lang="fr-FR" sz="1200" b="0" i="0" kern="1200" dirty="0">
                <a:solidFill>
                  <a:schemeClr val="tx1"/>
                </a:solidFill>
                <a:effectLst/>
                <a:latin typeface="+mn-lt"/>
                <a:ea typeface="+mn-ea"/>
                <a:cs typeface="+mn-cs"/>
              </a:rPr>
              <a:t>Catégorie 4 : Matériels grand public</a:t>
            </a:r>
          </a:p>
          <a:p>
            <a:r>
              <a:rPr lang="fr-FR" sz="1200" b="0" i="0" kern="1200" dirty="0">
                <a:solidFill>
                  <a:schemeClr val="tx1"/>
                </a:solidFill>
                <a:effectLst/>
                <a:latin typeface="+mn-lt"/>
                <a:ea typeface="+mn-ea"/>
                <a:cs typeface="+mn-cs"/>
              </a:rPr>
              <a:t>Catégorie 5 : Matériel d’Eclairage</a:t>
            </a:r>
          </a:p>
          <a:p>
            <a:r>
              <a:rPr lang="fr-FR" sz="1200" b="0" i="0" kern="1200" dirty="0">
                <a:solidFill>
                  <a:schemeClr val="tx1"/>
                </a:solidFill>
                <a:effectLst/>
                <a:latin typeface="+mn-lt"/>
                <a:ea typeface="+mn-ea"/>
                <a:cs typeface="+mn-cs"/>
              </a:rPr>
              <a:t>Catégorie 6 : Outils électriques et électroniques</a:t>
            </a:r>
          </a:p>
          <a:p>
            <a:r>
              <a:rPr lang="fr-FR" sz="1200" b="0" i="0" kern="1200" dirty="0">
                <a:solidFill>
                  <a:schemeClr val="tx1"/>
                </a:solidFill>
                <a:effectLst/>
                <a:latin typeface="+mn-lt"/>
                <a:ea typeface="+mn-ea"/>
                <a:cs typeface="+mn-cs"/>
              </a:rPr>
              <a:t>Catégorie 7 : Jouets, équipements de loisirs et de sport</a:t>
            </a:r>
          </a:p>
          <a:p>
            <a:r>
              <a:rPr lang="fr-FR" sz="1200" b="0" i="0" kern="1200" dirty="0">
                <a:solidFill>
                  <a:schemeClr val="tx1"/>
                </a:solidFill>
                <a:effectLst/>
                <a:latin typeface="+mn-lt"/>
                <a:ea typeface="+mn-ea"/>
                <a:cs typeface="+mn-cs"/>
              </a:rPr>
              <a:t>Catégorie 10 : Distributeurs automatiques</a:t>
            </a:r>
          </a:p>
          <a:p>
            <a:r>
              <a:rPr lang="fr-FR" sz="1200" b="0" i="0" kern="1200" dirty="0">
                <a:solidFill>
                  <a:schemeClr val="tx1"/>
                </a:solidFill>
                <a:effectLst/>
                <a:latin typeface="+mn-lt"/>
                <a:ea typeface="+mn-ea"/>
                <a:cs typeface="+mn-cs"/>
              </a:rPr>
              <a:t>Catégorie 8 : Dispositifs médicaux</a:t>
            </a:r>
          </a:p>
          <a:p>
            <a:r>
              <a:rPr lang="fr-FR" sz="1200" b="0" i="0" kern="1200" dirty="0">
                <a:solidFill>
                  <a:schemeClr val="tx1"/>
                </a:solidFill>
                <a:effectLst/>
                <a:latin typeface="+mn-lt"/>
                <a:ea typeface="+mn-ea"/>
                <a:cs typeface="+mn-cs"/>
              </a:rPr>
              <a:t>Catégorie 9 : Instruments de contrôle et de surveillance, y compris instruments de contrôle et de surveillance industriels</a:t>
            </a:r>
          </a:p>
          <a:p>
            <a:r>
              <a:rPr lang="fr-FR" sz="1200" b="0" i="0" kern="1200" dirty="0">
                <a:solidFill>
                  <a:schemeClr val="tx1"/>
                </a:solidFill>
                <a:effectLst/>
                <a:latin typeface="+mn-lt"/>
                <a:ea typeface="+mn-ea"/>
                <a:cs typeface="+mn-cs"/>
              </a:rPr>
              <a:t>Catégorie 11 : Autres EEE n’entrant pas dans les catégories ci-dessus.</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Extension de la norme ROHS :</a:t>
            </a:r>
          </a:p>
          <a:p>
            <a:r>
              <a:rPr lang="fr-FR" sz="1200" b="0" i="0" kern="1200" dirty="0">
                <a:solidFill>
                  <a:schemeClr val="tx1"/>
                </a:solidFill>
                <a:effectLst/>
                <a:latin typeface="+mn-lt"/>
                <a:ea typeface="+mn-ea"/>
                <a:cs typeface="+mn-cs"/>
              </a:rPr>
              <a:t>Bis (2-ethylhexyl)</a:t>
            </a:r>
          </a:p>
          <a:p>
            <a:r>
              <a:rPr lang="fr-FR" sz="1200" b="0" i="0" kern="1200" dirty="0" err="1">
                <a:solidFill>
                  <a:schemeClr val="tx1"/>
                </a:solidFill>
                <a:effectLst/>
                <a:latin typeface="+mn-lt"/>
                <a:ea typeface="+mn-ea"/>
                <a:cs typeface="+mn-cs"/>
              </a:rPr>
              <a:t>Phthalate</a:t>
            </a:r>
            <a:r>
              <a:rPr lang="fr-FR" sz="1200" b="0" i="0" kern="1200" dirty="0">
                <a:solidFill>
                  <a:schemeClr val="tx1"/>
                </a:solidFill>
                <a:effectLst/>
                <a:latin typeface="+mn-lt"/>
                <a:ea typeface="+mn-ea"/>
                <a:cs typeface="+mn-cs"/>
              </a:rPr>
              <a:t> (DEHP)</a:t>
            </a:r>
          </a:p>
          <a:p>
            <a:r>
              <a:rPr lang="fr-FR" sz="1200" b="0" i="0" kern="1200" dirty="0" err="1">
                <a:solidFill>
                  <a:schemeClr val="tx1"/>
                </a:solidFill>
                <a:effectLst/>
                <a:latin typeface="+mn-lt"/>
                <a:ea typeface="+mn-ea"/>
                <a:cs typeface="+mn-cs"/>
              </a:rPr>
              <a:t>Butyl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Benzyl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Phthalate</a:t>
            </a:r>
            <a:r>
              <a:rPr lang="fr-FR" sz="1200" b="0" i="0" kern="1200" dirty="0">
                <a:solidFill>
                  <a:schemeClr val="tx1"/>
                </a:solidFill>
                <a:effectLst/>
                <a:latin typeface="+mn-lt"/>
                <a:ea typeface="+mn-ea"/>
                <a:cs typeface="+mn-cs"/>
              </a:rPr>
              <a:t> (BBP)</a:t>
            </a:r>
          </a:p>
          <a:p>
            <a:r>
              <a:rPr lang="fr-FR" sz="1200" b="0" i="0" kern="1200" dirty="0" err="1">
                <a:solidFill>
                  <a:schemeClr val="tx1"/>
                </a:solidFill>
                <a:effectLst/>
                <a:latin typeface="+mn-lt"/>
                <a:ea typeface="+mn-ea"/>
                <a:cs typeface="+mn-cs"/>
              </a:rPr>
              <a:t>Dibutyl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Phthalate</a:t>
            </a:r>
            <a:r>
              <a:rPr lang="fr-FR" sz="1200" b="0" i="0" kern="1200" dirty="0">
                <a:solidFill>
                  <a:schemeClr val="tx1"/>
                </a:solidFill>
                <a:effectLst/>
                <a:latin typeface="+mn-lt"/>
                <a:ea typeface="+mn-ea"/>
                <a:cs typeface="+mn-cs"/>
              </a:rPr>
              <a:t> (DBP)</a:t>
            </a:r>
          </a:p>
          <a:p>
            <a:r>
              <a:rPr lang="fr-FR" sz="1200" b="0" i="0" kern="1200" dirty="0" err="1">
                <a:solidFill>
                  <a:schemeClr val="tx1"/>
                </a:solidFill>
                <a:effectLst/>
                <a:latin typeface="+mn-lt"/>
                <a:ea typeface="+mn-ea"/>
                <a:cs typeface="+mn-cs"/>
              </a:rPr>
              <a:t>Diisobutyl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Phthalate</a:t>
            </a:r>
            <a:r>
              <a:rPr lang="fr-FR" sz="1200" b="0" i="0" kern="1200" dirty="0">
                <a:solidFill>
                  <a:schemeClr val="tx1"/>
                </a:solidFill>
                <a:effectLst/>
                <a:latin typeface="+mn-lt"/>
                <a:ea typeface="+mn-ea"/>
                <a:cs typeface="+mn-cs"/>
              </a:rPr>
              <a:t> (DIBP)</a:t>
            </a:r>
          </a:p>
          <a:p>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4</a:t>
            </a:fld>
            <a:endParaRPr lang="fr-FR"/>
          </a:p>
        </p:txBody>
      </p:sp>
    </p:spTree>
    <p:extLst>
      <p:ext uri="{BB962C8B-B14F-4D97-AF65-F5344CB8AC3E}">
        <p14:creationId xmlns:p14="http://schemas.microsoft.com/office/powerpoint/2010/main" val="3860971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Liège</a:t>
            </a:r>
            <a:r>
              <a:rPr lang="fr-FR" baseline="0" dirty="0"/>
              <a:t> en situation délicate</a:t>
            </a:r>
          </a:p>
          <a:p>
            <a:r>
              <a:rPr lang="fr-FR" dirty="0"/>
              <a:t>En règle générale, le recours à des matières premières renouvelables facilite non seulement l'élimination des déchets, mais permet également de prendre en considération la question de la gestion des ressources (l'approvisionnement au moyen de ressources renouvelables est un critère important de pérennité) Les matières premières renouvelables ne sont pas d'origine fossile, mais très souvent d'origine végétale (bois, maïs, colza, chanvre ...) et présentent actuellement, dans de nombreux domaines d'application, des caractéristiques similaires, sinon même meilleures que celles des matériaux d'origine fossile.</a:t>
            </a:r>
          </a:p>
          <a:p>
            <a:endParaRPr lang="fr-FR" dirty="0"/>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5</a:t>
            </a:fld>
            <a:endParaRPr lang="fr-FR"/>
          </a:p>
        </p:txBody>
      </p:sp>
    </p:spTree>
    <p:extLst>
      <p:ext uri="{BB962C8B-B14F-4D97-AF65-F5344CB8AC3E}">
        <p14:creationId xmlns:p14="http://schemas.microsoft.com/office/powerpoint/2010/main" val="1784475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notion de boucle fermée constitue un élément essentiel de l'</a:t>
            </a:r>
            <a:r>
              <a:rPr lang="fr-FR" dirty="0" err="1"/>
              <a:t>éco-conception</a:t>
            </a:r>
            <a:r>
              <a:rPr lang="fr-FR" dirty="0"/>
              <a:t>. Ceci induit également la nécessité de créer des cycles fermés pour les matériaux utilisés. Dans ce but, une des conditions serait de n'utiliser que des produits réellement recyclables et dont les qualités sont, au moins à un certain degré, préservées après recyclage en matières premières secondaires (si besoin par adjonction de matières premières primaires)</a:t>
            </a:r>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6</a:t>
            </a:fld>
            <a:endParaRPr lang="fr-FR"/>
          </a:p>
        </p:txBody>
      </p:sp>
    </p:spTree>
    <p:extLst>
      <p:ext uri="{BB962C8B-B14F-4D97-AF65-F5344CB8AC3E}">
        <p14:creationId xmlns:p14="http://schemas.microsoft.com/office/powerpoint/2010/main" val="67623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 matériaux potentiellement recyclables peuvent aussi poser problème par rapport à une gestion en circuit fermé, lorsque pour des raisons données (rigidité, résistance mécanique ...), ils sont assemblés de façon irréversibles à d'autres produits par des systèmes de collage ou autres. Dans ce cas le recyclage n'est plus possible et le produit ne peut être recyclé. </a:t>
            </a:r>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7</a:t>
            </a:fld>
            <a:endParaRPr lang="fr-FR"/>
          </a:p>
        </p:txBody>
      </p:sp>
    </p:spTree>
    <p:extLst>
      <p:ext uri="{BB962C8B-B14F-4D97-AF65-F5344CB8AC3E}">
        <p14:creationId xmlns:p14="http://schemas.microsoft.com/office/powerpoint/2010/main" val="370187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Indépendamment du matériau, les conditions de production de matières premières peuvent différer de manière importante. Remplacer les matières premières dont l'origine pose problème (par exemple certains bois exotiques) par des matières aux propriétés équivalentes peut permettre une réduction considérable de l'utilisation globale des ressources. Les conditions de production des matières premières de remplacement ne doivent pas conduire à des impacts environnementaux plus importants en comparaison aux autres sites de production.</a:t>
            </a:r>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8</a:t>
            </a:fld>
            <a:endParaRPr lang="fr-FR"/>
          </a:p>
        </p:txBody>
      </p:sp>
    </p:spTree>
    <p:extLst>
      <p:ext uri="{BB962C8B-B14F-4D97-AF65-F5344CB8AC3E}">
        <p14:creationId xmlns:p14="http://schemas.microsoft.com/office/powerpoint/2010/main" val="194008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mise en œuvre de matériaux recyclés réduit le besoin en matières premières primaires tout en minimisant le volume des déchets de production. Par ce biais, il est donc possible de réduire le besoin global en matériaux. A cela s'ajoute le fait que le besoin global en ressources pour la production de matériaux recyclés est généralement nettement inférieur à celui de la production de matières premières vierges (ex. cuivre, aluminium). Afin de garantir les caractéristiques requises du matériau, il est d'usage de rajouter, si nécessaire, un certain pourcentage de matières premières vierges. </a:t>
            </a:r>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10</a:t>
            </a:fld>
            <a:endParaRPr lang="fr-FR"/>
          </a:p>
        </p:txBody>
      </p:sp>
    </p:spTree>
    <p:extLst>
      <p:ext uri="{BB962C8B-B14F-4D97-AF65-F5344CB8AC3E}">
        <p14:creationId xmlns:p14="http://schemas.microsoft.com/office/powerpoint/2010/main" val="38454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Si la réalisation du produit est possible à partir de composants issus d'un même matériau, la gestion en circuit fermé du matériau s'en trouve facilité (revalorisation). Pour des raisons fonctionnelles, de résistance et autres, cela n'est pas toujours possible. Toutefois, la possibilité d'une réalisation </a:t>
            </a:r>
            <a:r>
              <a:rPr lang="fr-FR" dirty="0" err="1"/>
              <a:t>monomatériau</a:t>
            </a:r>
            <a:r>
              <a:rPr lang="fr-FR" dirty="0"/>
              <a:t> devrait toujours être considérée dans le choix des composants. </a:t>
            </a:r>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11</a:t>
            </a:fld>
            <a:endParaRPr lang="fr-FR"/>
          </a:p>
        </p:txBody>
      </p:sp>
    </p:spTree>
    <p:extLst>
      <p:ext uri="{BB962C8B-B14F-4D97-AF65-F5344CB8AC3E}">
        <p14:creationId xmlns:p14="http://schemas.microsoft.com/office/powerpoint/2010/main" val="383833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réduction de la quantité nécessaire de matériau dans le produit entraîne une réduction de la consommation de ressources. Le but qui doit être fixé est de réaliser le produit avec une quantité minimale de matériau. Cela n'est naturellement valable que dans le cadre du maintien des exigences en matière de résistance mécanique et de durée de vie. La conception via l'optimisation de la résistance mécanique des pièces et composants constitue ici une solution pour la mise en </a:t>
            </a:r>
            <a:r>
              <a:rPr lang="fr-FR" dirty="0" err="1"/>
              <a:t>oeuvre</a:t>
            </a:r>
            <a:r>
              <a:rPr lang="fr-FR" dirty="0"/>
              <a:t> maîtrisée des matériaux. </a:t>
            </a:r>
          </a:p>
        </p:txBody>
      </p:sp>
      <p:sp>
        <p:nvSpPr>
          <p:cNvPr id="4" name="Espace réservé du numéro de diapositive 3"/>
          <p:cNvSpPr>
            <a:spLocks noGrp="1"/>
          </p:cNvSpPr>
          <p:nvPr>
            <p:ph type="sldNum" sz="quarter" idx="10"/>
          </p:nvPr>
        </p:nvSpPr>
        <p:spPr/>
        <p:txBody>
          <a:bodyPr/>
          <a:lstStyle/>
          <a:p>
            <a:fld id="{9081EA94-571A-4891-8BCB-82780A948301}" type="slidenum">
              <a:rPr lang="fr-FR" smtClean="0"/>
              <a:t>12</a:t>
            </a:fld>
            <a:endParaRPr lang="fr-FR"/>
          </a:p>
        </p:txBody>
      </p:sp>
    </p:spTree>
    <p:extLst>
      <p:ext uri="{BB962C8B-B14F-4D97-AF65-F5344CB8AC3E}">
        <p14:creationId xmlns:p14="http://schemas.microsoft.com/office/powerpoint/2010/main" val="94121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3302334-7E8B-4320-A1E2-4B05AC15A670}" type="datetimeFigureOut">
              <a:rPr lang="fr-FR" smtClean="0"/>
              <a:pPr/>
              <a:t>03/12/2019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02334-7E8B-4320-A1E2-4B05AC15A670}" type="datetimeFigureOut">
              <a:rPr lang="fr-FR" smtClean="0"/>
              <a:pPr/>
              <a:t>03/12/2019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582E2-60D7-40E7-AECB-CED9E7320F8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re 1"/>
          <p:cNvSpPr>
            <a:spLocks noGrp="1"/>
          </p:cNvSpPr>
          <p:nvPr>
            <p:ph type="ctrTitle"/>
          </p:nvPr>
        </p:nvSpPr>
        <p:spPr/>
        <p:style>
          <a:lnRef idx="1">
            <a:schemeClr val="accent3"/>
          </a:lnRef>
          <a:fillRef idx="3">
            <a:schemeClr val="accent3"/>
          </a:fillRef>
          <a:effectRef idx="2">
            <a:schemeClr val="accent3"/>
          </a:effectRef>
          <a:fontRef idx="minor">
            <a:schemeClr val="lt1"/>
          </a:fontRef>
        </p:style>
        <p:txBody>
          <a:bodyPr/>
          <a:lstStyle/>
          <a:p>
            <a:r>
              <a:rPr lang="fr-FR" dirty="0" err="1"/>
              <a:t>Eco-conception</a:t>
            </a:r>
            <a:endParaRPr lang="fr-FR" dirty="0"/>
          </a:p>
        </p:txBody>
      </p:sp>
      <p:sp>
        <p:nvSpPr>
          <p:cNvPr id="3" name="Sous-titre 2"/>
          <p:cNvSpPr>
            <a:spLocks noGrp="1"/>
          </p:cNvSpPr>
          <p:nvPr>
            <p:ph type="subTitle" idx="1"/>
          </p:nvPr>
        </p:nvSpPr>
        <p:spPr/>
        <p:style>
          <a:lnRef idx="1">
            <a:schemeClr val="accent3"/>
          </a:lnRef>
          <a:fillRef idx="2">
            <a:schemeClr val="accent3"/>
          </a:fillRef>
          <a:effectRef idx="1">
            <a:schemeClr val="accent3"/>
          </a:effectRef>
          <a:fontRef idx="minor">
            <a:schemeClr val="dk1"/>
          </a:fontRef>
        </p:style>
        <p:txBody>
          <a:bodyPr anchor="ctr"/>
          <a:lstStyle/>
          <a:p>
            <a:r>
              <a:rPr lang="fr-FR" dirty="0"/>
              <a:t>Matières premières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fontScale="90000"/>
          </a:bodyPr>
          <a:lstStyle/>
          <a:p>
            <a:pPr algn="just"/>
            <a:r>
              <a:rPr lang="fr-FR" dirty="0"/>
              <a:t>Préférer l'utilisation de matériaux recyclés (matières premières secondaires</a:t>
            </a:r>
          </a:p>
        </p:txBody>
      </p:sp>
      <p:pic>
        <p:nvPicPr>
          <p:cNvPr id="1026" name="Picture 2" descr="Résultat de recherche d'images pour &quot;bouteilles recyclable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31" y="2708920"/>
            <a:ext cx="4446489"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bouteilles recyclable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916832"/>
            <a:ext cx="3938388" cy="450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85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Autofit/>
          </a:bodyPr>
          <a:lstStyle/>
          <a:p>
            <a:pPr algn="just"/>
            <a:r>
              <a:rPr lang="fr-FR" sz="3200" dirty="0"/>
              <a:t>Préférer l'utilisation de mono-matériaux ou du moins réduire autant que possible le nombre de matériaux distincts</a:t>
            </a:r>
          </a:p>
        </p:txBody>
      </p:sp>
      <p:pic>
        <p:nvPicPr>
          <p:cNvPr id="2" name="Image 1"/>
          <p:cNvPicPr>
            <a:picLocks noChangeAspect="1"/>
          </p:cNvPicPr>
          <p:nvPr/>
        </p:nvPicPr>
        <p:blipFill rotWithShape="1">
          <a:blip r:embed="rId4"/>
          <a:srcRect l="2347" t="22064" r="76629" b="21870"/>
          <a:stretch/>
        </p:blipFill>
        <p:spPr>
          <a:xfrm>
            <a:off x="395536" y="2060847"/>
            <a:ext cx="2664296" cy="3996441"/>
          </a:xfrm>
          <a:prstGeom prst="rect">
            <a:avLst/>
          </a:prstGeom>
        </p:spPr>
      </p:pic>
      <p:pic>
        <p:nvPicPr>
          <p:cNvPr id="3" name="Image 2"/>
          <p:cNvPicPr>
            <a:picLocks noChangeAspect="1"/>
          </p:cNvPicPr>
          <p:nvPr/>
        </p:nvPicPr>
        <p:blipFill>
          <a:blip r:embed="rId5"/>
          <a:stretch>
            <a:fillRect/>
          </a:stretch>
        </p:blipFill>
        <p:spPr>
          <a:xfrm>
            <a:off x="3491880" y="2060847"/>
            <a:ext cx="2857500" cy="1905000"/>
          </a:xfrm>
          <a:prstGeom prst="rect">
            <a:avLst/>
          </a:prstGeom>
        </p:spPr>
      </p:pic>
      <p:pic>
        <p:nvPicPr>
          <p:cNvPr id="5" name="Image 4"/>
          <p:cNvPicPr>
            <a:picLocks noChangeAspect="1"/>
          </p:cNvPicPr>
          <p:nvPr/>
        </p:nvPicPr>
        <p:blipFill rotWithShape="1">
          <a:blip r:embed="rId6"/>
          <a:srcRect l="21764" t="17587" r="53504" b="41962"/>
          <a:stretch/>
        </p:blipFill>
        <p:spPr>
          <a:xfrm>
            <a:off x="3510186" y="4086710"/>
            <a:ext cx="2141934" cy="1970578"/>
          </a:xfrm>
          <a:prstGeom prst="rect">
            <a:avLst/>
          </a:prstGeom>
        </p:spPr>
      </p:pic>
      <p:pic>
        <p:nvPicPr>
          <p:cNvPr id="6" name="Image 5"/>
          <p:cNvPicPr>
            <a:picLocks noChangeAspect="1"/>
          </p:cNvPicPr>
          <p:nvPr/>
        </p:nvPicPr>
        <p:blipFill rotWithShape="1">
          <a:blip r:embed="rId7"/>
          <a:srcRect l="9895" t="23408" r="64384" b="20312"/>
          <a:stretch/>
        </p:blipFill>
        <p:spPr>
          <a:xfrm>
            <a:off x="6588224" y="3140968"/>
            <a:ext cx="1872209" cy="2304256"/>
          </a:xfrm>
          <a:prstGeom prst="rect">
            <a:avLst/>
          </a:prstGeom>
        </p:spPr>
      </p:pic>
    </p:spTree>
    <p:extLst>
      <p:ext uri="{BB962C8B-B14F-4D97-AF65-F5344CB8AC3E}">
        <p14:creationId xmlns:p14="http://schemas.microsoft.com/office/powerpoint/2010/main" val="315786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484884" y="158775"/>
            <a:ext cx="6334472" cy="1470025"/>
          </a:xfrm>
        </p:spPr>
        <p:txBody>
          <a:bodyPr>
            <a:noAutofit/>
          </a:bodyPr>
          <a:lstStyle/>
          <a:p>
            <a:pPr algn="just"/>
            <a:r>
              <a:rPr lang="fr-FR" sz="3200" dirty="0"/>
              <a:t>Réduire la quantité de matériaux nécessaires par une optimisation de la résistance mécanique.</a:t>
            </a:r>
          </a:p>
        </p:txBody>
      </p:sp>
      <p:sp>
        <p:nvSpPr>
          <p:cNvPr id="7" name="Rectangle 6"/>
          <p:cNvSpPr/>
          <p:nvPr/>
        </p:nvSpPr>
        <p:spPr>
          <a:xfrm>
            <a:off x="611560" y="2708920"/>
            <a:ext cx="4572000" cy="369332"/>
          </a:xfrm>
          <a:prstGeom prst="rect">
            <a:avLst/>
          </a:prstGeom>
        </p:spPr>
        <p:txBody>
          <a:bodyPr>
            <a:spAutoFit/>
          </a:bodyPr>
          <a:lstStyle/>
          <a:p>
            <a:endParaRPr lang="fr-FR" dirty="0"/>
          </a:p>
        </p:txBody>
      </p:sp>
      <p:pic>
        <p:nvPicPr>
          <p:cNvPr id="8" name="Image 7"/>
          <p:cNvPicPr>
            <a:picLocks noChangeAspect="1"/>
          </p:cNvPicPr>
          <p:nvPr/>
        </p:nvPicPr>
        <p:blipFill rotWithShape="1">
          <a:blip r:embed="rId4"/>
          <a:srcRect l="21947" t="17283" r="44999" b="20497"/>
          <a:stretch/>
        </p:blipFill>
        <p:spPr>
          <a:xfrm>
            <a:off x="251520" y="1916831"/>
            <a:ext cx="4464496" cy="4727113"/>
          </a:xfrm>
          <a:prstGeom prst="rect">
            <a:avLst/>
          </a:prstGeom>
        </p:spPr>
      </p:pic>
      <p:pic>
        <p:nvPicPr>
          <p:cNvPr id="9" name="Image 8"/>
          <p:cNvPicPr>
            <a:picLocks noChangeAspect="1"/>
          </p:cNvPicPr>
          <p:nvPr/>
        </p:nvPicPr>
        <p:blipFill rotWithShape="1">
          <a:blip r:embed="rId5"/>
          <a:srcRect l="7500" t="31818" r="54020" b="28411"/>
          <a:stretch/>
        </p:blipFill>
        <p:spPr>
          <a:xfrm>
            <a:off x="4860032" y="2996951"/>
            <a:ext cx="4211030" cy="2448273"/>
          </a:xfrm>
          <a:prstGeom prst="rect">
            <a:avLst/>
          </a:prstGeom>
        </p:spPr>
      </p:pic>
    </p:spTree>
    <p:extLst>
      <p:ext uri="{BB962C8B-B14F-4D97-AF65-F5344CB8AC3E}">
        <p14:creationId xmlns:p14="http://schemas.microsoft.com/office/powerpoint/2010/main" val="17979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2"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p:txBody>
          <a:bodyPr/>
          <a:lstStyle/>
          <a:p>
            <a:r>
              <a:rPr lang="fr-FR" dirty="0"/>
              <a:t>Choix sélectif des matières</a:t>
            </a:r>
          </a:p>
        </p:txBody>
      </p:sp>
      <p:sp>
        <p:nvSpPr>
          <p:cNvPr id="6" name="ZoneTexte 5"/>
          <p:cNvSpPr txBox="1"/>
          <p:nvPr/>
        </p:nvSpPr>
        <p:spPr>
          <a:xfrm>
            <a:off x="1331640" y="3600450"/>
            <a:ext cx="5832648" cy="1477328"/>
          </a:xfrm>
          <a:prstGeom prst="rect">
            <a:avLst/>
          </a:prstGeom>
          <a:noFill/>
        </p:spPr>
        <p:txBody>
          <a:bodyPr wrap="square" rtlCol="0">
            <a:spAutoFit/>
          </a:bodyPr>
          <a:lstStyle/>
          <a:p>
            <a:pPr algn="ctr"/>
            <a:r>
              <a:rPr lang="fr-FR" dirty="0"/>
              <a:t> réduire les effets négatifs sur l'environnement par le recours à des matériaux moins polluants, à des matériaux  recyclés</a:t>
            </a:r>
          </a:p>
          <a:p>
            <a:pPr algn="ctr"/>
            <a:r>
              <a:rPr lang="fr-FR" dirty="0"/>
              <a:t>ou à des matières premières renouvelables. </a:t>
            </a:r>
          </a:p>
          <a:p>
            <a:endParaRPr lang="fr-FR" dirty="0"/>
          </a:p>
        </p:txBody>
      </p:sp>
    </p:spTree>
    <p:extLst>
      <p:ext uri="{BB962C8B-B14F-4D97-AF65-F5344CB8AC3E}">
        <p14:creationId xmlns:p14="http://schemas.microsoft.com/office/powerpoint/2010/main" val="104859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2"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fontScale="90000"/>
          </a:bodyPr>
          <a:lstStyle/>
          <a:p>
            <a:pPr algn="just"/>
            <a:r>
              <a:rPr lang="fr-FR" dirty="0"/>
              <a:t>Utiliser des matériaux qui bénéficient d'une bonne évaluation environnementale </a:t>
            </a:r>
          </a:p>
        </p:txBody>
      </p:sp>
      <p:pic>
        <p:nvPicPr>
          <p:cNvPr id="2" name="Image 1"/>
          <p:cNvPicPr>
            <a:picLocks noChangeAspect="1"/>
          </p:cNvPicPr>
          <p:nvPr/>
        </p:nvPicPr>
        <p:blipFill rotWithShape="1">
          <a:blip r:embed="rId3"/>
          <a:srcRect l="24412" t="11345" r="41430" b="6757"/>
          <a:stretch/>
        </p:blipFill>
        <p:spPr>
          <a:xfrm>
            <a:off x="0" y="1772816"/>
            <a:ext cx="4217972" cy="5688632"/>
          </a:xfrm>
          <a:prstGeom prst="rect">
            <a:avLst/>
          </a:prstGeom>
        </p:spPr>
      </p:pic>
      <p:pic>
        <p:nvPicPr>
          <p:cNvPr id="3" name="Image 2"/>
          <p:cNvPicPr>
            <a:picLocks noChangeAspect="1"/>
          </p:cNvPicPr>
          <p:nvPr/>
        </p:nvPicPr>
        <p:blipFill rotWithShape="1">
          <a:blip r:embed="rId4"/>
          <a:srcRect l="24382" t="10844" r="40241" b="15418"/>
          <a:stretch/>
        </p:blipFill>
        <p:spPr>
          <a:xfrm>
            <a:off x="4644008" y="1772816"/>
            <a:ext cx="4422138" cy="5184576"/>
          </a:xfrm>
          <a:prstGeom prst="rect">
            <a:avLst/>
          </a:prstGeom>
        </p:spPr>
      </p:pic>
    </p:spTree>
    <p:extLst>
      <p:ext uri="{BB962C8B-B14F-4D97-AF65-F5344CB8AC3E}">
        <p14:creationId xmlns:p14="http://schemas.microsoft.com/office/powerpoint/2010/main" val="362534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fontScale="90000"/>
          </a:bodyPr>
          <a:lstStyle/>
          <a:p>
            <a:pPr algn="just"/>
            <a:r>
              <a:rPr lang="fr-FR" dirty="0"/>
              <a:t>Prévenir ou réduire l'utilisation de matériaux ou de composants toxiques</a:t>
            </a:r>
          </a:p>
        </p:txBody>
      </p:sp>
      <p:pic>
        <p:nvPicPr>
          <p:cNvPr id="5" name="Image 4"/>
          <p:cNvPicPr>
            <a:picLocks noChangeAspect="1"/>
          </p:cNvPicPr>
          <p:nvPr/>
        </p:nvPicPr>
        <p:blipFill rotWithShape="1">
          <a:blip r:embed="rId4"/>
          <a:srcRect l="24818" t="11879" r="43683" b="66061"/>
          <a:stretch/>
        </p:blipFill>
        <p:spPr>
          <a:xfrm>
            <a:off x="251520" y="1844824"/>
            <a:ext cx="5849265" cy="2304256"/>
          </a:xfrm>
          <a:prstGeom prst="rect">
            <a:avLst/>
          </a:prstGeom>
        </p:spPr>
      </p:pic>
      <p:pic>
        <p:nvPicPr>
          <p:cNvPr id="2" name="Image 1">
            <a:extLst>
              <a:ext uri="{FF2B5EF4-FFF2-40B4-BE49-F238E27FC236}">
                <a16:creationId xmlns:a16="http://schemas.microsoft.com/office/drawing/2014/main" id="{EA074ECA-BB10-4693-82C2-6E881C86D27C}"/>
              </a:ext>
            </a:extLst>
          </p:cNvPr>
          <p:cNvPicPr>
            <a:picLocks noChangeAspect="1"/>
          </p:cNvPicPr>
          <p:nvPr/>
        </p:nvPicPr>
        <p:blipFill>
          <a:blip r:embed="rId5"/>
          <a:stretch>
            <a:fillRect/>
          </a:stretch>
        </p:blipFill>
        <p:spPr>
          <a:xfrm>
            <a:off x="6516216" y="3573016"/>
            <a:ext cx="1905000" cy="2400300"/>
          </a:xfrm>
          <a:prstGeom prst="rect">
            <a:avLst/>
          </a:prstGeom>
        </p:spPr>
      </p:pic>
    </p:spTree>
    <p:extLst>
      <p:ext uri="{BB962C8B-B14F-4D97-AF65-F5344CB8AC3E}">
        <p14:creationId xmlns:p14="http://schemas.microsoft.com/office/powerpoint/2010/main" val="361189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fontScale="90000"/>
          </a:bodyPr>
          <a:lstStyle/>
          <a:p>
            <a:pPr algn="just"/>
            <a:r>
              <a:rPr lang="fr-FR" dirty="0"/>
              <a:t>Préférer l'utilisation de matériaux issus de matières premières renouvelable</a:t>
            </a:r>
          </a:p>
        </p:txBody>
      </p:sp>
      <p:sp>
        <p:nvSpPr>
          <p:cNvPr id="2" name="Rectangle 1"/>
          <p:cNvSpPr/>
          <p:nvPr/>
        </p:nvSpPr>
        <p:spPr>
          <a:xfrm>
            <a:off x="269776" y="1779687"/>
            <a:ext cx="8478688" cy="3970318"/>
          </a:xfrm>
          <a:prstGeom prst="rect">
            <a:avLst/>
          </a:prstGeom>
        </p:spPr>
        <p:txBody>
          <a:bodyPr wrap="square">
            <a:spAutoFit/>
          </a:bodyPr>
          <a:lstStyle/>
          <a:p>
            <a:r>
              <a:rPr lang="fr-FR" dirty="0">
                <a:latin typeface="MS Sans Serif"/>
              </a:rPr>
              <a:t>Polymères cellulosiques (CA)	</a:t>
            </a:r>
          </a:p>
          <a:p>
            <a:r>
              <a:rPr lang="fr-FR" dirty="0" err="1">
                <a:latin typeface="MS Sans Serif"/>
              </a:rPr>
              <a:t>Polylactone</a:t>
            </a:r>
            <a:r>
              <a:rPr lang="fr-FR" dirty="0">
                <a:latin typeface="MS Sans Serif"/>
              </a:rPr>
              <a:t> (PLA)	</a:t>
            </a:r>
          </a:p>
          <a:p>
            <a:r>
              <a:rPr lang="fr-FR" dirty="0" err="1">
                <a:latin typeface="MS Sans Serif"/>
              </a:rPr>
              <a:t>Polyhydroxyalcanoates</a:t>
            </a:r>
            <a:r>
              <a:rPr lang="fr-FR" dirty="0">
                <a:latin typeface="MS Sans Serif"/>
              </a:rPr>
              <a:t> (PHA, PHB)	</a:t>
            </a:r>
          </a:p>
          <a:p>
            <a:r>
              <a:rPr lang="fr-FR" dirty="0">
                <a:latin typeface="MS Sans Serif"/>
              </a:rPr>
              <a:t>Papier et carton	</a:t>
            </a:r>
          </a:p>
          <a:p>
            <a:r>
              <a:rPr lang="fr-FR" dirty="0">
                <a:latin typeface="MS Sans Serif"/>
              </a:rPr>
              <a:t>Liège	</a:t>
            </a:r>
          </a:p>
          <a:p>
            <a:r>
              <a:rPr lang="fr-FR" dirty="0">
                <a:latin typeface="MS Sans Serif"/>
              </a:rPr>
              <a:t>Cuir	</a:t>
            </a:r>
          </a:p>
          <a:p>
            <a:r>
              <a:rPr lang="fr-FR" dirty="0">
                <a:latin typeface="MS Sans Serif"/>
              </a:rPr>
              <a:t>Contre-plaqué	</a:t>
            </a:r>
          </a:p>
          <a:p>
            <a:r>
              <a:rPr lang="fr-FR" dirty="0">
                <a:latin typeface="MS Sans Serif"/>
              </a:rPr>
              <a:t>Caoutchouc naturel (NR)	</a:t>
            </a:r>
          </a:p>
          <a:p>
            <a:r>
              <a:rPr lang="fr-FR" dirty="0">
                <a:latin typeface="MS Sans Serif"/>
              </a:rPr>
              <a:t>Bois tendre : pin, perpendiculaire à la fibre	</a:t>
            </a:r>
          </a:p>
          <a:p>
            <a:r>
              <a:rPr lang="fr-FR" dirty="0">
                <a:latin typeface="MS Sans Serif"/>
              </a:rPr>
              <a:t>Bois tendre : pin parallèle à la fibre	</a:t>
            </a:r>
          </a:p>
          <a:p>
            <a:r>
              <a:rPr lang="fr-FR" dirty="0">
                <a:latin typeface="MS Sans Serif"/>
              </a:rPr>
              <a:t>Bois dur : chêne dans le sens perpendiculaire aux fibres	</a:t>
            </a:r>
          </a:p>
          <a:p>
            <a:r>
              <a:rPr lang="fr-FR" dirty="0">
                <a:latin typeface="MS Sans Serif"/>
              </a:rPr>
              <a:t>Bois dur : chêne dans le sens des fibres	</a:t>
            </a:r>
          </a:p>
          <a:p>
            <a:r>
              <a:rPr lang="fr-FR" dirty="0">
                <a:latin typeface="MS Sans Serif"/>
              </a:rPr>
              <a:t>Bambou	</a:t>
            </a:r>
          </a:p>
          <a:p>
            <a:r>
              <a:rPr lang="fr-FR" dirty="0" err="1">
                <a:latin typeface="MS Sans Serif"/>
              </a:rPr>
              <a:t>Polysaccharoses</a:t>
            </a:r>
            <a:r>
              <a:rPr lang="fr-FR" dirty="0">
                <a:latin typeface="MS Sans Serif"/>
              </a:rPr>
              <a:t> (TPS)	</a:t>
            </a:r>
          </a:p>
        </p:txBody>
      </p:sp>
    </p:spTree>
    <p:extLst>
      <p:ext uri="{BB962C8B-B14F-4D97-AF65-F5344CB8AC3E}">
        <p14:creationId xmlns:p14="http://schemas.microsoft.com/office/powerpoint/2010/main" val="1745523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a:bodyPr>
          <a:lstStyle/>
          <a:p>
            <a:pPr algn="just"/>
            <a:r>
              <a:rPr lang="fr-FR" dirty="0"/>
              <a:t>Préférer des matières premières recyclables</a:t>
            </a:r>
          </a:p>
        </p:txBody>
      </p:sp>
      <p:sp>
        <p:nvSpPr>
          <p:cNvPr id="2" name="Rectangle 1"/>
          <p:cNvSpPr/>
          <p:nvPr/>
        </p:nvSpPr>
        <p:spPr>
          <a:xfrm>
            <a:off x="0" y="1628800"/>
            <a:ext cx="9144000" cy="5262979"/>
          </a:xfrm>
          <a:prstGeom prst="rect">
            <a:avLst/>
          </a:prstGeom>
        </p:spPr>
        <p:txBody>
          <a:bodyPr wrap="square" numCol="2">
            <a:spAutoFit/>
          </a:bodyPr>
          <a:lstStyle/>
          <a:p>
            <a:r>
              <a:rPr lang="fr-FR" sz="1200" dirty="0"/>
              <a:t>Fonte de fer ductile (nodulaire)	</a:t>
            </a:r>
          </a:p>
          <a:p>
            <a:r>
              <a:rPr lang="fr-FR" sz="1200" dirty="0" err="1"/>
              <a:t>Ionomère</a:t>
            </a:r>
            <a:r>
              <a:rPr lang="fr-FR" sz="1200" dirty="0"/>
              <a:t> (I)	</a:t>
            </a:r>
          </a:p>
          <a:p>
            <a:r>
              <a:rPr lang="fr-FR" sz="1200" dirty="0"/>
              <a:t>Etain	</a:t>
            </a:r>
          </a:p>
          <a:p>
            <a:r>
              <a:rPr lang="fr-FR" sz="1200" dirty="0"/>
              <a:t>L'argent	</a:t>
            </a:r>
          </a:p>
          <a:p>
            <a:r>
              <a:rPr lang="fr-FR" sz="1200" dirty="0"/>
              <a:t>L'or	</a:t>
            </a:r>
          </a:p>
          <a:p>
            <a:r>
              <a:rPr lang="fr-FR" sz="1200" dirty="0"/>
              <a:t>Laiton	</a:t>
            </a:r>
          </a:p>
          <a:p>
            <a:r>
              <a:rPr lang="fr-FR" sz="1200" dirty="0"/>
              <a:t>Cuivre	</a:t>
            </a:r>
          </a:p>
          <a:p>
            <a:r>
              <a:rPr lang="da-DK" sz="1200" dirty="0"/>
              <a:t>Chlorure de polyvinyle (tpPVC)	</a:t>
            </a:r>
          </a:p>
          <a:p>
            <a:r>
              <a:rPr lang="fr-FR" sz="1200" dirty="0"/>
              <a:t>Matrice d'aluminium renforcée par carbure de silicium	</a:t>
            </a:r>
          </a:p>
          <a:p>
            <a:r>
              <a:rPr lang="fr-FR" sz="1200" dirty="0"/>
              <a:t>Béton	</a:t>
            </a:r>
          </a:p>
          <a:p>
            <a:r>
              <a:rPr lang="fr-FR" sz="1200" dirty="0"/>
              <a:t>Mousse métallique	</a:t>
            </a:r>
          </a:p>
          <a:p>
            <a:r>
              <a:rPr lang="fr-FR" sz="1200" dirty="0"/>
              <a:t>Bronze	</a:t>
            </a:r>
          </a:p>
          <a:p>
            <a:r>
              <a:rPr lang="fr-FR" sz="1200" dirty="0"/>
              <a:t>Alliages nickel-chrome	</a:t>
            </a:r>
          </a:p>
          <a:p>
            <a:r>
              <a:rPr lang="fr-FR" sz="1200" dirty="0"/>
              <a:t>Alliages de zinc pour injection	</a:t>
            </a:r>
          </a:p>
          <a:p>
            <a:r>
              <a:rPr lang="fr-FR" sz="1200" dirty="0"/>
              <a:t>Alliages de tungstène	</a:t>
            </a:r>
          </a:p>
          <a:p>
            <a:r>
              <a:rPr lang="fr-FR" sz="1200" dirty="0"/>
              <a:t>Alliages de titane	</a:t>
            </a:r>
          </a:p>
          <a:p>
            <a:r>
              <a:rPr lang="fr-FR" sz="1200" dirty="0"/>
              <a:t>Alliages de plomb	</a:t>
            </a:r>
          </a:p>
          <a:p>
            <a:r>
              <a:rPr lang="fr-FR" sz="1200" dirty="0"/>
              <a:t>Nickel	</a:t>
            </a:r>
          </a:p>
          <a:p>
            <a:r>
              <a:rPr lang="fr-FR" sz="1200" dirty="0"/>
              <a:t>Alliages de magnésium pour forgeage et </a:t>
            </a:r>
            <a:r>
              <a:rPr lang="fr-FR" sz="1200" dirty="0" err="1"/>
              <a:t>lamination</a:t>
            </a:r>
            <a:r>
              <a:rPr lang="fr-FR" sz="1200" dirty="0"/>
              <a:t>	</a:t>
            </a:r>
          </a:p>
          <a:p>
            <a:r>
              <a:rPr lang="fr-FR" sz="1200" dirty="0"/>
              <a:t>Alliages de magnésium pour fonderie	</a:t>
            </a:r>
          </a:p>
          <a:p>
            <a:r>
              <a:rPr lang="fr-FR" sz="1200" dirty="0"/>
              <a:t>Papier et carton	</a:t>
            </a:r>
          </a:p>
          <a:p>
            <a:r>
              <a:rPr lang="fr-FR" sz="1200" dirty="0"/>
              <a:t>Alliages d'aluminium pour forgeage et laminage susceptibles de durcissement par traitement thermique</a:t>
            </a:r>
          </a:p>
          <a:p>
            <a:r>
              <a:rPr lang="fr-FR" sz="1200" dirty="0"/>
              <a:t>Alliages d'aluminium pour forgeage et laminage ne durcissant pas par traitement thermique	</a:t>
            </a:r>
          </a:p>
          <a:p>
            <a:r>
              <a:rPr lang="fr-FR" sz="1200" dirty="0"/>
              <a:t>Plomb commercialement pur	</a:t>
            </a:r>
          </a:p>
          <a:p>
            <a:r>
              <a:rPr lang="fr-FR" sz="1200" dirty="0"/>
              <a:t>Alliages d'aluminium pour fonderie	</a:t>
            </a:r>
          </a:p>
          <a:p>
            <a:r>
              <a:rPr lang="fr-FR" sz="1200" dirty="0"/>
              <a:t>Polyamides (Nylons, PA)	</a:t>
            </a:r>
          </a:p>
          <a:p>
            <a:r>
              <a:rPr lang="fr-FR" sz="1200" dirty="0"/>
              <a:t>Polycarbonate (PC)	</a:t>
            </a:r>
          </a:p>
          <a:p>
            <a:r>
              <a:rPr lang="fr-FR" sz="1200" dirty="0"/>
              <a:t>Acrylonitrile butadiène styrène (ABS)	</a:t>
            </a:r>
          </a:p>
          <a:p>
            <a:r>
              <a:rPr lang="fr-FR" sz="1200" dirty="0"/>
              <a:t>Acier à teneur moyenne en carbone	</a:t>
            </a:r>
          </a:p>
          <a:p>
            <a:r>
              <a:rPr lang="fr-FR" sz="1200" dirty="0" err="1"/>
              <a:t>Polyhydroxyalcanoates</a:t>
            </a:r>
            <a:r>
              <a:rPr lang="fr-FR" sz="1200" dirty="0"/>
              <a:t> (PHA, PHB)	</a:t>
            </a:r>
          </a:p>
          <a:p>
            <a:r>
              <a:rPr lang="fr-FR" sz="1200" dirty="0" err="1"/>
              <a:t>Polylactone</a:t>
            </a:r>
            <a:r>
              <a:rPr lang="fr-FR" sz="1200" dirty="0"/>
              <a:t> (PLA)	</a:t>
            </a:r>
          </a:p>
          <a:p>
            <a:r>
              <a:rPr lang="fr-FR" sz="1200" dirty="0"/>
              <a:t>Polymères cellulosiques (CA)	</a:t>
            </a:r>
          </a:p>
          <a:p>
            <a:r>
              <a:rPr lang="fr-FR" sz="1200" dirty="0" err="1"/>
              <a:t>Polyméthacrylate</a:t>
            </a:r>
            <a:r>
              <a:rPr lang="fr-FR" sz="1200" dirty="0"/>
              <a:t> de méthyle (Acrylique, PMMA)	</a:t>
            </a:r>
          </a:p>
          <a:p>
            <a:r>
              <a:rPr lang="fr-FR" sz="1200" dirty="0" err="1"/>
              <a:t>Polyoxyméthylène</a:t>
            </a:r>
            <a:r>
              <a:rPr lang="fr-FR" sz="1200" dirty="0"/>
              <a:t> (</a:t>
            </a:r>
            <a:r>
              <a:rPr lang="fr-FR" sz="1200" dirty="0" err="1"/>
              <a:t>polyacétal</a:t>
            </a:r>
            <a:r>
              <a:rPr lang="fr-FR" sz="1200" dirty="0"/>
              <a:t>, POM)	</a:t>
            </a:r>
          </a:p>
          <a:p>
            <a:r>
              <a:rPr lang="fr-FR" sz="1200" dirty="0"/>
              <a:t>Polypropylène (PP)	</a:t>
            </a:r>
          </a:p>
          <a:p>
            <a:r>
              <a:rPr lang="fr-FR" sz="1200" dirty="0" err="1"/>
              <a:t>Polysaccharoses</a:t>
            </a:r>
            <a:r>
              <a:rPr lang="fr-FR" sz="1200" dirty="0"/>
              <a:t> (TPS)	</a:t>
            </a:r>
          </a:p>
          <a:p>
            <a:r>
              <a:rPr lang="fr-FR" sz="1200" dirty="0"/>
              <a:t>Polystyrène (PS)	</a:t>
            </a:r>
          </a:p>
          <a:p>
            <a:r>
              <a:rPr lang="fr-FR" sz="1200" dirty="0"/>
              <a:t>Acier à haute teneur en carbone	</a:t>
            </a:r>
          </a:p>
          <a:p>
            <a:r>
              <a:rPr lang="fr-FR" sz="1200" dirty="0"/>
              <a:t>Polyuréthane (</a:t>
            </a:r>
            <a:r>
              <a:rPr lang="fr-FR" sz="1200" dirty="0" err="1"/>
              <a:t>tpPUR</a:t>
            </a:r>
            <a:r>
              <a:rPr lang="fr-FR" sz="1200" dirty="0"/>
              <a:t>)	</a:t>
            </a:r>
          </a:p>
          <a:p>
            <a:r>
              <a:rPr lang="fr-FR" sz="1200" dirty="0" err="1"/>
              <a:t>Polyétheréthercétone</a:t>
            </a:r>
            <a:r>
              <a:rPr lang="fr-FR" sz="1200" dirty="0"/>
              <a:t> (PEEK)	</a:t>
            </a:r>
          </a:p>
          <a:p>
            <a:r>
              <a:rPr lang="fr-FR" sz="1200" dirty="0"/>
              <a:t>Polyéthylène (PE)	</a:t>
            </a:r>
          </a:p>
          <a:p>
            <a:r>
              <a:rPr lang="fr-FR" sz="1200" dirty="0"/>
              <a:t>Polyéthylène téréphtalate (PET ou PETE)	</a:t>
            </a:r>
          </a:p>
          <a:p>
            <a:r>
              <a:rPr lang="fr-FR" sz="1200" dirty="0"/>
              <a:t>PTFE	</a:t>
            </a:r>
          </a:p>
          <a:p>
            <a:r>
              <a:rPr lang="fr-FR" sz="1200" dirty="0"/>
              <a:t>Acier à basse teneur en carbone	</a:t>
            </a:r>
          </a:p>
          <a:p>
            <a:r>
              <a:rPr lang="fr-FR" sz="1200" dirty="0" err="1"/>
              <a:t>Super-alliages</a:t>
            </a:r>
            <a:r>
              <a:rPr lang="fr-FR" sz="1200" dirty="0"/>
              <a:t> basés sur du nickel	</a:t>
            </a:r>
          </a:p>
          <a:p>
            <a:r>
              <a:rPr lang="fr-FR" sz="1200" dirty="0"/>
              <a:t>Titane commercialement pur	</a:t>
            </a:r>
          </a:p>
          <a:p>
            <a:r>
              <a:rPr lang="fr-FR" sz="1200" dirty="0"/>
              <a:t>Verre de borosilicate	</a:t>
            </a:r>
          </a:p>
          <a:p>
            <a:r>
              <a:rPr lang="fr-FR" sz="1200" dirty="0"/>
              <a:t>Verre de silice	</a:t>
            </a:r>
          </a:p>
          <a:p>
            <a:r>
              <a:rPr lang="fr-FR" sz="1200" dirty="0"/>
              <a:t>Verre </a:t>
            </a:r>
            <a:r>
              <a:rPr lang="fr-FR" sz="1200" dirty="0" err="1"/>
              <a:t>sodocalcique</a:t>
            </a:r>
            <a:r>
              <a:rPr lang="fr-FR" sz="1200" dirty="0"/>
              <a:t>	</a:t>
            </a:r>
          </a:p>
          <a:p>
            <a:r>
              <a:rPr lang="fr-FR" sz="1200" dirty="0"/>
              <a:t>Acier inoxydable	</a:t>
            </a:r>
          </a:p>
          <a:p>
            <a:r>
              <a:rPr lang="fr-FR" sz="1200" dirty="0"/>
              <a:t>Zinc commercialement pur	</a:t>
            </a:r>
          </a:p>
          <a:p>
            <a:r>
              <a:rPr lang="fr-FR" sz="1200" dirty="0"/>
              <a:t>Fonte, grise	</a:t>
            </a:r>
          </a:p>
          <a:p>
            <a:r>
              <a:rPr lang="fr-FR" sz="1200" dirty="0"/>
              <a:t>Acier faiblement allié</a:t>
            </a:r>
            <a:r>
              <a:rPr lang="fr-FR" sz="700" dirty="0"/>
              <a:t>	</a:t>
            </a:r>
          </a:p>
        </p:txBody>
      </p:sp>
    </p:spTree>
    <p:extLst>
      <p:ext uri="{BB962C8B-B14F-4D97-AF65-F5344CB8AC3E}">
        <p14:creationId xmlns:p14="http://schemas.microsoft.com/office/powerpoint/2010/main" val="303971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5"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a:bodyPr>
          <a:lstStyle/>
          <a:p>
            <a:pPr algn="just"/>
            <a:r>
              <a:rPr lang="fr-FR" dirty="0"/>
              <a:t>Eviter les associations irréversibles de matériaux</a:t>
            </a:r>
          </a:p>
        </p:txBody>
      </p:sp>
      <p:pic>
        <p:nvPicPr>
          <p:cNvPr id="3" name="Image 2"/>
          <p:cNvPicPr>
            <a:picLocks noChangeAspect="1"/>
          </p:cNvPicPr>
          <p:nvPr/>
        </p:nvPicPr>
        <p:blipFill rotWithShape="1">
          <a:blip r:embed="rId6"/>
          <a:srcRect l="27562" t="59319" r="40826" b="22698"/>
          <a:stretch/>
        </p:blipFill>
        <p:spPr>
          <a:xfrm>
            <a:off x="1" y="1700808"/>
            <a:ext cx="3995935" cy="1278699"/>
          </a:xfrm>
          <a:prstGeom prst="rect">
            <a:avLst/>
          </a:prstGeom>
        </p:spPr>
      </p:pic>
      <p:pic>
        <p:nvPicPr>
          <p:cNvPr id="5" name="Les TLC - Que deviennent ils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59942" y="2513434"/>
            <a:ext cx="5084057" cy="2859782"/>
          </a:xfrm>
          <a:prstGeom prst="rect">
            <a:avLst/>
          </a:prstGeom>
        </p:spPr>
      </p:pic>
      <p:pic>
        <p:nvPicPr>
          <p:cNvPr id="6" name="Image 5"/>
          <p:cNvPicPr>
            <a:picLocks noChangeAspect="1"/>
          </p:cNvPicPr>
          <p:nvPr/>
        </p:nvPicPr>
        <p:blipFill rotWithShape="1">
          <a:blip r:embed="rId8"/>
          <a:srcRect l="1658" t="20936" r="56067" b="21591"/>
          <a:stretch/>
        </p:blipFill>
        <p:spPr>
          <a:xfrm>
            <a:off x="0" y="3429000"/>
            <a:ext cx="3977712" cy="3041781"/>
          </a:xfrm>
          <a:prstGeom prst="rect">
            <a:avLst/>
          </a:prstGeom>
        </p:spPr>
      </p:pic>
    </p:spTree>
    <p:extLst>
      <p:ext uri="{BB962C8B-B14F-4D97-AF65-F5344CB8AC3E}">
        <p14:creationId xmlns:p14="http://schemas.microsoft.com/office/powerpoint/2010/main" val="2199728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3"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2555776" y="158775"/>
            <a:ext cx="6334472" cy="1470025"/>
          </a:xfrm>
        </p:spPr>
        <p:txBody>
          <a:bodyPr>
            <a:normAutofit fontScale="90000"/>
          </a:bodyPr>
          <a:lstStyle/>
          <a:p>
            <a:pPr algn="just"/>
            <a:r>
              <a:rPr lang="fr-FR" dirty="0"/>
              <a:t>Eviter les matières premières et les pièces dont l'origine pose problème </a:t>
            </a:r>
          </a:p>
        </p:txBody>
      </p:sp>
      <p:sp>
        <p:nvSpPr>
          <p:cNvPr id="2" name="Rectangle 1"/>
          <p:cNvSpPr/>
          <p:nvPr/>
        </p:nvSpPr>
        <p:spPr>
          <a:xfrm>
            <a:off x="0" y="1844824"/>
            <a:ext cx="5220072" cy="5078313"/>
          </a:xfrm>
          <a:prstGeom prst="rect">
            <a:avLst/>
          </a:prstGeom>
        </p:spPr>
        <p:txBody>
          <a:bodyPr wrap="square">
            <a:spAutoFit/>
          </a:bodyPr>
          <a:lstStyle/>
          <a:p>
            <a:r>
              <a:rPr lang="fr-FR" dirty="0">
                <a:solidFill>
                  <a:srgbClr val="646464"/>
                </a:solidFill>
                <a:latin typeface="Helvetica W02 Bold"/>
              </a:rPr>
              <a:t>Signification de chaque label FSC</a:t>
            </a:r>
            <a:br>
              <a:rPr lang="fr-FR" dirty="0"/>
            </a:br>
            <a:br>
              <a:rPr lang="fr-FR" dirty="0"/>
            </a:br>
            <a:r>
              <a:rPr lang="fr-FR" dirty="0">
                <a:solidFill>
                  <a:srgbClr val="646464"/>
                </a:solidFill>
                <a:latin typeface="Helvetica W02 Light"/>
              </a:rPr>
              <a:t>•  </a:t>
            </a:r>
            <a:r>
              <a:rPr lang="fr-FR" dirty="0">
                <a:solidFill>
                  <a:srgbClr val="646464"/>
                </a:solidFill>
                <a:latin typeface="Helvetica W02 Bold"/>
              </a:rPr>
              <a:t>FSC 100%</a:t>
            </a:r>
            <a:r>
              <a:rPr lang="fr-FR" dirty="0">
                <a:solidFill>
                  <a:srgbClr val="646464"/>
                </a:solidFill>
                <a:latin typeface="Helvetica W02 Light"/>
              </a:rPr>
              <a:t>: signifie que la totalité du produit (chaque fibre et chaque partie) provient de forêts certifiées FSC.</a:t>
            </a:r>
            <a:br>
              <a:rPr lang="fr-FR" dirty="0"/>
            </a:br>
            <a:br>
              <a:rPr lang="fr-FR" dirty="0"/>
            </a:br>
            <a:r>
              <a:rPr lang="fr-FR" dirty="0">
                <a:solidFill>
                  <a:srgbClr val="646464"/>
                </a:solidFill>
                <a:latin typeface="Helvetica W02 Light"/>
              </a:rPr>
              <a:t>•  </a:t>
            </a:r>
            <a:r>
              <a:rPr lang="fr-FR" dirty="0">
                <a:solidFill>
                  <a:srgbClr val="646464"/>
                </a:solidFill>
                <a:latin typeface="Helvetica W02 Bold"/>
              </a:rPr>
              <a:t>FSC Mixte</a:t>
            </a:r>
            <a:r>
              <a:rPr lang="fr-FR" dirty="0">
                <a:solidFill>
                  <a:srgbClr val="646464"/>
                </a:solidFill>
                <a:latin typeface="Helvetica W02 Light"/>
              </a:rPr>
              <a:t>: indique que le produit est fabriqué à partir de fibres de bois issues de forêts certifiées FSC, de matières recyclées et/ou de Bois Contrôlés FSC. </a:t>
            </a:r>
            <a:br>
              <a:rPr lang="fr-FR" dirty="0"/>
            </a:br>
            <a:br>
              <a:rPr lang="fr-FR" dirty="0"/>
            </a:br>
            <a:r>
              <a:rPr lang="fr-FR" dirty="0">
                <a:solidFill>
                  <a:srgbClr val="646464"/>
                </a:solidFill>
                <a:latin typeface="Helvetica W02 Light"/>
              </a:rPr>
              <a:t>•  </a:t>
            </a:r>
            <a:r>
              <a:rPr lang="fr-FR" dirty="0">
                <a:solidFill>
                  <a:srgbClr val="646464"/>
                </a:solidFill>
                <a:latin typeface="Helvetica W02 Bold"/>
              </a:rPr>
              <a:t>FSC Recyclé</a:t>
            </a:r>
            <a:r>
              <a:rPr lang="fr-FR" dirty="0">
                <a:solidFill>
                  <a:srgbClr val="646464"/>
                </a:solidFill>
                <a:latin typeface="Helvetica W02 Light"/>
              </a:rPr>
              <a:t>: signifie que 100% du produit (chaque fibre et chaque partie) est fabriqué à partir de matières recyclées (dont un minimum de 85% est issu de la post-consommation). Ce label est utilisé principalement pour des produits en papier mais peut également se retrouver sur certains produits en bois. </a:t>
            </a:r>
            <a:endParaRPr lang="fr-FR" dirty="0"/>
          </a:p>
        </p:txBody>
      </p:sp>
      <p:pic>
        <p:nvPicPr>
          <p:cNvPr id="7" name="Image 6"/>
          <p:cNvPicPr>
            <a:picLocks noChangeAspect="1"/>
          </p:cNvPicPr>
          <p:nvPr/>
        </p:nvPicPr>
        <p:blipFill rotWithShape="1">
          <a:blip r:embed="rId4"/>
          <a:srcRect l="7895" t="15789" r="74342" b="71930"/>
          <a:stretch/>
        </p:blipFill>
        <p:spPr>
          <a:xfrm>
            <a:off x="5580112" y="3573016"/>
            <a:ext cx="2962615" cy="1152128"/>
          </a:xfrm>
          <a:prstGeom prst="rect">
            <a:avLst/>
          </a:prstGeom>
        </p:spPr>
      </p:pic>
    </p:spTree>
    <p:extLst>
      <p:ext uri="{BB962C8B-B14F-4D97-AF65-F5344CB8AC3E}">
        <p14:creationId xmlns:p14="http://schemas.microsoft.com/office/powerpoint/2010/main" val="354759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Picture 39" descr="C:\Users\Tom\AppData\Local\Microsoft\Windows\Temporary Internet Files\Content.IE5\KVSBUKP6\MPj04373380000[1].jpg"/>
          <p:cNvPicPr>
            <a:picLocks noChangeAspect="1" noChangeArrowheads="1"/>
          </p:cNvPicPr>
          <p:nvPr/>
        </p:nvPicPr>
        <p:blipFill>
          <a:blip r:embed="rId2" cstate="print"/>
          <a:srcRect/>
          <a:stretch>
            <a:fillRect/>
          </a:stretch>
        </p:blipFill>
        <p:spPr bwMode="auto">
          <a:xfrm>
            <a:off x="0" y="0"/>
            <a:ext cx="2171733" cy="1628800"/>
          </a:xfrm>
          <a:prstGeom prst="rect">
            <a:avLst/>
          </a:prstGeom>
          <a:noFill/>
        </p:spPr>
      </p:pic>
      <p:sp>
        <p:nvSpPr>
          <p:cNvPr id="4" name="Titre 3"/>
          <p:cNvSpPr>
            <a:spLocks noGrp="1"/>
          </p:cNvSpPr>
          <p:nvPr>
            <p:ph type="ctrTitle"/>
          </p:nvPr>
        </p:nvSpPr>
        <p:spPr>
          <a:xfrm>
            <a:off x="973832" y="2130425"/>
            <a:ext cx="7270576" cy="1470025"/>
          </a:xfrm>
        </p:spPr>
        <p:txBody>
          <a:bodyPr/>
          <a:lstStyle/>
          <a:p>
            <a:r>
              <a:rPr lang="fr-FR" dirty="0"/>
              <a:t>Réduire les quantités utilisées d'un même matériau</a:t>
            </a:r>
          </a:p>
        </p:txBody>
      </p:sp>
      <p:sp>
        <p:nvSpPr>
          <p:cNvPr id="2" name="Rectangle 1"/>
          <p:cNvSpPr/>
          <p:nvPr/>
        </p:nvSpPr>
        <p:spPr>
          <a:xfrm>
            <a:off x="3473520" y="4365104"/>
            <a:ext cx="2271199" cy="369332"/>
          </a:xfrm>
          <a:prstGeom prst="rect">
            <a:avLst/>
          </a:prstGeom>
        </p:spPr>
        <p:txBody>
          <a:bodyPr wrap="none">
            <a:spAutoFit/>
          </a:bodyPr>
          <a:lstStyle/>
          <a:p>
            <a:r>
              <a:rPr lang="fr-FR" dirty="0"/>
              <a:t>Economie de matières</a:t>
            </a:r>
          </a:p>
        </p:txBody>
      </p:sp>
    </p:spTree>
    <p:extLst>
      <p:ext uri="{BB962C8B-B14F-4D97-AF65-F5344CB8AC3E}">
        <p14:creationId xmlns:p14="http://schemas.microsoft.com/office/powerpoint/2010/main" val="4869922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82AD88-7702-4A29-B17A-E252A3EE35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Thème écologie - Arbre</Template>
  <TotalTime>15552</TotalTime>
  <Words>1466</Words>
  <Application>Microsoft Office PowerPoint</Application>
  <PresentationFormat>Affichage à l'écran (4:3)</PresentationFormat>
  <Paragraphs>130</Paragraphs>
  <Slides>12</Slides>
  <Notes>8</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Calibri</vt:lpstr>
      <vt:lpstr>Helvetica W02 Bold</vt:lpstr>
      <vt:lpstr>Helvetica W02 Light</vt:lpstr>
      <vt:lpstr>MS Sans Serif</vt:lpstr>
      <vt:lpstr>Thème Office</vt:lpstr>
      <vt:lpstr>Eco-conception</vt:lpstr>
      <vt:lpstr>Choix sélectif des matières</vt:lpstr>
      <vt:lpstr>Utiliser des matériaux qui bénéficient d'une bonne évaluation environnementale </vt:lpstr>
      <vt:lpstr>Prévenir ou réduire l'utilisation de matériaux ou de composants toxiques</vt:lpstr>
      <vt:lpstr>Préférer l'utilisation de matériaux issus de matières premières renouvelable</vt:lpstr>
      <vt:lpstr>Préférer des matières premières recyclables</vt:lpstr>
      <vt:lpstr>Eviter les associations irréversibles de matériaux</vt:lpstr>
      <vt:lpstr>Eviter les matières premières et les pièces dont l'origine pose problème </vt:lpstr>
      <vt:lpstr>Réduire les quantités utilisées d'un même matériau</vt:lpstr>
      <vt:lpstr>Préférer l'utilisation de matériaux recyclés (matières premières secondaires</vt:lpstr>
      <vt:lpstr>Préférer l'utilisation de mono-matériaux ou du moins réduire autant que possible le nombre de matériaux distincts</vt:lpstr>
      <vt:lpstr>Réduire la quantité de matériaux nécessaires par une optimisation de la résistance mécanique.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Eco-conception</dc:title>
  <dc:creator>Dominique FICHOT</dc:creator>
  <cp:keywords/>
  <cp:lastModifiedBy>Dominique FICHOT</cp:lastModifiedBy>
  <cp:revision>13</cp:revision>
  <dcterms:created xsi:type="dcterms:W3CDTF">2015-11-16T09:55:47Z</dcterms:created>
  <dcterms:modified xsi:type="dcterms:W3CDTF">2019-12-03T08:54:49Z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TC300072849990</vt:lpwstr>
  </property>
</Properties>
</file>