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5" r:id="rId19"/>
    <p:sldId id="274" r:id="rId20"/>
    <p:sldId id="272" r:id="rId21"/>
    <p:sldId id="276" r:id="rId22"/>
    <p:sldId id="277" r:id="rId23"/>
    <p:sldId id="278" r:id="rId24"/>
    <p:sldId id="282" r:id="rId25"/>
    <p:sldId id="279" r:id="rId26"/>
    <p:sldId id="280" r:id="rId27"/>
    <p:sldId id="281"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2" d="100"/>
          <a:sy n="42" d="100"/>
        </p:scale>
        <p:origin x="72" y="8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AD3C0354-F9B5-4FF8-8DA4-AE65228B49B3}" type="datetimeFigureOut">
              <a:rPr lang="fr-FR" smtClean="0"/>
              <a:t>30/03/2021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3A1D7E6-0AD1-4EDF-8DC3-97571ECE2F24}" type="slidenum">
              <a:rPr lang="fr-FR" smtClean="0"/>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2555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AD3C0354-F9B5-4FF8-8DA4-AE65228B49B3}" type="datetimeFigureOut">
              <a:rPr lang="fr-FR" smtClean="0"/>
              <a:t>30/03/2021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3A1D7E6-0AD1-4EDF-8DC3-97571ECE2F24}" type="slidenum">
              <a:rPr lang="fr-FR" smtClean="0"/>
              <a:t>‹N°›</a:t>
            </a:fld>
            <a:endParaRPr lang="fr-FR"/>
          </a:p>
        </p:txBody>
      </p:sp>
    </p:spTree>
    <p:extLst>
      <p:ext uri="{BB962C8B-B14F-4D97-AF65-F5344CB8AC3E}">
        <p14:creationId xmlns:p14="http://schemas.microsoft.com/office/powerpoint/2010/main" val="1515448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D3C0354-F9B5-4FF8-8DA4-AE65228B49B3}" type="datetimeFigureOut">
              <a:rPr lang="fr-FR" smtClean="0"/>
              <a:t>30/03/2021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3A1D7E6-0AD1-4EDF-8DC3-97571ECE2F24}" type="slidenum">
              <a:rPr lang="fr-FR" smtClean="0"/>
              <a:t>‹N°›</a:t>
            </a:fld>
            <a:endParaRPr lang="fr-FR"/>
          </a:p>
        </p:txBody>
      </p:sp>
    </p:spTree>
    <p:extLst>
      <p:ext uri="{BB962C8B-B14F-4D97-AF65-F5344CB8AC3E}">
        <p14:creationId xmlns:p14="http://schemas.microsoft.com/office/powerpoint/2010/main" val="3966153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D3C0354-F9B5-4FF8-8DA4-AE65228B49B3}" type="datetimeFigureOut">
              <a:rPr lang="fr-FR" smtClean="0"/>
              <a:t>30/03/2021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3A1D7E6-0AD1-4EDF-8DC3-97571ECE2F24}" type="slidenum">
              <a:rPr lang="fr-FR" smtClean="0"/>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4897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D3C0354-F9B5-4FF8-8DA4-AE65228B49B3}" type="datetimeFigureOut">
              <a:rPr lang="fr-FR" smtClean="0"/>
              <a:t>30/03/2021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3A1D7E6-0AD1-4EDF-8DC3-97571ECE2F24}" type="slidenum">
              <a:rPr lang="fr-FR" smtClean="0"/>
              <a:t>‹N°›</a:t>
            </a:fld>
            <a:endParaRPr lang="fr-FR"/>
          </a:p>
        </p:txBody>
      </p:sp>
    </p:spTree>
    <p:extLst>
      <p:ext uri="{BB962C8B-B14F-4D97-AF65-F5344CB8AC3E}">
        <p14:creationId xmlns:p14="http://schemas.microsoft.com/office/powerpoint/2010/main" val="3145659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smtClean="0"/>
              <a:t>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D3C0354-F9B5-4FF8-8DA4-AE65228B49B3}" type="datetimeFigureOut">
              <a:rPr lang="fr-FR" smtClean="0"/>
              <a:t>30/03/2021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3A1D7E6-0AD1-4EDF-8DC3-97571ECE2F24}" type="slidenum">
              <a:rPr lang="fr-FR" smtClean="0"/>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29243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smtClean="0"/>
              <a:t>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D3C0354-F9B5-4FF8-8DA4-AE65228B49B3}" type="datetimeFigureOut">
              <a:rPr lang="fr-FR" smtClean="0"/>
              <a:t>30/03/2021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3A1D7E6-0AD1-4EDF-8DC3-97571ECE2F24}" type="slidenum">
              <a:rPr lang="fr-FR" smtClean="0"/>
              <a:t>‹N°›</a:t>
            </a:fld>
            <a:endParaRPr lang="fr-FR"/>
          </a:p>
        </p:txBody>
      </p:sp>
    </p:spTree>
    <p:extLst>
      <p:ext uri="{BB962C8B-B14F-4D97-AF65-F5344CB8AC3E}">
        <p14:creationId xmlns:p14="http://schemas.microsoft.com/office/powerpoint/2010/main" val="3088146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D3C0354-F9B5-4FF8-8DA4-AE65228B49B3}" type="datetimeFigureOut">
              <a:rPr lang="fr-FR" smtClean="0"/>
              <a:t>30/03/2021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3A1D7E6-0AD1-4EDF-8DC3-97571ECE2F24}" type="slidenum">
              <a:rPr lang="fr-FR" smtClean="0"/>
              <a:t>‹N°›</a:t>
            </a:fld>
            <a:endParaRPr lang="fr-FR"/>
          </a:p>
        </p:txBody>
      </p:sp>
    </p:spTree>
    <p:extLst>
      <p:ext uri="{BB962C8B-B14F-4D97-AF65-F5344CB8AC3E}">
        <p14:creationId xmlns:p14="http://schemas.microsoft.com/office/powerpoint/2010/main" val="1361991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D3C0354-F9B5-4FF8-8DA4-AE65228B49B3}" type="datetimeFigureOut">
              <a:rPr lang="fr-FR" smtClean="0"/>
              <a:t>30/03/2021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3A1D7E6-0AD1-4EDF-8DC3-97571ECE2F24}" type="slidenum">
              <a:rPr lang="fr-FR" smtClean="0"/>
              <a:t>‹N°›</a:t>
            </a:fld>
            <a:endParaRPr lang="fr-FR"/>
          </a:p>
        </p:txBody>
      </p:sp>
    </p:spTree>
    <p:extLst>
      <p:ext uri="{BB962C8B-B14F-4D97-AF65-F5344CB8AC3E}">
        <p14:creationId xmlns:p14="http://schemas.microsoft.com/office/powerpoint/2010/main" val="351246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D3C0354-F9B5-4FF8-8DA4-AE65228B49B3}" type="datetimeFigureOut">
              <a:rPr lang="fr-FR" smtClean="0"/>
              <a:t>30/03/2021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3A1D7E6-0AD1-4EDF-8DC3-97571ECE2F24}" type="slidenum">
              <a:rPr lang="fr-FR" smtClean="0"/>
              <a:t>‹N°›</a:t>
            </a:fld>
            <a:endParaRPr lang="fr-FR"/>
          </a:p>
        </p:txBody>
      </p:sp>
    </p:spTree>
    <p:extLst>
      <p:ext uri="{BB962C8B-B14F-4D97-AF65-F5344CB8AC3E}">
        <p14:creationId xmlns:p14="http://schemas.microsoft.com/office/powerpoint/2010/main" val="380471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D3C0354-F9B5-4FF8-8DA4-AE65228B49B3}" type="datetimeFigureOut">
              <a:rPr lang="fr-FR" smtClean="0"/>
              <a:t>30/03/2021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3A1D7E6-0AD1-4EDF-8DC3-97571ECE2F24}" type="slidenum">
              <a:rPr lang="fr-FR" smtClean="0"/>
              <a:t>‹N°›</a:t>
            </a:fld>
            <a:endParaRPr lang="fr-FR"/>
          </a:p>
        </p:txBody>
      </p:sp>
    </p:spTree>
    <p:extLst>
      <p:ext uri="{BB962C8B-B14F-4D97-AF65-F5344CB8AC3E}">
        <p14:creationId xmlns:p14="http://schemas.microsoft.com/office/powerpoint/2010/main" val="1700809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D3C0354-F9B5-4FF8-8DA4-AE65228B49B3}" type="datetimeFigureOut">
              <a:rPr lang="fr-FR" smtClean="0"/>
              <a:t>30/03/2021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3A1D7E6-0AD1-4EDF-8DC3-97571ECE2F24}" type="slidenum">
              <a:rPr lang="fr-FR" smtClean="0"/>
              <a:t>‹N°›</a:t>
            </a:fld>
            <a:endParaRPr lang="fr-FR"/>
          </a:p>
        </p:txBody>
      </p:sp>
    </p:spTree>
    <p:extLst>
      <p:ext uri="{BB962C8B-B14F-4D97-AF65-F5344CB8AC3E}">
        <p14:creationId xmlns:p14="http://schemas.microsoft.com/office/powerpoint/2010/main" val="852205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D3C0354-F9B5-4FF8-8DA4-AE65228B49B3}" type="datetimeFigureOut">
              <a:rPr lang="fr-FR" smtClean="0"/>
              <a:t>30/03/2021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3A1D7E6-0AD1-4EDF-8DC3-97571ECE2F24}" type="slidenum">
              <a:rPr lang="fr-FR" smtClean="0"/>
              <a:t>‹N°›</a:t>
            </a:fld>
            <a:endParaRPr lang="fr-FR"/>
          </a:p>
        </p:txBody>
      </p:sp>
    </p:spTree>
    <p:extLst>
      <p:ext uri="{BB962C8B-B14F-4D97-AF65-F5344CB8AC3E}">
        <p14:creationId xmlns:p14="http://schemas.microsoft.com/office/powerpoint/2010/main" val="3717376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D3C0354-F9B5-4FF8-8DA4-AE65228B49B3}" type="datetimeFigureOut">
              <a:rPr lang="fr-FR" smtClean="0"/>
              <a:t>30/03/2021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3A1D7E6-0AD1-4EDF-8DC3-97571ECE2F24}" type="slidenum">
              <a:rPr lang="fr-FR" smtClean="0"/>
              <a:t>‹N°›</a:t>
            </a:fld>
            <a:endParaRPr lang="fr-FR"/>
          </a:p>
        </p:txBody>
      </p:sp>
    </p:spTree>
    <p:extLst>
      <p:ext uri="{BB962C8B-B14F-4D97-AF65-F5344CB8AC3E}">
        <p14:creationId xmlns:p14="http://schemas.microsoft.com/office/powerpoint/2010/main" val="1729674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3C0354-F9B5-4FF8-8DA4-AE65228B49B3}" type="datetimeFigureOut">
              <a:rPr lang="fr-FR" smtClean="0"/>
              <a:t>30/03/2021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3A1D7E6-0AD1-4EDF-8DC3-97571ECE2F24}" type="slidenum">
              <a:rPr lang="fr-FR" smtClean="0"/>
              <a:t>‹N°›</a:t>
            </a:fld>
            <a:endParaRPr lang="fr-FR"/>
          </a:p>
        </p:txBody>
      </p:sp>
    </p:spTree>
    <p:extLst>
      <p:ext uri="{BB962C8B-B14F-4D97-AF65-F5344CB8AC3E}">
        <p14:creationId xmlns:p14="http://schemas.microsoft.com/office/powerpoint/2010/main" val="429174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D3C0354-F9B5-4FF8-8DA4-AE65228B49B3}" type="datetimeFigureOut">
              <a:rPr lang="fr-FR" smtClean="0"/>
              <a:t>30/03/2021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3A1D7E6-0AD1-4EDF-8DC3-97571ECE2F24}" type="slidenum">
              <a:rPr lang="fr-FR" smtClean="0"/>
              <a:t>‹N°›</a:t>
            </a:fld>
            <a:endParaRPr lang="fr-FR"/>
          </a:p>
        </p:txBody>
      </p:sp>
    </p:spTree>
    <p:extLst>
      <p:ext uri="{BB962C8B-B14F-4D97-AF65-F5344CB8AC3E}">
        <p14:creationId xmlns:p14="http://schemas.microsoft.com/office/powerpoint/2010/main" val="3628093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D3C0354-F9B5-4FF8-8DA4-AE65228B49B3}" type="datetimeFigureOut">
              <a:rPr lang="fr-FR" smtClean="0"/>
              <a:t>30/03/2021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3A1D7E6-0AD1-4EDF-8DC3-97571ECE2F24}" type="slidenum">
              <a:rPr lang="fr-FR" smtClean="0"/>
              <a:t>‹N°›</a:t>
            </a:fld>
            <a:endParaRPr lang="fr-FR"/>
          </a:p>
        </p:txBody>
      </p:sp>
    </p:spTree>
    <p:extLst>
      <p:ext uri="{BB962C8B-B14F-4D97-AF65-F5344CB8AC3E}">
        <p14:creationId xmlns:p14="http://schemas.microsoft.com/office/powerpoint/2010/main" val="188167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D3C0354-F9B5-4FF8-8DA4-AE65228B49B3}" type="datetimeFigureOut">
              <a:rPr lang="fr-FR" smtClean="0"/>
              <a:t>30/03/2021</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3A1D7E6-0AD1-4EDF-8DC3-97571ECE2F24}" type="slidenum">
              <a:rPr lang="fr-FR" smtClean="0"/>
              <a:t>‹N°›</a:t>
            </a:fld>
            <a:endParaRPr lang="fr-FR"/>
          </a:p>
        </p:txBody>
      </p:sp>
    </p:spTree>
    <p:extLst>
      <p:ext uri="{BB962C8B-B14F-4D97-AF65-F5344CB8AC3E}">
        <p14:creationId xmlns:p14="http://schemas.microsoft.com/office/powerpoint/2010/main" val="26511284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4211" y="685799"/>
            <a:ext cx="11255239" cy="1417321"/>
          </a:xfrm>
        </p:spPr>
        <p:txBody>
          <a:bodyPr/>
          <a:lstStyle/>
          <a:p>
            <a:pPr algn="ctr"/>
            <a:r>
              <a:rPr lang="fr-FR" b="1" dirty="0" smtClean="0"/>
              <a:t>Cotation</a:t>
            </a:r>
            <a:endParaRPr lang="fr-FR" b="1" dirty="0"/>
          </a:p>
        </p:txBody>
      </p:sp>
      <p:sp>
        <p:nvSpPr>
          <p:cNvPr id="3" name="Sous-titre 2"/>
          <p:cNvSpPr>
            <a:spLocks noGrp="1"/>
          </p:cNvSpPr>
          <p:nvPr>
            <p:ph type="subTitle" idx="1"/>
          </p:nvPr>
        </p:nvSpPr>
        <p:spPr>
          <a:xfrm>
            <a:off x="684211" y="4150043"/>
            <a:ext cx="5390019" cy="1493112"/>
          </a:xfrm>
        </p:spPr>
        <p:txBody>
          <a:bodyPr>
            <a:normAutofit/>
          </a:bodyPr>
          <a:lstStyle/>
          <a:p>
            <a:pPr algn="just"/>
            <a:r>
              <a:rPr lang="fr-FR" sz="2800" dirty="0" smtClean="0">
                <a:solidFill>
                  <a:schemeClr val="tx1"/>
                </a:solidFill>
                <a:effectLst>
                  <a:outerShdw blurRad="38100" dist="38100" dir="2700000" algn="tl">
                    <a:srgbClr val="000000">
                      <a:alpha val="43137"/>
                    </a:srgbClr>
                  </a:outerShdw>
                </a:effectLst>
              </a:rPr>
              <a:t>Comment la cotation aide à la compréhension d’un dessin d’ensemble ou de définition ?</a:t>
            </a:r>
            <a:endParaRPr lang="fr-FR" sz="28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3767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Nécessité des tolérances </a:t>
            </a:r>
          </a:p>
        </p:txBody>
      </p:sp>
      <p:sp>
        <p:nvSpPr>
          <p:cNvPr id="3" name="Espace réservé du contenu 2"/>
          <p:cNvSpPr>
            <a:spLocks noGrp="1"/>
          </p:cNvSpPr>
          <p:nvPr>
            <p:ph idx="1"/>
          </p:nvPr>
        </p:nvSpPr>
        <p:spPr/>
        <p:txBody>
          <a:bodyPr/>
          <a:lstStyle/>
          <a:p>
            <a:pPr marL="0" indent="0" algn="just">
              <a:buNone/>
            </a:pPr>
            <a:r>
              <a:rPr lang="fr-FR" dirty="0">
                <a:solidFill>
                  <a:schemeClr val="tx1"/>
                </a:solidFill>
              </a:rPr>
              <a:t>Lors de la fabrication d’une série de pièces identiques, il est impossible d'avoir les mêmes dimensions d'une pièce à l'autre. Ceci est dû aux imperfections des machines, à l'usure des outils, à la dureté du matériau à usiner, à la précision des appareils de mesure,… Il est donc plus facile de réaliser une cote si elle peut varier entre deux valeurs limites: Une cote maximale (C Maxi) et une cote minimale (C mini). La différence entre les </a:t>
            </a:r>
            <a:r>
              <a:rPr lang="fr-FR" dirty="0" smtClean="0">
                <a:solidFill>
                  <a:schemeClr val="tx1"/>
                </a:solidFill>
              </a:rPr>
              <a:t>deux </a:t>
            </a:r>
            <a:r>
              <a:rPr lang="fr-FR" dirty="0">
                <a:solidFill>
                  <a:schemeClr val="tx1"/>
                </a:solidFill>
              </a:rPr>
              <a:t>s'appelle intervalle de tolérance (IT), celui-ci correspond à la marge d’erreur autorisée. </a:t>
            </a:r>
          </a:p>
          <a:p>
            <a:endParaRPr lang="fr-FR" dirty="0"/>
          </a:p>
        </p:txBody>
      </p:sp>
    </p:spTree>
    <p:extLst>
      <p:ext uri="{BB962C8B-B14F-4D97-AF65-F5344CB8AC3E}">
        <p14:creationId xmlns:p14="http://schemas.microsoft.com/office/powerpoint/2010/main" val="4379942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541923"/>
            <a:ext cx="8534400" cy="1507067"/>
          </a:xfrm>
        </p:spPr>
        <p:txBody>
          <a:bodyPr/>
          <a:lstStyle/>
          <a:p>
            <a:r>
              <a:rPr lang="fr-FR" dirty="0"/>
              <a:t>Cotation </a:t>
            </a:r>
            <a:r>
              <a:rPr lang="fr-FR" dirty="0" err="1"/>
              <a:t>tolérancée</a:t>
            </a:r>
            <a:r>
              <a:rPr lang="fr-FR" dirty="0"/>
              <a:t> </a:t>
            </a:r>
          </a:p>
        </p:txBody>
      </p:sp>
      <p:sp>
        <p:nvSpPr>
          <p:cNvPr id="3" name="Espace réservé du contenu 2"/>
          <p:cNvSpPr>
            <a:spLocks noGrp="1"/>
          </p:cNvSpPr>
          <p:nvPr>
            <p:ph idx="1"/>
          </p:nvPr>
        </p:nvSpPr>
        <p:spPr>
          <a:xfrm>
            <a:off x="111006" y="68465"/>
            <a:ext cx="11216636" cy="4159155"/>
          </a:xfrm>
        </p:spPr>
        <p:txBody>
          <a:bodyPr>
            <a:noAutofit/>
          </a:bodyPr>
          <a:lstStyle/>
          <a:p>
            <a:pPr marL="0" indent="0">
              <a:buNone/>
            </a:pPr>
            <a:r>
              <a:rPr lang="fr-FR" b="1" u="sng" dirty="0">
                <a:solidFill>
                  <a:schemeClr val="tx1"/>
                </a:solidFill>
              </a:rPr>
              <a:t>Définitions </a:t>
            </a:r>
          </a:p>
          <a:p>
            <a:pPr marL="0" indent="0">
              <a:buNone/>
            </a:pPr>
            <a:r>
              <a:rPr lang="fr-FR" dirty="0">
                <a:solidFill>
                  <a:schemeClr val="tx1"/>
                </a:solidFill>
              </a:rPr>
              <a:t>Cote nominale (CN): Dimension ou cote de référence inscrite sur le dessin. </a:t>
            </a:r>
          </a:p>
          <a:p>
            <a:pPr marL="0" indent="0">
              <a:buNone/>
            </a:pPr>
            <a:r>
              <a:rPr lang="fr-FR" dirty="0">
                <a:solidFill>
                  <a:schemeClr val="tx1"/>
                </a:solidFill>
              </a:rPr>
              <a:t>Tolérance ou intervalle de tolérance (IT): 	Variation tolérée de la cote réelle de la pièce. IT = C Maxi – C mini = ES – EI </a:t>
            </a:r>
          </a:p>
          <a:p>
            <a:pPr marL="0" indent="0">
              <a:buNone/>
            </a:pPr>
            <a:r>
              <a:rPr lang="fr-FR" dirty="0" smtClean="0">
                <a:solidFill>
                  <a:schemeClr val="tx1"/>
                </a:solidFill>
              </a:rPr>
              <a:t>Ecart </a:t>
            </a:r>
            <a:r>
              <a:rPr lang="fr-FR" dirty="0">
                <a:solidFill>
                  <a:schemeClr val="tx1"/>
                </a:solidFill>
              </a:rPr>
              <a:t>supérieur (ES): </a:t>
            </a:r>
            <a:r>
              <a:rPr lang="fr-FR" dirty="0" smtClean="0">
                <a:solidFill>
                  <a:schemeClr val="tx1"/>
                </a:solidFill>
              </a:rPr>
              <a:t>Valeur </a:t>
            </a:r>
            <a:r>
              <a:rPr lang="fr-FR" dirty="0">
                <a:solidFill>
                  <a:schemeClr val="tx1"/>
                </a:solidFill>
              </a:rPr>
              <a:t>qui permet d’obtenir la Cote Maximale à partir de la Cote Nominale. </a:t>
            </a:r>
          </a:p>
          <a:p>
            <a:pPr marL="0" indent="0">
              <a:buNone/>
            </a:pPr>
            <a:r>
              <a:rPr lang="fr-FR" dirty="0">
                <a:solidFill>
                  <a:schemeClr val="tx1"/>
                </a:solidFill>
              </a:rPr>
              <a:t>ES = C Maxi – CN </a:t>
            </a:r>
          </a:p>
          <a:p>
            <a:pPr marL="0" indent="0">
              <a:buNone/>
            </a:pPr>
            <a:r>
              <a:rPr lang="fr-FR" dirty="0" smtClean="0">
                <a:solidFill>
                  <a:schemeClr val="tx1"/>
                </a:solidFill>
              </a:rPr>
              <a:t>Ecart </a:t>
            </a:r>
            <a:r>
              <a:rPr lang="fr-FR" dirty="0">
                <a:solidFill>
                  <a:schemeClr val="tx1"/>
                </a:solidFill>
              </a:rPr>
              <a:t>inférieur (EI): </a:t>
            </a:r>
            <a:r>
              <a:rPr lang="fr-FR" dirty="0" smtClean="0">
                <a:solidFill>
                  <a:schemeClr val="tx1"/>
                </a:solidFill>
              </a:rPr>
              <a:t>Valeur </a:t>
            </a:r>
            <a:r>
              <a:rPr lang="fr-FR" dirty="0">
                <a:solidFill>
                  <a:schemeClr val="tx1"/>
                </a:solidFill>
              </a:rPr>
              <a:t>qui permet d’obtenir la Cote minimale à partir de la Cote Nominale. </a:t>
            </a:r>
          </a:p>
          <a:p>
            <a:pPr marL="0" indent="0">
              <a:buNone/>
            </a:pPr>
            <a:r>
              <a:rPr lang="fr-FR" dirty="0" smtClean="0">
                <a:solidFill>
                  <a:schemeClr val="tx1"/>
                </a:solidFill>
              </a:rPr>
              <a:t>EI </a:t>
            </a:r>
            <a:r>
              <a:rPr lang="fr-FR" dirty="0">
                <a:solidFill>
                  <a:schemeClr val="tx1"/>
                </a:solidFill>
              </a:rPr>
              <a:t>= C mini – CN </a:t>
            </a:r>
          </a:p>
        </p:txBody>
      </p:sp>
      <p:pic>
        <p:nvPicPr>
          <p:cNvPr id="4" name="Image 3"/>
          <p:cNvPicPr>
            <a:picLocks noChangeAspect="1"/>
          </p:cNvPicPr>
          <p:nvPr/>
        </p:nvPicPr>
        <p:blipFill>
          <a:blip r:embed="rId2"/>
          <a:stretch>
            <a:fillRect/>
          </a:stretch>
        </p:blipFill>
        <p:spPr>
          <a:xfrm>
            <a:off x="5688159" y="3507476"/>
            <a:ext cx="6212689" cy="3112520"/>
          </a:xfrm>
          <a:prstGeom prst="rect">
            <a:avLst/>
          </a:prstGeom>
        </p:spPr>
      </p:pic>
    </p:spTree>
    <p:extLst>
      <p:ext uri="{BB962C8B-B14F-4D97-AF65-F5344CB8AC3E}">
        <p14:creationId xmlns:p14="http://schemas.microsoft.com/office/powerpoint/2010/main" val="1615846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a:t>
            </a:r>
            <a:br>
              <a:rPr lang="fr-FR" dirty="0"/>
            </a:br>
            <a:endParaRPr lang="fr-FR"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txBody>
              <a:bodyPr/>
              <a:lstStyle/>
              <a:p>
                <a:pPr marL="0" indent="0">
                  <a:buNone/>
                </a:pPr>
                <a14:m>
                  <m:oMath xmlns:m="http://schemas.openxmlformats.org/officeDocument/2006/math">
                    <m:sSubSup>
                      <m:sSubSupPr>
                        <m:ctrlPr>
                          <a:rPr lang="fr-FR" i="1">
                            <a:solidFill>
                              <a:schemeClr val="tx1"/>
                            </a:solidFill>
                            <a:latin typeface="Cambria Math" panose="02040503050406030204" pitchFamily="18" charset="0"/>
                          </a:rPr>
                        </m:ctrlPr>
                      </m:sSubSupPr>
                      <m:e>
                        <m:r>
                          <a:rPr lang="fr-FR" i="1">
                            <a:solidFill>
                              <a:schemeClr val="tx1"/>
                            </a:solidFill>
                            <a:latin typeface="Cambria Math" panose="02040503050406030204" pitchFamily="18" charset="0"/>
                          </a:rPr>
                          <m:t>50</m:t>
                        </m:r>
                      </m:e>
                      <m:sub>
                        <m:r>
                          <a:rPr lang="fr-FR" i="1">
                            <a:solidFill>
                              <a:schemeClr val="tx1"/>
                            </a:solidFill>
                            <a:latin typeface="Cambria Math" panose="02040503050406030204" pitchFamily="18" charset="0"/>
                          </a:rPr>
                          <m:t>+0.2</m:t>
                        </m:r>
                      </m:sub>
                      <m:sup>
                        <m:r>
                          <a:rPr lang="fr-FR" i="1">
                            <a:solidFill>
                              <a:schemeClr val="tx1"/>
                            </a:solidFill>
                            <a:latin typeface="Cambria Math" panose="02040503050406030204" pitchFamily="18" charset="0"/>
                          </a:rPr>
                          <m:t>+0.8</m:t>
                        </m:r>
                      </m:sup>
                    </m:sSubSup>
                  </m:oMath>
                </a14:m>
                <a:r>
                  <a:rPr lang="fr-FR" dirty="0">
                    <a:solidFill>
                      <a:schemeClr val="tx1"/>
                    </a:solidFill>
                  </a:rPr>
                  <a:t> : </a:t>
                </a:r>
                <a:endParaRPr lang="fr-FR" dirty="0" smtClean="0"/>
              </a:p>
              <a:p>
                <a:pPr lvl="2"/>
                <a:r>
                  <a:rPr lang="fr-FR" dirty="0" smtClean="0">
                    <a:solidFill>
                      <a:schemeClr val="tx1"/>
                    </a:solidFill>
                  </a:rPr>
                  <a:t>ES </a:t>
                </a:r>
                <a:r>
                  <a:rPr lang="fr-FR" dirty="0">
                    <a:solidFill>
                      <a:schemeClr val="tx1"/>
                    </a:solidFill>
                  </a:rPr>
                  <a:t>= +0,8 	C Maxi = 50 + 0,8 = </a:t>
                </a:r>
                <a:r>
                  <a:rPr lang="fr-FR" dirty="0" smtClean="0">
                    <a:solidFill>
                      <a:schemeClr val="tx1"/>
                    </a:solidFill>
                  </a:rPr>
                  <a:t>50,8</a:t>
                </a:r>
              </a:p>
              <a:p>
                <a:pPr lvl="2"/>
                <a:r>
                  <a:rPr lang="fr-FR" dirty="0">
                    <a:solidFill>
                      <a:schemeClr val="tx1"/>
                    </a:solidFill>
                  </a:rPr>
                  <a:t>EI = +0,2 	C mini  = 50 + 0,2 = 50,2</a:t>
                </a:r>
              </a:p>
              <a:p>
                <a:endParaRPr lang="fr-FR" dirty="0" smtClean="0"/>
              </a:p>
              <a:p>
                <a:pPr marL="0" indent="0">
                  <a:buNone/>
                </a:pPr>
                <a:r>
                  <a:rPr lang="fr-FR" dirty="0" smtClean="0">
                    <a:solidFill>
                      <a:schemeClr val="tx1"/>
                    </a:solidFill>
                  </a:rPr>
                  <a:t>La </a:t>
                </a:r>
                <a:r>
                  <a:rPr lang="fr-FR" dirty="0">
                    <a:solidFill>
                      <a:schemeClr val="tx1"/>
                    </a:solidFill>
                  </a:rPr>
                  <a:t>cote usinée doit être comprise entre </a:t>
                </a:r>
                <a:r>
                  <a:rPr lang="fr-FR" dirty="0" smtClean="0">
                    <a:solidFill>
                      <a:schemeClr val="tx1"/>
                    </a:solidFill>
                  </a:rPr>
                  <a:t>50,2 </a:t>
                </a:r>
                <a:r>
                  <a:rPr lang="fr-FR" dirty="0">
                    <a:solidFill>
                      <a:schemeClr val="tx1"/>
                    </a:solidFill>
                  </a:rPr>
                  <a:t>et 50,8. </a:t>
                </a:r>
                <a:endParaRPr lang="fr-FR" sz="2800" dirty="0">
                  <a:solidFill>
                    <a:schemeClr val="tx1"/>
                  </a:solidFill>
                </a:endParaRPr>
              </a:p>
              <a:p>
                <a:pPr marL="914400" lvl="2" indent="0">
                  <a:buNone/>
                </a:pPr>
                <a:endParaRPr lang="fr-FR" sz="20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a:blip r:embed="rId2"/>
                <a:stretch>
                  <a:fillRect l="-714"/>
                </a:stretch>
              </a:blipFill>
            </p:spPr>
            <p:txBody>
              <a:bodyPr/>
              <a:lstStyle/>
              <a:p>
                <a:r>
                  <a:rPr lang="fr-FR">
                    <a:noFill/>
                  </a:rPr>
                  <a:t> </a:t>
                </a:r>
              </a:p>
            </p:txBody>
          </p:sp>
        </mc:Fallback>
      </mc:AlternateContent>
    </p:spTree>
    <p:extLst>
      <p:ext uri="{BB962C8B-B14F-4D97-AF65-F5344CB8AC3E}">
        <p14:creationId xmlns:p14="http://schemas.microsoft.com/office/powerpoint/2010/main" val="46174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a:t>
            </a:r>
            <a:br>
              <a:rPr lang="fr-FR" dirty="0"/>
            </a:br>
            <a:endParaRPr lang="fr-FR"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txBody>
              <a:bodyPr/>
              <a:lstStyle/>
              <a:p>
                <a:pPr marL="0" indent="0">
                  <a:buNone/>
                </a:pPr>
                <a14:m>
                  <m:oMath xmlns:m="http://schemas.openxmlformats.org/officeDocument/2006/math">
                    <m:sSubSup>
                      <m:sSubSupPr>
                        <m:ctrlPr>
                          <a:rPr lang="fr-FR" i="1" smtClean="0">
                            <a:solidFill>
                              <a:schemeClr val="tx1"/>
                            </a:solidFill>
                            <a:latin typeface="Cambria Math" panose="02040503050406030204" pitchFamily="18" charset="0"/>
                          </a:rPr>
                        </m:ctrlPr>
                      </m:sSubSupPr>
                      <m:e>
                        <m:r>
                          <a:rPr lang="fr-FR" b="0" i="1" smtClean="0">
                            <a:solidFill>
                              <a:schemeClr val="tx1"/>
                            </a:solidFill>
                            <a:latin typeface="Cambria Math" panose="02040503050406030204" pitchFamily="18" charset="0"/>
                          </a:rPr>
                          <m:t>100</m:t>
                        </m:r>
                      </m:e>
                      <m:sub>
                        <m:r>
                          <a:rPr lang="fr-FR" b="0" i="1" smtClean="0">
                            <a:solidFill>
                              <a:schemeClr val="tx1"/>
                            </a:solidFill>
                            <a:latin typeface="Cambria Math" panose="02040503050406030204" pitchFamily="18" charset="0"/>
                          </a:rPr>
                          <m:t>−0,5</m:t>
                        </m:r>
                      </m:sub>
                      <m:sup>
                        <m:r>
                          <a:rPr lang="fr-FR" b="0" i="1" smtClean="0">
                            <a:solidFill>
                              <a:schemeClr val="tx1"/>
                            </a:solidFill>
                            <a:latin typeface="Cambria Math" panose="02040503050406030204" pitchFamily="18" charset="0"/>
                          </a:rPr>
                          <m:t>0</m:t>
                        </m:r>
                      </m:sup>
                    </m:sSubSup>
                  </m:oMath>
                </a14:m>
                <a:r>
                  <a:rPr lang="fr-FR" dirty="0">
                    <a:solidFill>
                      <a:schemeClr val="tx1"/>
                    </a:solidFill>
                  </a:rPr>
                  <a:t> : </a:t>
                </a:r>
                <a:endParaRPr lang="fr-FR" dirty="0" smtClean="0"/>
              </a:p>
              <a:p>
                <a:pPr lvl="2"/>
                <a:r>
                  <a:rPr lang="fr-FR" dirty="0" smtClean="0">
                    <a:solidFill>
                      <a:schemeClr val="tx1"/>
                    </a:solidFill>
                  </a:rPr>
                  <a:t>ES </a:t>
                </a:r>
                <a:r>
                  <a:rPr lang="fr-FR" dirty="0">
                    <a:solidFill>
                      <a:schemeClr val="tx1"/>
                    </a:solidFill>
                  </a:rPr>
                  <a:t>= </a:t>
                </a:r>
                <a:r>
                  <a:rPr lang="fr-FR" dirty="0" smtClean="0">
                    <a:solidFill>
                      <a:schemeClr val="tx1"/>
                    </a:solidFill>
                  </a:rPr>
                  <a:t>0</a:t>
                </a:r>
                <a:r>
                  <a:rPr lang="fr-FR" dirty="0">
                    <a:solidFill>
                      <a:schemeClr val="tx1"/>
                    </a:solidFill>
                  </a:rPr>
                  <a:t>	</a:t>
                </a:r>
                <a:r>
                  <a:rPr lang="fr-FR" dirty="0" smtClean="0">
                    <a:solidFill>
                      <a:schemeClr val="tx1"/>
                    </a:solidFill>
                  </a:rPr>
                  <a:t>	C </a:t>
                </a:r>
                <a:r>
                  <a:rPr lang="fr-FR" dirty="0">
                    <a:solidFill>
                      <a:schemeClr val="tx1"/>
                    </a:solidFill>
                  </a:rPr>
                  <a:t>Maxi = </a:t>
                </a:r>
                <a:r>
                  <a:rPr lang="fr-FR" dirty="0" smtClean="0">
                    <a:solidFill>
                      <a:schemeClr val="tx1"/>
                    </a:solidFill>
                  </a:rPr>
                  <a:t>100 </a:t>
                </a:r>
                <a:r>
                  <a:rPr lang="fr-FR" dirty="0">
                    <a:solidFill>
                      <a:schemeClr val="tx1"/>
                    </a:solidFill>
                  </a:rPr>
                  <a:t>+ </a:t>
                </a:r>
                <a:r>
                  <a:rPr lang="fr-FR" dirty="0" smtClean="0">
                    <a:solidFill>
                      <a:schemeClr val="tx1"/>
                    </a:solidFill>
                  </a:rPr>
                  <a:t>0 </a:t>
                </a:r>
                <a:r>
                  <a:rPr lang="fr-FR" dirty="0">
                    <a:solidFill>
                      <a:schemeClr val="tx1"/>
                    </a:solidFill>
                  </a:rPr>
                  <a:t>= </a:t>
                </a:r>
                <a:r>
                  <a:rPr lang="fr-FR" dirty="0" smtClean="0">
                    <a:solidFill>
                      <a:schemeClr val="tx1"/>
                    </a:solidFill>
                  </a:rPr>
                  <a:t>100</a:t>
                </a:r>
              </a:p>
              <a:p>
                <a:pPr lvl="2"/>
                <a:r>
                  <a:rPr lang="fr-FR" dirty="0">
                    <a:solidFill>
                      <a:schemeClr val="tx1"/>
                    </a:solidFill>
                  </a:rPr>
                  <a:t>EI = </a:t>
                </a:r>
                <a:r>
                  <a:rPr lang="fr-FR" dirty="0" smtClean="0">
                    <a:solidFill>
                      <a:schemeClr val="tx1"/>
                    </a:solidFill>
                  </a:rPr>
                  <a:t>-0,5</a:t>
                </a:r>
                <a:r>
                  <a:rPr lang="fr-FR" dirty="0">
                    <a:solidFill>
                      <a:schemeClr val="tx1"/>
                    </a:solidFill>
                  </a:rPr>
                  <a:t>	C mini  = </a:t>
                </a:r>
                <a:r>
                  <a:rPr lang="fr-FR" dirty="0" smtClean="0">
                    <a:solidFill>
                      <a:schemeClr val="tx1"/>
                    </a:solidFill>
                  </a:rPr>
                  <a:t>100 – 0,5 = 99,5</a:t>
                </a:r>
                <a:endParaRPr lang="fr-FR" dirty="0">
                  <a:solidFill>
                    <a:schemeClr val="tx1"/>
                  </a:solidFill>
                </a:endParaRPr>
              </a:p>
              <a:p>
                <a:endParaRPr lang="fr-FR" dirty="0" smtClean="0"/>
              </a:p>
              <a:p>
                <a:pPr marL="0" indent="0">
                  <a:buNone/>
                </a:pPr>
                <a:r>
                  <a:rPr lang="fr-FR" dirty="0" smtClean="0">
                    <a:solidFill>
                      <a:schemeClr val="tx1"/>
                    </a:solidFill>
                  </a:rPr>
                  <a:t>La </a:t>
                </a:r>
                <a:r>
                  <a:rPr lang="fr-FR" dirty="0">
                    <a:solidFill>
                      <a:schemeClr val="tx1"/>
                    </a:solidFill>
                  </a:rPr>
                  <a:t>cote usinée doit être comprise entre </a:t>
                </a:r>
                <a:r>
                  <a:rPr lang="fr-FR" dirty="0" smtClean="0">
                    <a:solidFill>
                      <a:schemeClr val="tx1"/>
                    </a:solidFill>
                  </a:rPr>
                  <a:t>99,5 </a:t>
                </a:r>
                <a:r>
                  <a:rPr lang="fr-FR" dirty="0">
                    <a:solidFill>
                      <a:schemeClr val="tx1"/>
                    </a:solidFill>
                  </a:rPr>
                  <a:t>et </a:t>
                </a:r>
                <a:r>
                  <a:rPr lang="fr-FR" dirty="0" smtClean="0">
                    <a:solidFill>
                      <a:schemeClr val="tx1"/>
                    </a:solidFill>
                  </a:rPr>
                  <a:t>100. </a:t>
                </a:r>
                <a:endParaRPr lang="fr-FR" sz="2800" dirty="0">
                  <a:solidFill>
                    <a:schemeClr val="tx1"/>
                  </a:solidFill>
                </a:endParaRPr>
              </a:p>
              <a:p>
                <a:pPr marL="914400" lvl="2" indent="0">
                  <a:buNone/>
                </a:pPr>
                <a:endParaRPr lang="fr-FR" sz="20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a:blip r:embed="rId2"/>
                <a:stretch>
                  <a:fillRect l="-714"/>
                </a:stretch>
              </a:blipFill>
            </p:spPr>
            <p:txBody>
              <a:bodyPr/>
              <a:lstStyle/>
              <a:p>
                <a:r>
                  <a:rPr lang="fr-FR">
                    <a:noFill/>
                  </a:rPr>
                  <a:t> </a:t>
                </a:r>
              </a:p>
            </p:txBody>
          </p:sp>
        </mc:Fallback>
      </mc:AlternateContent>
    </p:spTree>
    <p:extLst>
      <p:ext uri="{BB962C8B-B14F-4D97-AF65-F5344CB8AC3E}">
        <p14:creationId xmlns:p14="http://schemas.microsoft.com/office/powerpoint/2010/main" val="57543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a:t>
            </a:r>
            <a:br>
              <a:rPr lang="fr-FR" dirty="0"/>
            </a:br>
            <a:endParaRPr lang="fr-FR" dirty="0"/>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p:txBody>
              <a:bodyPr/>
              <a:lstStyle/>
              <a:p>
                <a:pPr marL="0" indent="0">
                  <a:buNone/>
                </a:pPr>
                <a14:m>
                  <m:oMath xmlns:m="http://schemas.openxmlformats.org/officeDocument/2006/math">
                    <m:sSubSup>
                      <m:sSubSupPr>
                        <m:ctrlPr>
                          <a:rPr lang="fr-FR" i="1" smtClean="0">
                            <a:solidFill>
                              <a:schemeClr val="tx1"/>
                            </a:solidFill>
                            <a:latin typeface="Cambria Math" panose="02040503050406030204" pitchFamily="18" charset="0"/>
                          </a:rPr>
                        </m:ctrlPr>
                      </m:sSubSupPr>
                      <m:e>
                        <m:r>
                          <a:rPr lang="fr-FR" b="0" i="1" smtClean="0">
                            <a:solidFill>
                              <a:schemeClr val="tx1"/>
                            </a:solidFill>
                            <a:latin typeface="Cambria Math" panose="02040503050406030204" pitchFamily="18" charset="0"/>
                          </a:rPr>
                          <m:t>40</m:t>
                        </m:r>
                      </m:e>
                      <m:sub>
                        <m:r>
                          <a:rPr lang="fr-FR" b="0" i="1" smtClean="0">
                            <a:solidFill>
                              <a:schemeClr val="tx1"/>
                            </a:solidFill>
                            <a:latin typeface="Cambria Math" panose="02040503050406030204" pitchFamily="18" charset="0"/>
                          </a:rPr>
                          <m:t>−0,15</m:t>
                        </m:r>
                      </m:sub>
                      <m:sup>
                        <m:r>
                          <a:rPr lang="fr-FR" b="0" i="1" smtClean="0">
                            <a:solidFill>
                              <a:schemeClr val="tx1"/>
                            </a:solidFill>
                            <a:latin typeface="Cambria Math" panose="02040503050406030204" pitchFamily="18" charset="0"/>
                          </a:rPr>
                          <m:t>−0,18</m:t>
                        </m:r>
                      </m:sup>
                    </m:sSubSup>
                  </m:oMath>
                </a14:m>
                <a:r>
                  <a:rPr lang="fr-FR" dirty="0">
                    <a:solidFill>
                      <a:schemeClr val="tx1"/>
                    </a:solidFill>
                  </a:rPr>
                  <a:t> : </a:t>
                </a:r>
                <a:endParaRPr lang="fr-FR" dirty="0" smtClean="0"/>
              </a:p>
              <a:p>
                <a:pPr lvl="2"/>
                <a:r>
                  <a:rPr lang="fr-FR" dirty="0" smtClean="0">
                    <a:solidFill>
                      <a:schemeClr val="tx1"/>
                    </a:solidFill>
                  </a:rPr>
                  <a:t>ES </a:t>
                </a:r>
                <a:r>
                  <a:rPr lang="fr-FR" dirty="0">
                    <a:solidFill>
                      <a:schemeClr val="tx1"/>
                    </a:solidFill>
                  </a:rPr>
                  <a:t>= </a:t>
                </a:r>
                <a:r>
                  <a:rPr lang="fr-FR" dirty="0" smtClean="0">
                    <a:solidFill>
                      <a:schemeClr val="tx1"/>
                    </a:solidFill>
                  </a:rPr>
                  <a:t>-</a:t>
                </a:r>
                <a:r>
                  <a:rPr lang="fr-FR" dirty="0" smtClean="0">
                    <a:solidFill>
                      <a:schemeClr val="tx1"/>
                    </a:solidFill>
                  </a:rPr>
                  <a:t>0,08</a:t>
                </a:r>
                <a:r>
                  <a:rPr lang="fr-FR" dirty="0">
                    <a:solidFill>
                      <a:schemeClr val="tx1"/>
                    </a:solidFill>
                  </a:rPr>
                  <a:t>	</a:t>
                </a:r>
                <a:r>
                  <a:rPr lang="fr-FR" dirty="0" smtClean="0">
                    <a:solidFill>
                      <a:schemeClr val="tx1"/>
                    </a:solidFill>
                  </a:rPr>
                  <a:t>C </a:t>
                </a:r>
                <a:r>
                  <a:rPr lang="fr-FR" dirty="0">
                    <a:solidFill>
                      <a:schemeClr val="tx1"/>
                    </a:solidFill>
                  </a:rPr>
                  <a:t>Maxi = 4</a:t>
                </a:r>
                <a:r>
                  <a:rPr lang="fr-FR" dirty="0" smtClean="0">
                    <a:solidFill>
                      <a:schemeClr val="tx1"/>
                    </a:solidFill>
                  </a:rPr>
                  <a:t>0 – </a:t>
                </a:r>
                <a:r>
                  <a:rPr lang="fr-FR" dirty="0" smtClean="0">
                    <a:solidFill>
                      <a:schemeClr val="tx1"/>
                    </a:solidFill>
                  </a:rPr>
                  <a:t>0,08 </a:t>
                </a:r>
                <a:r>
                  <a:rPr lang="fr-FR" dirty="0">
                    <a:solidFill>
                      <a:schemeClr val="tx1"/>
                    </a:solidFill>
                  </a:rPr>
                  <a:t>= </a:t>
                </a:r>
                <a:r>
                  <a:rPr lang="fr-FR" dirty="0" smtClean="0">
                    <a:solidFill>
                      <a:schemeClr val="tx1"/>
                    </a:solidFill>
                  </a:rPr>
                  <a:t>39,92</a:t>
                </a:r>
                <a:endParaRPr lang="fr-FR" dirty="0" smtClean="0">
                  <a:solidFill>
                    <a:schemeClr val="tx1"/>
                  </a:solidFill>
                </a:endParaRPr>
              </a:p>
              <a:p>
                <a:pPr lvl="2"/>
                <a:r>
                  <a:rPr lang="fr-FR" dirty="0">
                    <a:solidFill>
                      <a:schemeClr val="tx1"/>
                    </a:solidFill>
                  </a:rPr>
                  <a:t>EI = </a:t>
                </a:r>
                <a:r>
                  <a:rPr lang="fr-FR" dirty="0" smtClean="0">
                    <a:solidFill>
                      <a:schemeClr val="tx1"/>
                    </a:solidFill>
                  </a:rPr>
                  <a:t>-0,15</a:t>
                </a:r>
                <a:r>
                  <a:rPr lang="fr-FR" dirty="0">
                    <a:solidFill>
                      <a:schemeClr val="tx1"/>
                    </a:solidFill>
                  </a:rPr>
                  <a:t>	C mini  = 4</a:t>
                </a:r>
                <a:r>
                  <a:rPr lang="fr-FR" dirty="0" smtClean="0">
                    <a:solidFill>
                      <a:schemeClr val="tx1"/>
                    </a:solidFill>
                  </a:rPr>
                  <a:t>0 – 0,15 = 39,85</a:t>
                </a:r>
                <a:endParaRPr lang="fr-FR" dirty="0">
                  <a:solidFill>
                    <a:schemeClr val="tx1"/>
                  </a:solidFill>
                </a:endParaRPr>
              </a:p>
              <a:p>
                <a:endParaRPr lang="fr-FR" dirty="0" smtClean="0"/>
              </a:p>
              <a:p>
                <a:pPr marL="0" indent="0">
                  <a:buNone/>
                </a:pPr>
                <a:r>
                  <a:rPr lang="fr-FR" dirty="0" smtClean="0">
                    <a:solidFill>
                      <a:schemeClr val="tx1"/>
                    </a:solidFill>
                  </a:rPr>
                  <a:t>La </a:t>
                </a:r>
                <a:r>
                  <a:rPr lang="fr-FR" dirty="0">
                    <a:solidFill>
                      <a:schemeClr val="tx1"/>
                    </a:solidFill>
                  </a:rPr>
                  <a:t>cote usinée doit être comprise entre </a:t>
                </a:r>
                <a:r>
                  <a:rPr lang="fr-FR" dirty="0" smtClean="0">
                    <a:solidFill>
                      <a:schemeClr val="tx1"/>
                    </a:solidFill>
                  </a:rPr>
                  <a:t>39,85 </a:t>
                </a:r>
                <a:r>
                  <a:rPr lang="fr-FR" dirty="0">
                    <a:solidFill>
                      <a:schemeClr val="tx1"/>
                    </a:solidFill>
                  </a:rPr>
                  <a:t>et </a:t>
                </a:r>
                <a:r>
                  <a:rPr lang="fr-FR" dirty="0" smtClean="0">
                    <a:solidFill>
                      <a:schemeClr val="tx1"/>
                    </a:solidFill>
                  </a:rPr>
                  <a:t>39,92. </a:t>
                </a:r>
                <a:endParaRPr lang="fr-FR" sz="2800" dirty="0">
                  <a:solidFill>
                    <a:schemeClr val="tx1"/>
                  </a:solidFill>
                </a:endParaRPr>
              </a:p>
              <a:p>
                <a:pPr marL="914400" lvl="2" indent="0">
                  <a:buNone/>
                </a:pPr>
                <a:endParaRPr lang="fr-FR" sz="2000"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blipFill rotWithShape="0">
                <a:blip r:embed="rId2"/>
                <a:stretch>
                  <a:fillRect l="-714"/>
                </a:stretch>
              </a:blipFill>
            </p:spPr>
            <p:txBody>
              <a:bodyPr/>
              <a:lstStyle/>
              <a:p>
                <a:r>
                  <a:rPr lang="fr-FR">
                    <a:noFill/>
                  </a:rPr>
                  <a:t> </a:t>
                </a:r>
              </a:p>
            </p:txBody>
          </p:sp>
        </mc:Fallback>
      </mc:AlternateContent>
    </p:spTree>
    <p:extLst>
      <p:ext uri="{BB962C8B-B14F-4D97-AF65-F5344CB8AC3E}">
        <p14:creationId xmlns:p14="http://schemas.microsoft.com/office/powerpoint/2010/main" val="172416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Tolérances chiffrées </a:t>
            </a:r>
          </a:p>
        </p:txBody>
      </p:sp>
      <p:sp>
        <p:nvSpPr>
          <p:cNvPr id="3" name="Espace réservé du contenu 2"/>
          <p:cNvSpPr>
            <a:spLocks noGrp="1"/>
          </p:cNvSpPr>
          <p:nvPr>
            <p:ph idx="1"/>
          </p:nvPr>
        </p:nvSpPr>
        <p:spPr/>
        <p:txBody>
          <a:bodyPr/>
          <a:lstStyle/>
          <a:p>
            <a:pPr marL="0" indent="0">
              <a:buNone/>
            </a:pPr>
            <a:r>
              <a:rPr lang="fr-FR" dirty="0">
                <a:solidFill>
                  <a:schemeClr val="tx1"/>
                </a:solidFill>
              </a:rPr>
              <a:t>Inscrire après la cote nominale la valeur des écarts en plaçant toujours l'écart supérieur </a:t>
            </a:r>
            <a:r>
              <a:rPr lang="fr-FR" dirty="0" smtClean="0">
                <a:solidFill>
                  <a:schemeClr val="tx1"/>
                </a:solidFill>
              </a:rPr>
              <a:t>au-dessus. </a:t>
            </a:r>
            <a:endParaRPr lang="fr-FR" dirty="0">
              <a:solidFill>
                <a:schemeClr val="tx1"/>
              </a:solidFill>
            </a:endParaRPr>
          </a:p>
          <a:p>
            <a:pPr marL="0" indent="0">
              <a:buNone/>
            </a:pPr>
            <a:r>
              <a:rPr lang="fr-FR" dirty="0" smtClean="0">
                <a:solidFill>
                  <a:schemeClr val="tx1"/>
                </a:solidFill>
              </a:rPr>
              <a:t>Les </a:t>
            </a:r>
            <a:r>
              <a:rPr lang="fr-FR" dirty="0">
                <a:solidFill>
                  <a:schemeClr val="tx1"/>
                </a:solidFill>
              </a:rPr>
              <a:t>écarts ont même unité que la cote nominale: en mm ou </a:t>
            </a:r>
            <a:r>
              <a:rPr lang="fr-FR" dirty="0" smtClean="0">
                <a:solidFill>
                  <a:schemeClr val="tx1"/>
                </a:solidFill>
              </a:rPr>
              <a:t>°.</a:t>
            </a:r>
          </a:p>
          <a:p>
            <a:pPr marL="0" indent="0">
              <a:buNone/>
            </a:pPr>
            <a:r>
              <a:rPr lang="fr-FR" dirty="0" smtClean="0">
                <a:solidFill>
                  <a:schemeClr val="tx1"/>
                </a:solidFill>
              </a:rPr>
              <a:t>Ne </a:t>
            </a:r>
            <a:r>
              <a:rPr lang="fr-FR" dirty="0">
                <a:solidFill>
                  <a:schemeClr val="tx1"/>
                </a:solidFill>
              </a:rPr>
              <a:t>pas mettre de signe lorsque l'écart est nul. </a:t>
            </a:r>
            <a:r>
              <a:rPr lang="fr-FR" dirty="0" smtClean="0">
                <a:solidFill>
                  <a:schemeClr val="tx1"/>
                </a:solidFill>
              </a:rPr>
              <a:t>Lorsque </a:t>
            </a:r>
            <a:r>
              <a:rPr lang="fr-FR" dirty="0">
                <a:solidFill>
                  <a:schemeClr val="tx1"/>
                </a:solidFill>
              </a:rPr>
              <a:t>l'écart est réparti symétriquement par rapport à la cote nominale, ne donner qu'un écart précédé du signe   ±.  </a:t>
            </a:r>
            <a:endParaRPr lang="fr-FR" dirty="0" smtClean="0">
              <a:solidFill>
                <a:schemeClr val="tx1"/>
              </a:solidFill>
            </a:endParaRPr>
          </a:p>
          <a:p>
            <a:pPr marL="0" indent="0">
              <a:buNone/>
            </a:pPr>
            <a:r>
              <a:rPr lang="fr-FR" dirty="0" smtClean="0">
                <a:solidFill>
                  <a:schemeClr val="tx1"/>
                </a:solidFill>
              </a:rPr>
              <a:t>Exemple</a:t>
            </a:r>
            <a:r>
              <a:rPr lang="fr-FR" dirty="0">
                <a:solidFill>
                  <a:schemeClr val="tx1"/>
                </a:solidFill>
              </a:rPr>
              <a:t>: 15   </a:t>
            </a:r>
            <a:r>
              <a:rPr lang="fr-FR" dirty="0" smtClean="0">
                <a:solidFill>
                  <a:schemeClr val="tx1"/>
                </a:solidFill>
              </a:rPr>
              <a:t>±  </a:t>
            </a:r>
            <a:r>
              <a:rPr lang="fr-FR" dirty="0">
                <a:solidFill>
                  <a:schemeClr val="tx1"/>
                </a:solidFill>
              </a:rPr>
              <a:t>0,5 </a:t>
            </a:r>
          </a:p>
          <a:p>
            <a:endParaRPr lang="fr-FR" dirty="0"/>
          </a:p>
        </p:txBody>
      </p:sp>
    </p:spTree>
    <p:extLst>
      <p:ext uri="{BB962C8B-B14F-4D97-AF65-F5344CB8AC3E}">
        <p14:creationId xmlns:p14="http://schemas.microsoft.com/office/powerpoint/2010/main" val="2929866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a:t>Tolérance par symbole ISO</a:t>
            </a:r>
            <a:r>
              <a:rPr lang="fr-FR" dirty="0"/>
              <a:t> </a:t>
            </a:r>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pSp>
        <p:nvGrpSpPr>
          <p:cNvPr id="5" name="Group 7507"/>
          <p:cNvGrpSpPr/>
          <p:nvPr/>
        </p:nvGrpSpPr>
        <p:grpSpPr>
          <a:xfrm>
            <a:off x="3702050" y="2391410"/>
            <a:ext cx="126365" cy="478155"/>
            <a:chOff x="0" y="0"/>
            <a:chExt cx="126492" cy="478536"/>
          </a:xfrm>
        </p:grpSpPr>
        <p:sp>
          <p:nvSpPr>
            <p:cNvPr id="6" name="Shape 645"/>
            <p:cNvSpPr/>
            <p:nvPr/>
          </p:nvSpPr>
          <p:spPr>
            <a:xfrm>
              <a:off x="0" y="0"/>
              <a:ext cx="126492" cy="478536"/>
            </a:xfrm>
            <a:custGeom>
              <a:avLst/>
              <a:gdLst/>
              <a:ahLst/>
              <a:cxnLst/>
              <a:rect l="0" t="0" r="0" b="0"/>
              <a:pathLst>
                <a:path w="126492" h="478536">
                  <a:moveTo>
                    <a:pt x="0" y="0"/>
                  </a:moveTo>
                  <a:cubicBezTo>
                    <a:pt x="35052" y="0"/>
                    <a:pt x="64008" y="18288"/>
                    <a:pt x="64008" y="39624"/>
                  </a:cubicBezTo>
                  <a:lnTo>
                    <a:pt x="64008" y="199644"/>
                  </a:lnTo>
                  <a:cubicBezTo>
                    <a:pt x="64008" y="220980"/>
                    <a:pt x="91440" y="239268"/>
                    <a:pt x="126492" y="239268"/>
                  </a:cubicBezTo>
                  <a:cubicBezTo>
                    <a:pt x="91440" y="239268"/>
                    <a:pt x="64008" y="257556"/>
                    <a:pt x="64008" y="278892"/>
                  </a:cubicBezTo>
                  <a:lnTo>
                    <a:pt x="64008" y="438912"/>
                  </a:lnTo>
                  <a:cubicBezTo>
                    <a:pt x="64008" y="460248"/>
                    <a:pt x="35052" y="478536"/>
                    <a:pt x="0" y="478536"/>
                  </a:cubicBezTo>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grpSp>
      <p:sp>
        <p:nvSpPr>
          <p:cNvPr id="7" name="Rectangle 4"/>
          <p:cNvSpPr>
            <a:spLocks noChangeArrowheads="1"/>
          </p:cNvSpPr>
          <p:nvPr/>
        </p:nvSpPr>
        <p:spPr bwMode="auto">
          <a:xfrm>
            <a:off x="432547" y="1000792"/>
            <a:ext cx="1085307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2000" dirty="0">
                <a:latin typeface="+mn-lt"/>
              </a:rPr>
              <a:t>La tolérance est choisie à partir d'écarts normalisés (voir tableau du Guide du Dessinateur Industriel). La désignation comprend:</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2000" dirty="0">
                <a:latin typeface="+mn-lt"/>
              </a:rPr>
              <a:t>- La cote nominale. </a:t>
            </a:r>
          </a:p>
          <a:p>
            <a:pPr marL="0" marR="0" lvl="0" indent="0" algn="l" defTabSz="914400" rtl="0" eaLnBrk="0" fontAlgn="base" latinLnBrk="0" hangingPunct="0">
              <a:lnSpc>
                <a:spcPct val="100000"/>
              </a:lnSpc>
              <a:spcBef>
                <a:spcPct val="0"/>
              </a:spcBef>
              <a:spcAft>
                <a:spcPct val="0"/>
              </a:spcAft>
              <a:buClrTx/>
              <a:buSzTx/>
              <a:tabLst/>
            </a:pPr>
            <a:r>
              <a:rPr lang="fr-FR" altLang="fr-FR" sz="2000" dirty="0">
                <a:latin typeface="+mn-lt"/>
              </a:rPr>
              <a:t>- Une lettre (voir deux). </a:t>
            </a:r>
            <a:r>
              <a:rPr lang="fr-FR" altLang="fr-FR" sz="2000" dirty="0" smtClean="0">
                <a:latin typeface="+mn-lt"/>
              </a:rPr>
              <a:t>		Exemple</a:t>
            </a:r>
            <a:r>
              <a:rPr lang="fr-FR" altLang="fr-FR" sz="2000" dirty="0">
                <a:latin typeface="+mn-lt"/>
              </a:rPr>
              <a:t>:  42 p 6 </a:t>
            </a:r>
          </a:p>
          <a:p>
            <a:pPr marR="0" lvl="0" algn="l" defTabSz="914400" rtl="0" eaLnBrk="0" fontAlgn="base" latinLnBrk="0" hangingPunct="0">
              <a:lnSpc>
                <a:spcPct val="100000"/>
              </a:lnSpc>
              <a:spcBef>
                <a:spcPct val="0"/>
              </a:spcBef>
              <a:spcAft>
                <a:spcPct val="0"/>
              </a:spcAft>
              <a:buClrTx/>
              <a:buSzTx/>
              <a:tabLst/>
            </a:pPr>
            <a:r>
              <a:rPr lang="fr-FR" altLang="fr-FR" sz="2000" dirty="0" smtClean="0">
                <a:latin typeface="+mn-lt"/>
              </a:rPr>
              <a:t>- Un </a:t>
            </a:r>
            <a:r>
              <a:rPr lang="fr-FR" altLang="fr-FR" sz="2000" dirty="0">
                <a:latin typeface="+mn-lt"/>
              </a:rPr>
              <a:t>nombre. </a:t>
            </a:r>
            <a:endParaRPr lang="fr-FR" altLang="fr-FR" sz="2000" dirty="0" smtClean="0">
              <a:latin typeface="+mn-lt"/>
            </a:endParaRPr>
          </a:p>
          <a:p>
            <a:pPr marR="0" lvl="0" algn="l" defTabSz="914400" rtl="0" eaLnBrk="0" fontAlgn="base" latinLnBrk="0" hangingPunct="0">
              <a:lnSpc>
                <a:spcPct val="100000"/>
              </a:lnSpc>
              <a:spcBef>
                <a:spcPct val="0"/>
              </a:spcBef>
              <a:spcAft>
                <a:spcPct val="0"/>
              </a:spcAft>
              <a:buClrTx/>
              <a:buSzTx/>
              <a:tabLst/>
            </a:pPr>
            <a:endParaRPr lang="fr-FR" altLang="fr-FR" sz="2000" dirty="0">
              <a:latin typeface="+mn-lt"/>
            </a:endParaRPr>
          </a:p>
          <a:p>
            <a:r>
              <a:rPr lang="fr-FR" sz="2000" dirty="0" smtClean="0">
                <a:latin typeface="+mn-lt"/>
              </a:rPr>
              <a:t>. </a:t>
            </a:r>
            <a:endParaRPr lang="fr-FR" sz="2000" dirty="0">
              <a:latin typeface="+mn-lt"/>
            </a:endParaRPr>
          </a:p>
          <a:p>
            <a:pPr marR="0" lvl="0" algn="l" defTabSz="914400" rtl="0" eaLnBrk="0" fontAlgn="base" latinLnBrk="0" hangingPunct="0">
              <a:lnSpc>
                <a:spcPct val="100000"/>
              </a:lnSpc>
              <a:spcBef>
                <a:spcPct val="0"/>
              </a:spcBef>
              <a:spcAft>
                <a:spcPct val="0"/>
              </a:spcAft>
              <a:buClrTx/>
              <a:buSzTx/>
              <a:tabLst/>
            </a:pPr>
            <a:endParaRPr lang="fr-FR" altLang="fr-FR" sz="2000" dirty="0">
              <a:latin typeface="+mn-lt"/>
            </a:endParaRPr>
          </a:p>
        </p:txBody>
      </p:sp>
    </p:spTree>
    <p:extLst>
      <p:ext uri="{BB962C8B-B14F-4D97-AF65-F5344CB8AC3E}">
        <p14:creationId xmlns:p14="http://schemas.microsoft.com/office/powerpoint/2010/main" val="3827520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a:t>Tolérance par symbole ISO</a:t>
            </a:r>
            <a:r>
              <a:rPr lang="fr-FR" dirty="0"/>
              <a:t> </a:t>
            </a:r>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pSp>
        <p:nvGrpSpPr>
          <p:cNvPr id="5" name="Group 7507"/>
          <p:cNvGrpSpPr/>
          <p:nvPr/>
        </p:nvGrpSpPr>
        <p:grpSpPr>
          <a:xfrm>
            <a:off x="3702050" y="2391410"/>
            <a:ext cx="126365" cy="478155"/>
            <a:chOff x="0" y="0"/>
            <a:chExt cx="126492" cy="478536"/>
          </a:xfrm>
        </p:grpSpPr>
        <p:sp>
          <p:nvSpPr>
            <p:cNvPr id="6" name="Shape 645"/>
            <p:cNvSpPr/>
            <p:nvPr/>
          </p:nvSpPr>
          <p:spPr>
            <a:xfrm>
              <a:off x="0" y="0"/>
              <a:ext cx="126492" cy="478536"/>
            </a:xfrm>
            <a:custGeom>
              <a:avLst/>
              <a:gdLst/>
              <a:ahLst/>
              <a:cxnLst/>
              <a:rect l="0" t="0" r="0" b="0"/>
              <a:pathLst>
                <a:path w="126492" h="478536">
                  <a:moveTo>
                    <a:pt x="0" y="0"/>
                  </a:moveTo>
                  <a:cubicBezTo>
                    <a:pt x="35052" y="0"/>
                    <a:pt x="64008" y="18288"/>
                    <a:pt x="64008" y="39624"/>
                  </a:cubicBezTo>
                  <a:lnTo>
                    <a:pt x="64008" y="199644"/>
                  </a:lnTo>
                  <a:cubicBezTo>
                    <a:pt x="64008" y="220980"/>
                    <a:pt x="91440" y="239268"/>
                    <a:pt x="126492" y="239268"/>
                  </a:cubicBezTo>
                  <a:cubicBezTo>
                    <a:pt x="91440" y="239268"/>
                    <a:pt x="64008" y="257556"/>
                    <a:pt x="64008" y="278892"/>
                  </a:cubicBezTo>
                  <a:lnTo>
                    <a:pt x="64008" y="438912"/>
                  </a:lnTo>
                  <a:cubicBezTo>
                    <a:pt x="64008" y="460248"/>
                    <a:pt x="35052" y="478536"/>
                    <a:pt x="0" y="478536"/>
                  </a:cubicBezTo>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grpSp>
      <p:sp>
        <p:nvSpPr>
          <p:cNvPr id="7" name="Rectangle 4"/>
          <p:cNvSpPr>
            <a:spLocks noChangeArrowheads="1"/>
          </p:cNvSpPr>
          <p:nvPr/>
        </p:nvSpPr>
        <p:spPr bwMode="auto">
          <a:xfrm>
            <a:off x="408484" y="10925"/>
            <a:ext cx="10853074"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sz="2000" dirty="0" smtClean="0">
                <a:latin typeface="+mn-lt"/>
              </a:rPr>
              <a:t>La </a:t>
            </a:r>
            <a:r>
              <a:rPr lang="fr-FR" sz="2000" dirty="0">
                <a:latin typeface="+mn-lt"/>
              </a:rPr>
              <a:t>lettre </a:t>
            </a:r>
          </a:p>
          <a:p>
            <a:r>
              <a:rPr lang="fr-FR" sz="2000" dirty="0">
                <a:latin typeface="+mn-lt"/>
              </a:rPr>
              <a:t>Elle indique la position de la tolérance par rapport à la cote nominale</a:t>
            </a:r>
            <a:r>
              <a:rPr lang="fr-FR" sz="2000" dirty="0" smtClean="0">
                <a:latin typeface="+mn-lt"/>
              </a:rPr>
              <a:t>.</a:t>
            </a:r>
          </a:p>
          <a:p>
            <a:endParaRPr lang="fr-FR" sz="2000" dirty="0" smtClean="0">
              <a:latin typeface="+mn-lt"/>
            </a:endParaRPr>
          </a:p>
          <a:p>
            <a:r>
              <a:rPr lang="fr-FR" dirty="0"/>
              <a:t>Arbre → lettre minuscule (contenu)  	 	 	Alésage → lettre majuscule (contenant) </a:t>
            </a:r>
          </a:p>
          <a:p>
            <a:r>
              <a:rPr lang="fr-FR" sz="2000" dirty="0" smtClean="0">
                <a:latin typeface="+mn-lt"/>
              </a:rPr>
              <a:t> </a:t>
            </a:r>
            <a:endParaRPr lang="fr-FR" sz="2000" dirty="0">
              <a:latin typeface="+mn-lt"/>
            </a:endParaRPr>
          </a:p>
          <a:p>
            <a:pPr marR="0" lvl="0" algn="l" defTabSz="914400" rtl="0" eaLnBrk="0" fontAlgn="base" latinLnBrk="0" hangingPunct="0">
              <a:lnSpc>
                <a:spcPct val="100000"/>
              </a:lnSpc>
              <a:spcBef>
                <a:spcPct val="0"/>
              </a:spcBef>
              <a:spcAft>
                <a:spcPct val="0"/>
              </a:spcAft>
              <a:buClrTx/>
              <a:buSzTx/>
              <a:tabLst/>
            </a:pPr>
            <a:endParaRPr lang="fr-FR" altLang="fr-FR" sz="2000" dirty="0">
              <a:latin typeface="+mn-lt"/>
            </a:endParaRPr>
          </a:p>
        </p:txBody>
      </p:sp>
      <p:pic>
        <p:nvPicPr>
          <p:cNvPr id="3" name="Image 2"/>
          <p:cNvPicPr>
            <a:picLocks noChangeAspect="1"/>
          </p:cNvPicPr>
          <p:nvPr/>
        </p:nvPicPr>
        <p:blipFill>
          <a:blip r:embed="rId2"/>
          <a:stretch>
            <a:fillRect/>
          </a:stretch>
        </p:blipFill>
        <p:spPr>
          <a:xfrm>
            <a:off x="175386" y="1456086"/>
            <a:ext cx="11841227" cy="3296110"/>
          </a:xfrm>
          <a:prstGeom prst="rect">
            <a:avLst/>
          </a:prstGeom>
        </p:spPr>
      </p:pic>
    </p:spTree>
    <p:extLst>
      <p:ext uri="{BB962C8B-B14F-4D97-AF65-F5344CB8AC3E}">
        <p14:creationId xmlns:p14="http://schemas.microsoft.com/office/powerpoint/2010/main" val="3795649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a:t>Tolérance par symbole ISO</a:t>
            </a:r>
            <a:r>
              <a:rPr lang="fr-FR" dirty="0"/>
              <a:t> </a:t>
            </a:r>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pSp>
        <p:nvGrpSpPr>
          <p:cNvPr id="5" name="Group 7507"/>
          <p:cNvGrpSpPr/>
          <p:nvPr/>
        </p:nvGrpSpPr>
        <p:grpSpPr>
          <a:xfrm>
            <a:off x="3702050" y="2391410"/>
            <a:ext cx="126365" cy="478155"/>
            <a:chOff x="0" y="0"/>
            <a:chExt cx="126492" cy="478536"/>
          </a:xfrm>
        </p:grpSpPr>
        <p:sp>
          <p:nvSpPr>
            <p:cNvPr id="6" name="Shape 645"/>
            <p:cNvSpPr/>
            <p:nvPr/>
          </p:nvSpPr>
          <p:spPr>
            <a:xfrm>
              <a:off x="0" y="0"/>
              <a:ext cx="126492" cy="478536"/>
            </a:xfrm>
            <a:custGeom>
              <a:avLst/>
              <a:gdLst/>
              <a:ahLst/>
              <a:cxnLst/>
              <a:rect l="0" t="0" r="0" b="0"/>
              <a:pathLst>
                <a:path w="126492" h="478536">
                  <a:moveTo>
                    <a:pt x="0" y="0"/>
                  </a:moveTo>
                  <a:cubicBezTo>
                    <a:pt x="35052" y="0"/>
                    <a:pt x="64008" y="18288"/>
                    <a:pt x="64008" y="39624"/>
                  </a:cubicBezTo>
                  <a:lnTo>
                    <a:pt x="64008" y="199644"/>
                  </a:lnTo>
                  <a:cubicBezTo>
                    <a:pt x="64008" y="220980"/>
                    <a:pt x="91440" y="239268"/>
                    <a:pt x="126492" y="239268"/>
                  </a:cubicBezTo>
                  <a:cubicBezTo>
                    <a:pt x="91440" y="239268"/>
                    <a:pt x="64008" y="257556"/>
                    <a:pt x="64008" y="278892"/>
                  </a:cubicBezTo>
                  <a:lnTo>
                    <a:pt x="64008" y="438912"/>
                  </a:lnTo>
                  <a:cubicBezTo>
                    <a:pt x="64008" y="460248"/>
                    <a:pt x="35052" y="478536"/>
                    <a:pt x="0" y="478536"/>
                  </a:cubicBezTo>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grpSp>
      <p:sp>
        <p:nvSpPr>
          <p:cNvPr id="8" name="Rectangle 7"/>
          <p:cNvSpPr/>
          <p:nvPr/>
        </p:nvSpPr>
        <p:spPr>
          <a:xfrm>
            <a:off x="0" y="61112"/>
            <a:ext cx="11706726" cy="1720471"/>
          </a:xfrm>
          <a:prstGeom prst="rect">
            <a:avLst/>
          </a:prstGeom>
        </p:spPr>
        <p:txBody>
          <a:bodyPr wrap="square">
            <a:spAutoFit/>
          </a:bodyPr>
          <a:lstStyle/>
          <a:p>
            <a:pPr marL="934085" indent="-6350">
              <a:lnSpc>
                <a:spcPct val="107000"/>
              </a:lnSpc>
              <a:spcAft>
                <a:spcPts val="0"/>
              </a:spcAft>
            </a:pPr>
            <a:r>
              <a:rPr lang="fr-FR" sz="2000" dirty="0" smtClean="0"/>
              <a:t>Le </a:t>
            </a:r>
            <a:r>
              <a:rPr lang="fr-FR" sz="2000" dirty="0"/>
              <a:t>nombre </a:t>
            </a:r>
            <a:endParaRPr lang="fr-FR" sz="2000" dirty="0" smtClean="0"/>
          </a:p>
          <a:p>
            <a:pPr marL="934085" indent="-6350">
              <a:lnSpc>
                <a:spcPct val="107000"/>
              </a:lnSpc>
              <a:spcAft>
                <a:spcPts val="0"/>
              </a:spcAft>
            </a:pPr>
            <a:r>
              <a:rPr lang="fr-FR" sz="2000" dirty="0" smtClean="0"/>
              <a:t>Il </a:t>
            </a:r>
            <a:r>
              <a:rPr lang="fr-FR" sz="2000" dirty="0"/>
              <a:t>indique la qualité de la tolérance, c'est à dire la grandeur de l'IT. Il existe 18 qualités différentes de la meilleure à la moins bonne: 01 - 0 – 1 – 2 – 3 - …… - </a:t>
            </a:r>
            <a:r>
              <a:rPr lang="fr-FR" sz="2000" dirty="0" smtClean="0"/>
              <a:t>16, </a:t>
            </a:r>
          </a:p>
          <a:p>
            <a:pPr marL="934085" indent="-6350">
              <a:lnSpc>
                <a:spcPct val="107000"/>
              </a:lnSpc>
              <a:spcAft>
                <a:spcPts val="0"/>
              </a:spcAft>
            </a:pPr>
            <a:r>
              <a:rPr lang="fr-FR" sz="2000" dirty="0" smtClean="0"/>
              <a:t>Plus </a:t>
            </a:r>
            <a:r>
              <a:rPr lang="fr-FR" sz="2000" dirty="0"/>
              <a:t>la classe de qualité augmente, plus l'IT augmente, et donc moins on est précis. Il y a toujours compromis entre la qualité et le coût de réalisation de la pièce. </a:t>
            </a:r>
          </a:p>
        </p:txBody>
      </p:sp>
      <p:pic>
        <p:nvPicPr>
          <p:cNvPr id="9" name="Image 8"/>
          <p:cNvPicPr>
            <a:picLocks noChangeAspect="1"/>
          </p:cNvPicPr>
          <p:nvPr/>
        </p:nvPicPr>
        <p:blipFill>
          <a:blip r:embed="rId2"/>
          <a:stretch>
            <a:fillRect/>
          </a:stretch>
        </p:blipFill>
        <p:spPr>
          <a:xfrm>
            <a:off x="2380585" y="1781582"/>
            <a:ext cx="7425152" cy="3185849"/>
          </a:xfrm>
          <a:prstGeom prst="rect">
            <a:avLst/>
          </a:prstGeom>
        </p:spPr>
      </p:pic>
    </p:spTree>
    <p:extLst>
      <p:ext uri="{BB962C8B-B14F-4D97-AF65-F5344CB8AC3E}">
        <p14:creationId xmlns:p14="http://schemas.microsoft.com/office/powerpoint/2010/main" val="2377929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Nécessité des ajustements </a:t>
            </a:r>
            <a:r>
              <a:rPr lang="fr-FR" b="1" u="sng" dirty="0"/>
              <a:t/>
            </a:r>
            <a:br>
              <a:rPr lang="fr-FR" b="1" u="sng" dirty="0"/>
            </a:br>
            <a:endParaRPr lang="fr-FR" dirty="0"/>
          </a:p>
        </p:txBody>
      </p:sp>
      <p:sp>
        <p:nvSpPr>
          <p:cNvPr id="3" name="Espace réservé du contenu 2"/>
          <p:cNvSpPr>
            <a:spLocks noGrp="1"/>
          </p:cNvSpPr>
          <p:nvPr>
            <p:ph idx="1"/>
          </p:nvPr>
        </p:nvSpPr>
        <p:spPr>
          <a:xfrm>
            <a:off x="684212" y="348915"/>
            <a:ext cx="10902199" cy="4427621"/>
          </a:xfrm>
        </p:spPr>
        <p:txBody>
          <a:bodyPr>
            <a:normAutofit lnSpcReduction="10000"/>
          </a:bodyPr>
          <a:lstStyle/>
          <a:p>
            <a:pPr marL="0" indent="0">
              <a:buNone/>
            </a:pPr>
            <a:r>
              <a:rPr lang="fr-FR" sz="2200" dirty="0">
                <a:solidFill>
                  <a:schemeClr val="tx1"/>
                </a:solidFill>
              </a:rPr>
              <a:t>Un dessin d'ensemble doit être complété par des informations qui permettent de déduire le fonctionnement du mécanisme, en particulier les mouvements possibles ou pas de sous-ensembles les uns par rapport aux autres. </a:t>
            </a:r>
          </a:p>
          <a:p>
            <a:pPr marL="0" indent="0">
              <a:buNone/>
            </a:pPr>
            <a:r>
              <a:rPr lang="fr-FR" sz="2200" dirty="0">
                <a:solidFill>
                  <a:schemeClr val="tx1"/>
                </a:solidFill>
              </a:rPr>
              <a:t>L’écriture d’un ajustement permet après décodage, ou expérience professionnelle pour certains cas, de définir la présence ou pas de mouvement, la nature d’un assemblage (avec jeu ou avec serrage), la valeur du jeu ou du serrage et par conséquent les outillages nécessaires au montage et au démontage. </a:t>
            </a:r>
          </a:p>
          <a:p>
            <a:pPr marL="0" indent="0">
              <a:buNone/>
            </a:pPr>
            <a:r>
              <a:rPr lang="fr-FR" sz="2200" dirty="0" smtClean="0">
                <a:solidFill>
                  <a:schemeClr val="tx1"/>
                </a:solidFill>
              </a:rPr>
              <a:t>	Remarque </a:t>
            </a:r>
            <a:r>
              <a:rPr lang="fr-FR" sz="2200" dirty="0">
                <a:solidFill>
                  <a:schemeClr val="tx1"/>
                </a:solidFill>
              </a:rPr>
              <a:t>: Sur le dessin d’ensemble, deux surfaces en contact sont </a:t>
            </a:r>
            <a:endParaRPr lang="fr-FR" sz="2200" dirty="0" smtClean="0">
              <a:solidFill>
                <a:schemeClr val="tx1"/>
              </a:solidFill>
            </a:endParaRPr>
          </a:p>
          <a:p>
            <a:pPr marL="0" indent="0">
              <a:buNone/>
            </a:pPr>
            <a:r>
              <a:rPr lang="fr-FR" sz="2200" dirty="0">
                <a:solidFill>
                  <a:schemeClr val="tx1"/>
                </a:solidFill>
              </a:rPr>
              <a:t>	</a:t>
            </a:r>
            <a:r>
              <a:rPr lang="fr-FR" sz="2200" dirty="0" smtClean="0">
                <a:solidFill>
                  <a:schemeClr val="tx1"/>
                </a:solidFill>
              </a:rPr>
              <a:t>représentées </a:t>
            </a:r>
            <a:r>
              <a:rPr lang="fr-FR" sz="2200" dirty="0">
                <a:solidFill>
                  <a:schemeClr val="tx1"/>
                </a:solidFill>
              </a:rPr>
              <a:t>par un trait unique, qu’il y ait jeu ou serrage. </a:t>
            </a:r>
          </a:p>
          <a:p>
            <a:pPr marL="0" indent="0">
              <a:buNone/>
            </a:pPr>
            <a:r>
              <a:rPr lang="fr-FR" sz="2200" dirty="0">
                <a:solidFill>
                  <a:schemeClr val="tx1"/>
                </a:solidFill>
              </a:rPr>
              <a:t>Ces deux surfaces seront l'alésage (le contenant, la forme dite « femelle ») et l'arbre (le contenu, la forme dite « mâle »). </a:t>
            </a:r>
          </a:p>
          <a:p>
            <a:endParaRPr lang="fr-FR" dirty="0"/>
          </a:p>
        </p:txBody>
      </p:sp>
    </p:spTree>
    <p:extLst>
      <p:ext uri="{BB962C8B-B14F-4D97-AF65-F5344CB8AC3E}">
        <p14:creationId xmlns:p14="http://schemas.microsoft.com/office/powerpoint/2010/main" val="3618693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But de la cotation</a:t>
            </a:r>
            <a:endParaRPr lang="fr-FR" dirty="0"/>
          </a:p>
        </p:txBody>
      </p:sp>
      <p:sp>
        <p:nvSpPr>
          <p:cNvPr id="3" name="Espace réservé du contenu 2"/>
          <p:cNvSpPr>
            <a:spLocks noGrp="1"/>
          </p:cNvSpPr>
          <p:nvPr>
            <p:ph idx="1"/>
          </p:nvPr>
        </p:nvSpPr>
        <p:spPr/>
        <p:txBody>
          <a:bodyPr/>
          <a:lstStyle/>
          <a:p>
            <a:pPr marL="0" indent="0">
              <a:buNone/>
            </a:pPr>
            <a:r>
              <a:rPr lang="fr-FR" dirty="0">
                <a:solidFill>
                  <a:schemeClr val="tx1"/>
                </a:solidFill>
              </a:rPr>
              <a:t>Pour réaliser un objet à partir d'un dessin, il faut à la fois une description graphique complète et précise des formes et contours et une description détaillée chiffrée des dimensions essentielles. C'est le rôle de la cotation dimensionnelle. </a:t>
            </a:r>
          </a:p>
          <a:p>
            <a:endParaRPr lang="fr-FR" dirty="0">
              <a:solidFill>
                <a:schemeClr val="tx1"/>
              </a:solidFill>
            </a:endParaRPr>
          </a:p>
        </p:txBody>
      </p:sp>
    </p:spTree>
    <p:extLst>
      <p:ext uri="{BB962C8B-B14F-4D97-AF65-F5344CB8AC3E}">
        <p14:creationId xmlns:p14="http://schemas.microsoft.com/office/powerpoint/2010/main" val="3639282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Tolérance d'un jeu </a:t>
            </a:r>
          </a:p>
        </p:txBody>
      </p:sp>
      <p:sp>
        <p:nvSpPr>
          <p:cNvPr id="3" name="Espace réservé du contenu 2"/>
          <p:cNvSpPr>
            <a:spLocks noGrp="1"/>
          </p:cNvSpPr>
          <p:nvPr>
            <p:ph idx="1"/>
          </p:nvPr>
        </p:nvSpPr>
        <p:spPr>
          <a:xfrm>
            <a:off x="684212" y="168442"/>
            <a:ext cx="8534400" cy="3910263"/>
          </a:xfrm>
        </p:spPr>
        <p:txBody>
          <a:bodyPr>
            <a:normAutofit fontScale="55000" lnSpcReduction="20000"/>
          </a:bodyPr>
          <a:lstStyle/>
          <a:p>
            <a:pPr marL="0" indent="0">
              <a:buNone/>
            </a:pPr>
            <a:r>
              <a:rPr lang="fr-FR" sz="3200" dirty="0">
                <a:solidFill>
                  <a:schemeClr val="tx1"/>
                </a:solidFill>
              </a:rPr>
              <a:t>Hypothèse est faite qu’il y a du jeu entre les deux formes. Si celle-ci est vérifiée alors on dit qu’on a un ajustement avec jeu, sinon on dit qu’on a un ajustement avec serrage (voir incertain). </a:t>
            </a:r>
          </a:p>
          <a:p>
            <a:pPr marL="0" indent="0">
              <a:buNone/>
            </a:pPr>
            <a:r>
              <a:rPr lang="fr-FR" sz="3200" dirty="0" smtClean="0">
                <a:solidFill>
                  <a:schemeClr val="tx1"/>
                </a:solidFill>
              </a:rPr>
              <a:t>Le </a:t>
            </a:r>
            <a:r>
              <a:rPr lang="fr-FR" sz="3200" dirty="0">
                <a:solidFill>
                  <a:schemeClr val="tx1"/>
                </a:solidFill>
              </a:rPr>
              <a:t>jeu maximal est défini par: 	Jeu Maxi =  AL Maxi – </a:t>
            </a:r>
            <a:r>
              <a:rPr lang="fr-FR" sz="3200" dirty="0" err="1">
                <a:solidFill>
                  <a:schemeClr val="tx1"/>
                </a:solidFill>
              </a:rPr>
              <a:t>ar</a:t>
            </a:r>
            <a:r>
              <a:rPr lang="fr-FR" sz="3200" dirty="0">
                <a:solidFill>
                  <a:schemeClr val="tx1"/>
                </a:solidFill>
              </a:rPr>
              <a:t> mini </a:t>
            </a:r>
          </a:p>
          <a:p>
            <a:pPr marL="0" indent="0">
              <a:buNone/>
            </a:pPr>
            <a:r>
              <a:rPr lang="fr-FR" sz="3200" dirty="0" smtClean="0">
                <a:solidFill>
                  <a:schemeClr val="tx1"/>
                </a:solidFill>
              </a:rPr>
              <a:t>Le </a:t>
            </a:r>
            <a:r>
              <a:rPr lang="fr-FR" sz="3200" dirty="0">
                <a:solidFill>
                  <a:schemeClr val="tx1"/>
                </a:solidFill>
              </a:rPr>
              <a:t>jeu minimal est défini par: 	Jeu Mini =  AL mini – </a:t>
            </a:r>
            <a:r>
              <a:rPr lang="fr-FR" sz="3200" dirty="0" err="1">
                <a:solidFill>
                  <a:schemeClr val="tx1"/>
                </a:solidFill>
              </a:rPr>
              <a:t>ar</a:t>
            </a:r>
            <a:r>
              <a:rPr lang="fr-FR" sz="3200" dirty="0">
                <a:solidFill>
                  <a:schemeClr val="tx1"/>
                </a:solidFill>
              </a:rPr>
              <a:t> Maxi </a:t>
            </a:r>
          </a:p>
          <a:p>
            <a:pPr marL="0" indent="0">
              <a:buNone/>
            </a:pPr>
            <a:r>
              <a:rPr lang="fr-FR" sz="3200" dirty="0" smtClean="0">
                <a:solidFill>
                  <a:schemeClr val="tx1"/>
                </a:solidFill>
              </a:rPr>
              <a:t>Intervalle </a:t>
            </a:r>
            <a:r>
              <a:rPr lang="fr-FR" sz="3200" dirty="0">
                <a:solidFill>
                  <a:schemeClr val="tx1"/>
                </a:solidFill>
              </a:rPr>
              <a:t>de tolérance du jeu: 	</a:t>
            </a:r>
            <a:endParaRPr lang="fr-FR" sz="3200" dirty="0" smtClean="0">
              <a:solidFill>
                <a:schemeClr val="tx1"/>
              </a:solidFill>
            </a:endParaRPr>
          </a:p>
          <a:p>
            <a:pPr marL="0" indent="0">
              <a:buNone/>
            </a:pPr>
            <a:r>
              <a:rPr lang="fr-FR" sz="3200" dirty="0">
                <a:solidFill>
                  <a:schemeClr val="tx1"/>
                </a:solidFill>
              </a:rPr>
              <a:t>	</a:t>
            </a:r>
            <a:r>
              <a:rPr lang="fr-FR" sz="3200" dirty="0" smtClean="0">
                <a:solidFill>
                  <a:schemeClr val="tx1"/>
                </a:solidFill>
              </a:rPr>
              <a:t>IT </a:t>
            </a:r>
            <a:r>
              <a:rPr lang="fr-FR" sz="3200" dirty="0">
                <a:solidFill>
                  <a:schemeClr val="tx1"/>
                </a:solidFill>
              </a:rPr>
              <a:t>Jeu </a:t>
            </a:r>
            <a:r>
              <a:rPr lang="fr-FR" sz="3200" dirty="0" smtClean="0">
                <a:solidFill>
                  <a:schemeClr val="tx1"/>
                </a:solidFill>
              </a:rPr>
              <a:t>	= </a:t>
            </a:r>
            <a:r>
              <a:rPr lang="fr-FR" sz="3200" dirty="0">
                <a:solidFill>
                  <a:schemeClr val="tx1"/>
                </a:solidFill>
              </a:rPr>
              <a:t>Jeu Maxi – Jeu mini </a:t>
            </a:r>
            <a:endParaRPr lang="fr-FR" sz="3200" dirty="0" smtClean="0">
              <a:solidFill>
                <a:schemeClr val="tx1"/>
              </a:solidFill>
            </a:endParaRPr>
          </a:p>
          <a:p>
            <a:pPr marL="0" indent="0">
              <a:buNone/>
            </a:pPr>
            <a:r>
              <a:rPr lang="fr-FR" sz="3200" dirty="0" smtClean="0">
                <a:solidFill>
                  <a:schemeClr val="tx1"/>
                </a:solidFill>
              </a:rPr>
              <a:t>			= </a:t>
            </a:r>
            <a:r>
              <a:rPr lang="fr-FR" sz="3200" dirty="0">
                <a:solidFill>
                  <a:schemeClr val="tx1"/>
                </a:solidFill>
              </a:rPr>
              <a:t>(AL Maxi – </a:t>
            </a:r>
            <a:r>
              <a:rPr lang="fr-FR" sz="3200" dirty="0" err="1">
                <a:solidFill>
                  <a:schemeClr val="tx1"/>
                </a:solidFill>
              </a:rPr>
              <a:t>ar</a:t>
            </a:r>
            <a:r>
              <a:rPr lang="fr-FR" sz="3200" dirty="0">
                <a:solidFill>
                  <a:schemeClr val="tx1"/>
                </a:solidFill>
              </a:rPr>
              <a:t> mini) – (AL mini – </a:t>
            </a:r>
            <a:r>
              <a:rPr lang="fr-FR" sz="3200" dirty="0" err="1">
                <a:solidFill>
                  <a:schemeClr val="tx1"/>
                </a:solidFill>
              </a:rPr>
              <a:t>ar</a:t>
            </a:r>
            <a:r>
              <a:rPr lang="fr-FR" sz="3200" dirty="0">
                <a:solidFill>
                  <a:schemeClr val="tx1"/>
                </a:solidFill>
              </a:rPr>
              <a:t> Maxi) </a:t>
            </a:r>
          </a:p>
          <a:p>
            <a:pPr marL="0" indent="0">
              <a:buNone/>
            </a:pPr>
            <a:r>
              <a:rPr lang="fr-FR" sz="3200" dirty="0">
                <a:solidFill>
                  <a:schemeClr val="tx1"/>
                </a:solidFill>
              </a:rPr>
              <a:t>	</a:t>
            </a:r>
            <a:r>
              <a:rPr lang="fr-FR" sz="3200" dirty="0" smtClean="0">
                <a:solidFill>
                  <a:schemeClr val="tx1"/>
                </a:solidFill>
              </a:rPr>
              <a:t>		= </a:t>
            </a:r>
            <a:r>
              <a:rPr lang="fr-FR" sz="3200" dirty="0">
                <a:solidFill>
                  <a:schemeClr val="tx1"/>
                </a:solidFill>
              </a:rPr>
              <a:t>(AL Maxi – AL mini) + (</a:t>
            </a:r>
            <a:r>
              <a:rPr lang="fr-FR" sz="3200" dirty="0" err="1">
                <a:solidFill>
                  <a:schemeClr val="tx1"/>
                </a:solidFill>
              </a:rPr>
              <a:t>ar</a:t>
            </a:r>
            <a:r>
              <a:rPr lang="fr-FR" sz="3200" dirty="0">
                <a:solidFill>
                  <a:schemeClr val="tx1"/>
                </a:solidFill>
              </a:rPr>
              <a:t> Maxi – </a:t>
            </a:r>
            <a:r>
              <a:rPr lang="fr-FR" sz="3200" dirty="0" err="1">
                <a:solidFill>
                  <a:schemeClr val="tx1"/>
                </a:solidFill>
              </a:rPr>
              <a:t>ar</a:t>
            </a:r>
            <a:r>
              <a:rPr lang="fr-FR" sz="3200" dirty="0">
                <a:solidFill>
                  <a:schemeClr val="tx1"/>
                </a:solidFill>
              </a:rPr>
              <a:t> mini) </a:t>
            </a:r>
          </a:p>
          <a:p>
            <a:pPr marL="0" indent="0">
              <a:buNone/>
            </a:pPr>
            <a:r>
              <a:rPr lang="fr-FR" sz="3200" dirty="0" smtClean="0">
                <a:solidFill>
                  <a:schemeClr val="tx1"/>
                </a:solidFill>
              </a:rPr>
              <a:t>			= </a:t>
            </a:r>
            <a:r>
              <a:rPr lang="fr-FR" sz="3200" dirty="0">
                <a:solidFill>
                  <a:schemeClr val="tx1"/>
                </a:solidFill>
              </a:rPr>
              <a:t>IT AL + IT </a:t>
            </a:r>
            <a:r>
              <a:rPr lang="fr-FR" sz="3200" dirty="0" err="1">
                <a:solidFill>
                  <a:schemeClr val="tx1"/>
                </a:solidFill>
              </a:rPr>
              <a:t>ar</a:t>
            </a:r>
            <a:r>
              <a:rPr lang="fr-FR" sz="3200" dirty="0">
                <a:solidFill>
                  <a:schemeClr val="tx1"/>
                </a:solidFill>
              </a:rPr>
              <a:t> </a:t>
            </a:r>
          </a:p>
          <a:p>
            <a:pPr marL="0" indent="0">
              <a:buNone/>
            </a:pPr>
            <a:r>
              <a:rPr lang="fr-FR" sz="3200" dirty="0" smtClean="0">
                <a:solidFill>
                  <a:schemeClr val="tx1"/>
                </a:solidFill>
              </a:rPr>
              <a:t>Finalement</a:t>
            </a:r>
            <a:r>
              <a:rPr lang="fr-FR" sz="3200" dirty="0">
                <a:solidFill>
                  <a:schemeClr val="tx1"/>
                </a:solidFill>
              </a:rPr>
              <a:t>: </a:t>
            </a:r>
            <a:r>
              <a:rPr lang="fr-FR" sz="3200" dirty="0" smtClean="0">
                <a:solidFill>
                  <a:schemeClr val="tx1"/>
                </a:solidFill>
              </a:rPr>
              <a:t> IT </a:t>
            </a:r>
            <a:r>
              <a:rPr lang="fr-FR" sz="3200" dirty="0">
                <a:solidFill>
                  <a:schemeClr val="tx1"/>
                </a:solidFill>
              </a:rPr>
              <a:t>Jeu = Jeu Maxi – Jeu mini </a:t>
            </a:r>
            <a:r>
              <a:rPr lang="fr-FR" sz="3200" dirty="0" smtClean="0">
                <a:solidFill>
                  <a:schemeClr val="tx1"/>
                </a:solidFill>
              </a:rPr>
              <a:t>= </a:t>
            </a:r>
            <a:r>
              <a:rPr lang="fr-FR" sz="3200" dirty="0">
                <a:solidFill>
                  <a:schemeClr val="tx1"/>
                </a:solidFill>
              </a:rPr>
              <a:t>IT AL + IT </a:t>
            </a:r>
            <a:r>
              <a:rPr lang="fr-FR" sz="3200" dirty="0" err="1" smtClean="0">
                <a:solidFill>
                  <a:schemeClr val="tx1"/>
                </a:solidFill>
              </a:rPr>
              <a:t>ar</a:t>
            </a:r>
            <a:r>
              <a:rPr lang="fr-FR" dirty="0" smtClean="0"/>
              <a:t> </a:t>
            </a:r>
            <a:endParaRPr lang="fr-FR" dirty="0"/>
          </a:p>
          <a:p>
            <a:endParaRPr lang="fr-FR" dirty="0"/>
          </a:p>
        </p:txBody>
      </p:sp>
    </p:spTree>
    <p:extLst>
      <p:ext uri="{BB962C8B-B14F-4D97-AF65-F5344CB8AC3E}">
        <p14:creationId xmlns:p14="http://schemas.microsoft.com/office/powerpoint/2010/main" val="2639023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Types d'ajustement </a:t>
            </a:r>
          </a:p>
        </p:txBody>
      </p:sp>
      <p:sp>
        <p:nvSpPr>
          <p:cNvPr id="3" name="Espace réservé du contenu 2"/>
          <p:cNvSpPr>
            <a:spLocks noGrp="1"/>
          </p:cNvSpPr>
          <p:nvPr>
            <p:ph idx="1"/>
          </p:nvPr>
        </p:nvSpPr>
        <p:spPr>
          <a:xfrm>
            <a:off x="684212" y="685800"/>
            <a:ext cx="6450514" cy="3615267"/>
          </a:xfrm>
        </p:spPr>
        <p:txBody>
          <a:bodyPr/>
          <a:lstStyle/>
          <a:p>
            <a:pPr marL="0" indent="0">
              <a:buNone/>
            </a:pPr>
            <a:r>
              <a:rPr lang="fr-FR" dirty="0">
                <a:solidFill>
                  <a:schemeClr val="tx1"/>
                </a:solidFill>
              </a:rPr>
              <a:t>On distingue 3 types d'ajustement: </a:t>
            </a:r>
          </a:p>
          <a:p>
            <a:pPr marL="0" indent="0">
              <a:buNone/>
            </a:pPr>
            <a:r>
              <a:rPr lang="fr-FR" dirty="0">
                <a:solidFill>
                  <a:schemeClr val="tx1"/>
                </a:solidFill>
              </a:rPr>
              <a:t>	</a:t>
            </a:r>
            <a:r>
              <a:rPr lang="fr-FR" dirty="0" smtClean="0">
                <a:solidFill>
                  <a:schemeClr val="tx1"/>
                </a:solidFill>
              </a:rPr>
              <a:t>Cas </a:t>
            </a:r>
            <a:r>
              <a:rPr lang="fr-FR" dirty="0">
                <a:solidFill>
                  <a:schemeClr val="tx1"/>
                </a:solidFill>
              </a:rPr>
              <a:t>n°1 -  Ajustement avec jeu. </a:t>
            </a:r>
          </a:p>
          <a:p>
            <a:pPr marL="0" indent="0">
              <a:buNone/>
            </a:pPr>
            <a:r>
              <a:rPr lang="fr-FR" dirty="0" smtClean="0">
                <a:solidFill>
                  <a:schemeClr val="tx1"/>
                </a:solidFill>
              </a:rPr>
              <a:t>	Cas </a:t>
            </a:r>
            <a:r>
              <a:rPr lang="fr-FR" dirty="0">
                <a:solidFill>
                  <a:schemeClr val="tx1"/>
                </a:solidFill>
              </a:rPr>
              <a:t>n°2 - Ajustement incertain (jeu ou serrage). </a:t>
            </a:r>
          </a:p>
          <a:p>
            <a:pPr marL="0" indent="0">
              <a:buNone/>
            </a:pPr>
            <a:r>
              <a:rPr lang="fr-FR" dirty="0" smtClean="0">
                <a:solidFill>
                  <a:schemeClr val="tx1"/>
                </a:solidFill>
              </a:rPr>
              <a:t>	Cas </a:t>
            </a:r>
            <a:r>
              <a:rPr lang="fr-FR" dirty="0">
                <a:solidFill>
                  <a:schemeClr val="tx1"/>
                </a:solidFill>
              </a:rPr>
              <a:t>n°3 - Ajustement serré. </a:t>
            </a:r>
          </a:p>
          <a:p>
            <a:endParaRPr lang="fr-FR" dirty="0"/>
          </a:p>
        </p:txBody>
      </p:sp>
      <p:pic>
        <p:nvPicPr>
          <p:cNvPr id="4" name="Image 3"/>
          <p:cNvPicPr>
            <a:picLocks noChangeAspect="1"/>
          </p:cNvPicPr>
          <p:nvPr/>
        </p:nvPicPr>
        <p:blipFill>
          <a:blip r:embed="rId2"/>
          <a:stretch>
            <a:fillRect/>
          </a:stretch>
        </p:blipFill>
        <p:spPr>
          <a:xfrm>
            <a:off x="6930189" y="499535"/>
            <a:ext cx="5123641" cy="3659743"/>
          </a:xfrm>
          <a:prstGeom prst="rect">
            <a:avLst/>
          </a:prstGeom>
        </p:spPr>
      </p:pic>
    </p:spTree>
    <p:extLst>
      <p:ext uri="{BB962C8B-B14F-4D97-AF65-F5344CB8AC3E}">
        <p14:creationId xmlns:p14="http://schemas.microsoft.com/office/powerpoint/2010/main" val="699546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2" y="4547490"/>
            <a:ext cx="8534400" cy="1507067"/>
          </a:xfrm>
        </p:spPr>
        <p:txBody>
          <a:bodyPr/>
          <a:lstStyle/>
          <a:p>
            <a:r>
              <a:rPr lang="fr-FR" dirty="0"/>
              <a:t>Désignation normalisée </a:t>
            </a:r>
            <a:r>
              <a:rPr lang="fr-FR" b="1" u="sng" dirty="0"/>
              <a:t/>
            </a:r>
            <a:br>
              <a:rPr lang="fr-FR" b="1" u="sng" dirty="0"/>
            </a:br>
            <a:endParaRPr lang="fr-FR" dirty="0"/>
          </a:p>
        </p:txBody>
      </p:sp>
      <p:sp>
        <p:nvSpPr>
          <p:cNvPr id="3" name="Espace réservé du contenu 2"/>
          <p:cNvSpPr>
            <a:spLocks noGrp="1"/>
          </p:cNvSpPr>
          <p:nvPr>
            <p:ph idx="1"/>
          </p:nvPr>
        </p:nvSpPr>
        <p:spPr>
          <a:xfrm>
            <a:off x="0" y="0"/>
            <a:ext cx="8534400" cy="3615267"/>
          </a:xfrm>
        </p:spPr>
        <p:txBody>
          <a:bodyPr/>
          <a:lstStyle/>
          <a:p>
            <a:pPr marL="0" indent="0">
              <a:buNone/>
            </a:pPr>
            <a:r>
              <a:rPr lang="fr-FR" dirty="0">
                <a:solidFill>
                  <a:schemeClr val="tx1"/>
                </a:solidFill>
              </a:rPr>
              <a:t>Sur un dessin d'ensemble la désignation comprend: </a:t>
            </a:r>
          </a:p>
          <a:p>
            <a:pPr marL="0" lvl="0" indent="0" fontAlgn="base">
              <a:buNone/>
            </a:pPr>
            <a:r>
              <a:rPr lang="fr-FR" dirty="0" smtClean="0">
                <a:solidFill>
                  <a:schemeClr val="tx1"/>
                </a:solidFill>
              </a:rPr>
              <a:t>	Une </a:t>
            </a:r>
            <a:r>
              <a:rPr lang="fr-FR" dirty="0">
                <a:solidFill>
                  <a:schemeClr val="tx1"/>
                </a:solidFill>
              </a:rPr>
              <a:t>cote nominale. </a:t>
            </a:r>
          </a:p>
          <a:p>
            <a:pPr marL="0" lvl="0" indent="0" fontAlgn="base">
              <a:buNone/>
            </a:pPr>
            <a:r>
              <a:rPr lang="fr-FR" dirty="0" smtClean="0">
                <a:solidFill>
                  <a:schemeClr val="tx1"/>
                </a:solidFill>
              </a:rPr>
              <a:t>	Position </a:t>
            </a:r>
            <a:r>
              <a:rPr lang="fr-FR" dirty="0">
                <a:solidFill>
                  <a:schemeClr val="tx1"/>
                </a:solidFill>
              </a:rPr>
              <a:t>et qualité de tolérance de l'alésage (lettre majuscule + </a:t>
            </a:r>
            <a:r>
              <a:rPr lang="fr-FR" dirty="0" smtClean="0">
                <a:solidFill>
                  <a:schemeClr val="tx1"/>
                </a:solidFill>
              </a:rPr>
              <a:t>	nombre</a:t>
            </a:r>
            <a:r>
              <a:rPr lang="fr-FR" dirty="0">
                <a:solidFill>
                  <a:schemeClr val="tx1"/>
                </a:solidFill>
              </a:rPr>
              <a:t>) </a:t>
            </a:r>
          </a:p>
          <a:p>
            <a:pPr marL="0" lvl="0" indent="0" fontAlgn="base">
              <a:buNone/>
            </a:pPr>
            <a:r>
              <a:rPr lang="fr-FR" dirty="0" smtClean="0">
                <a:solidFill>
                  <a:schemeClr val="tx1"/>
                </a:solidFill>
              </a:rPr>
              <a:t>	Une </a:t>
            </a:r>
            <a:r>
              <a:rPr lang="fr-FR" dirty="0">
                <a:solidFill>
                  <a:schemeClr val="tx1"/>
                </a:solidFill>
              </a:rPr>
              <a:t>barre inclinée </a:t>
            </a:r>
          </a:p>
          <a:p>
            <a:pPr marL="0" lvl="0" indent="0" fontAlgn="base">
              <a:buNone/>
            </a:pPr>
            <a:r>
              <a:rPr lang="fr-FR" dirty="0" smtClean="0">
                <a:solidFill>
                  <a:schemeClr val="tx1"/>
                </a:solidFill>
              </a:rPr>
              <a:t>	Position </a:t>
            </a:r>
            <a:r>
              <a:rPr lang="fr-FR" dirty="0">
                <a:solidFill>
                  <a:schemeClr val="tx1"/>
                </a:solidFill>
              </a:rPr>
              <a:t>et qualité de tolérance de l'arbre (lettre minuscule + </a:t>
            </a:r>
            <a:r>
              <a:rPr lang="fr-FR" dirty="0" smtClean="0">
                <a:solidFill>
                  <a:schemeClr val="tx1"/>
                </a:solidFill>
              </a:rPr>
              <a:t>	nombre</a:t>
            </a:r>
            <a:r>
              <a:rPr lang="fr-FR" dirty="0">
                <a:solidFill>
                  <a:schemeClr val="tx1"/>
                </a:solidFill>
              </a:rPr>
              <a:t>) </a:t>
            </a:r>
          </a:p>
          <a:p>
            <a:pPr marL="0" indent="0">
              <a:buNone/>
            </a:pPr>
            <a:endParaRPr lang="fr-FR" dirty="0">
              <a:solidFill>
                <a:schemeClr val="tx1"/>
              </a:solidFill>
            </a:endParaRPr>
          </a:p>
          <a:p>
            <a:endParaRPr lang="fr-FR" dirty="0"/>
          </a:p>
        </p:txBody>
      </p:sp>
      <p:pic>
        <p:nvPicPr>
          <p:cNvPr id="4" name="Image 3"/>
          <p:cNvPicPr>
            <a:picLocks noChangeAspect="1"/>
          </p:cNvPicPr>
          <p:nvPr/>
        </p:nvPicPr>
        <p:blipFill>
          <a:blip r:embed="rId2"/>
          <a:stretch>
            <a:fillRect/>
          </a:stretch>
        </p:blipFill>
        <p:spPr>
          <a:xfrm>
            <a:off x="2415648" y="2406315"/>
            <a:ext cx="7546200" cy="2358188"/>
          </a:xfrm>
          <a:prstGeom prst="rect">
            <a:avLst/>
          </a:prstGeom>
        </p:spPr>
      </p:pic>
    </p:spTree>
    <p:extLst>
      <p:ext uri="{BB962C8B-B14F-4D97-AF65-F5344CB8AC3E}">
        <p14:creationId xmlns:p14="http://schemas.microsoft.com/office/powerpoint/2010/main" val="4126174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Décodage d’un ajustement : exemple : 50 H7/g6 </a:t>
            </a:r>
          </a:p>
        </p:txBody>
      </p:sp>
      <p:sp>
        <p:nvSpPr>
          <p:cNvPr id="3" name="Espace réservé du contenu 2"/>
          <p:cNvSpPr>
            <a:spLocks noGrp="1"/>
          </p:cNvSpPr>
          <p:nvPr>
            <p:ph idx="1"/>
          </p:nvPr>
        </p:nvSpPr>
        <p:spPr>
          <a:xfrm>
            <a:off x="684212" y="685800"/>
            <a:ext cx="5500020" cy="2899611"/>
          </a:xfrm>
        </p:spPr>
        <p:txBody>
          <a:bodyPr>
            <a:normAutofit fontScale="77500" lnSpcReduction="20000"/>
          </a:bodyPr>
          <a:lstStyle/>
          <a:p>
            <a:pPr marL="0" indent="0">
              <a:buNone/>
            </a:pPr>
            <a:r>
              <a:rPr lang="fr-FR" sz="3100" dirty="0">
                <a:solidFill>
                  <a:schemeClr val="tx1"/>
                </a:solidFill>
              </a:rPr>
              <a:t>Décodage de l’alésage : 50H7  	 	</a:t>
            </a:r>
            <a:endParaRPr lang="fr-FR" sz="3100" dirty="0" smtClean="0">
              <a:solidFill>
                <a:schemeClr val="tx1"/>
              </a:solidFill>
            </a:endParaRPr>
          </a:p>
          <a:p>
            <a:pPr marL="0" indent="0">
              <a:buNone/>
            </a:pPr>
            <a:r>
              <a:rPr lang="fr-FR" sz="3100" dirty="0" smtClean="0">
                <a:solidFill>
                  <a:schemeClr val="tx1"/>
                </a:solidFill>
              </a:rPr>
              <a:t>	ES </a:t>
            </a:r>
            <a:r>
              <a:rPr lang="fr-FR" sz="3100" dirty="0">
                <a:solidFill>
                  <a:schemeClr val="tx1"/>
                </a:solidFill>
              </a:rPr>
              <a:t>= +0,025 	 	</a:t>
            </a:r>
            <a:endParaRPr lang="fr-FR" sz="3100" dirty="0" smtClean="0">
              <a:solidFill>
                <a:schemeClr val="tx1"/>
              </a:solidFill>
            </a:endParaRPr>
          </a:p>
          <a:p>
            <a:pPr marL="0" indent="0">
              <a:buNone/>
            </a:pPr>
            <a:r>
              <a:rPr lang="fr-FR" sz="3100" dirty="0" smtClean="0">
                <a:solidFill>
                  <a:schemeClr val="tx1"/>
                </a:solidFill>
              </a:rPr>
              <a:t>	EI </a:t>
            </a:r>
            <a:r>
              <a:rPr lang="fr-FR" sz="3100" dirty="0">
                <a:solidFill>
                  <a:schemeClr val="tx1"/>
                </a:solidFill>
              </a:rPr>
              <a:t>= 0 </a:t>
            </a:r>
          </a:p>
          <a:p>
            <a:pPr marL="0" indent="0">
              <a:buNone/>
            </a:pPr>
            <a:r>
              <a:rPr lang="fr-FR" sz="3100" dirty="0" smtClean="0">
                <a:solidFill>
                  <a:schemeClr val="tx1"/>
                </a:solidFill>
              </a:rPr>
              <a:t>	AL </a:t>
            </a:r>
            <a:r>
              <a:rPr lang="fr-FR" sz="3100" dirty="0">
                <a:solidFill>
                  <a:schemeClr val="tx1"/>
                </a:solidFill>
              </a:rPr>
              <a:t>Maxi = 50,025 </a:t>
            </a:r>
          </a:p>
          <a:p>
            <a:pPr marL="0" indent="0">
              <a:buNone/>
            </a:pPr>
            <a:r>
              <a:rPr lang="fr-FR" sz="3100" dirty="0" smtClean="0">
                <a:solidFill>
                  <a:schemeClr val="tx1"/>
                </a:solidFill>
              </a:rPr>
              <a:t>	AL </a:t>
            </a:r>
            <a:r>
              <a:rPr lang="fr-FR" sz="3100" dirty="0">
                <a:solidFill>
                  <a:schemeClr val="tx1"/>
                </a:solidFill>
              </a:rPr>
              <a:t>mini = 50 </a:t>
            </a:r>
          </a:p>
          <a:p>
            <a:pPr marL="0" indent="0">
              <a:buNone/>
            </a:pPr>
            <a:r>
              <a:rPr lang="fr-FR" sz="3100" dirty="0" smtClean="0">
                <a:solidFill>
                  <a:schemeClr val="tx1"/>
                </a:solidFill>
              </a:rPr>
              <a:t>	IT </a:t>
            </a:r>
            <a:r>
              <a:rPr lang="fr-FR" sz="3100" dirty="0">
                <a:solidFill>
                  <a:schemeClr val="tx1"/>
                </a:solidFill>
              </a:rPr>
              <a:t>AL = 50,025 – 50 = 0,025 </a:t>
            </a:r>
          </a:p>
        </p:txBody>
      </p:sp>
      <p:sp>
        <p:nvSpPr>
          <p:cNvPr id="4" name="Rectangle 3"/>
          <p:cNvSpPr/>
          <p:nvPr/>
        </p:nvSpPr>
        <p:spPr>
          <a:xfrm>
            <a:off x="6067922" y="345647"/>
            <a:ext cx="5542547" cy="3323987"/>
          </a:xfrm>
          <a:prstGeom prst="rect">
            <a:avLst/>
          </a:prstGeom>
        </p:spPr>
        <p:txBody>
          <a:bodyPr wrap="square">
            <a:spAutoFit/>
          </a:bodyPr>
          <a:lstStyle/>
          <a:p>
            <a:r>
              <a:rPr lang="fr-FR" dirty="0"/>
              <a:t> </a:t>
            </a:r>
          </a:p>
          <a:p>
            <a:r>
              <a:rPr lang="fr-FR" sz="2400" dirty="0"/>
              <a:t>Décodage de l’arbre : 50g6 </a:t>
            </a:r>
          </a:p>
          <a:p>
            <a:endParaRPr lang="fr-FR" sz="2400" dirty="0"/>
          </a:p>
          <a:p>
            <a:r>
              <a:rPr lang="fr-FR" sz="2400" dirty="0"/>
              <a:t>	es = -0,009 	 	</a:t>
            </a:r>
          </a:p>
          <a:p>
            <a:r>
              <a:rPr lang="fr-FR" sz="2400" dirty="0"/>
              <a:t>	</a:t>
            </a:r>
            <a:r>
              <a:rPr lang="fr-FR" sz="2400" dirty="0" err="1"/>
              <a:t>ei</a:t>
            </a:r>
            <a:r>
              <a:rPr lang="fr-FR" sz="2400" dirty="0"/>
              <a:t> = -0,025 </a:t>
            </a:r>
          </a:p>
          <a:p>
            <a:r>
              <a:rPr lang="fr-FR" sz="2400" dirty="0"/>
              <a:t> 	</a:t>
            </a:r>
            <a:r>
              <a:rPr lang="fr-FR" sz="2400" dirty="0" err="1"/>
              <a:t>ar</a:t>
            </a:r>
            <a:r>
              <a:rPr lang="fr-FR" sz="2400" dirty="0"/>
              <a:t> Maxi = 49,991  	 	 	</a:t>
            </a:r>
            <a:r>
              <a:rPr lang="fr-FR" sz="2400" dirty="0" err="1"/>
              <a:t>ar</a:t>
            </a:r>
            <a:r>
              <a:rPr lang="fr-FR" sz="2400" dirty="0"/>
              <a:t> mini = 49,975 </a:t>
            </a:r>
          </a:p>
          <a:p>
            <a:r>
              <a:rPr lang="fr-FR" sz="2400" dirty="0"/>
              <a:t>	IT </a:t>
            </a:r>
            <a:r>
              <a:rPr lang="fr-FR" sz="2400" dirty="0" err="1"/>
              <a:t>ar</a:t>
            </a:r>
            <a:r>
              <a:rPr lang="fr-FR" sz="2400" dirty="0"/>
              <a:t> = 49,991 – 49,975 = 0,016</a:t>
            </a:r>
          </a:p>
          <a:p>
            <a:r>
              <a:rPr lang="fr-FR" sz="2400" dirty="0"/>
              <a:t> 	</a:t>
            </a:r>
          </a:p>
        </p:txBody>
      </p:sp>
      <p:sp>
        <p:nvSpPr>
          <p:cNvPr id="5" name="Rectangle 4"/>
          <p:cNvSpPr/>
          <p:nvPr/>
        </p:nvSpPr>
        <p:spPr>
          <a:xfrm>
            <a:off x="876717" y="3841001"/>
            <a:ext cx="10168272" cy="646331"/>
          </a:xfrm>
          <a:prstGeom prst="rect">
            <a:avLst/>
          </a:prstGeom>
        </p:spPr>
        <p:txBody>
          <a:bodyPr wrap="square">
            <a:spAutoFit/>
          </a:bodyPr>
          <a:lstStyle/>
          <a:p>
            <a:r>
              <a:rPr lang="fr-FR" dirty="0" smtClean="0"/>
              <a:t>Décodage de l’ajustement. </a:t>
            </a:r>
          </a:p>
          <a:p>
            <a:r>
              <a:rPr lang="fr-FR" dirty="0" smtClean="0"/>
              <a:t>	 	 		Hypothèse : Il y a du jeu entre les 2 formes. </a:t>
            </a:r>
            <a:endParaRPr lang="fr-FR" dirty="0"/>
          </a:p>
        </p:txBody>
      </p:sp>
    </p:spTree>
    <p:extLst>
      <p:ext uri="{BB962C8B-B14F-4D97-AF65-F5344CB8AC3E}">
        <p14:creationId xmlns:p14="http://schemas.microsoft.com/office/powerpoint/2010/main" val="322518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Décodage d’un ajustement : exemple : 50 H7/g6 </a:t>
            </a:r>
          </a:p>
        </p:txBody>
      </p:sp>
      <p:sp>
        <p:nvSpPr>
          <p:cNvPr id="5" name="Rectangle 4"/>
          <p:cNvSpPr/>
          <p:nvPr/>
        </p:nvSpPr>
        <p:spPr>
          <a:xfrm>
            <a:off x="876717" y="412001"/>
            <a:ext cx="10168272" cy="4524315"/>
          </a:xfrm>
          <a:prstGeom prst="rect">
            <a:avLst/>
          </a:prstGeom>
        </p:spPr>
        <p:txBody>
          <a:bodyPr wrap="square">
            <a:spAutoFit/>
          </a:bodyPr>
          <a:lstStyle/>
          <a:p>
            <a:r>
              <a:rPr lang="fr-FR" dirty="0" smtClean="0"/>
              <a:t>Décodage de l’ajustement. </a:t>
            </a:r>
          </a:p>
          <a:p>
            <a:r>
              <a:rPr lang="fr-FR" dirty="0" smtClean="0"/>
              <a:t>	 	 		Hypothèse : Il y a du jeu entre les 2 formes</a:t>
            </a:r>
            <a:r>
              <a:rPr lang="fr-FR" dirty="0" smtClean="0"/>
              <a:t>.</a:t>
            </a:r>
          </a:p>
          <a:p>
            <a:r>
              <a:rPr lang="fr-FR" dirty="0"/>
              <a:t> </a:t>
            </a:r>
            <a:endParaRPr lang="fr-FR" dirty="0" smtClean="0"/>
          </a:p>
          <a:p>
            <a:r>
              <a:rPr lang="fr-FR" dirty="0" smtClean="0"/>
              <a:t>Jeu </a:t>
            </a:r>
            <a:r>
              <a:rPr lang="fr-FR" dirty="0"/>
              <a:t>Maxi = AL Maxi – </a:t>
            </a:r>
            <a:r>
              <a:rPr lang="fr-FR" dirty="0" err="1"/>
              <a:t>ar</a:t>
            </a:r>
            <a:r>
              <a:rPr lang="fr-FR" dirty="0"/>
              <a:t> mini = 50,025 – 49,975 = +0,050 &gt; 0 </a:t>
            </a:r>
          </a:p>
          <a:p>
            <a:r>
              <a:rPr lang="fr-FR" dirty="0" smtClean="0"/>
              <a:t>Jeu </a:t>
            </a:r>
            <a:r>
              <a:rPr lang="fr-FR" dirty="0"/>
              <a:t>mini = AL mini – </a:t>
            </a:r>
            <a:r>
              <a:rPr lang="fr-FR" dirty="0" err="1"/>
              <a:t>ar</a:t>
            </a:r>
            <a:r>
              <a:rPr lang="fr-FR" dirty="0"/>
              <a:t> Maxi = 50 – 49,991 = +0,009 &gt; 0 </a:t>
            </a:r>
          </a:p>
          <a:p>
            <a:r>
              <a:rPr lang="fr-FR" dirty="0"/>
              <a:t> </a:t>
            </a:r>
          </a:p>
          <a:p>
            <a:r>
              <a:rPr lang="fr-FR" dirty="0"/>
              <a:t>IT Jeu = +0,025 – 0,009 = 0,041 </a:t>
            </a:r>
          </a:p>
          <a:p>
            <a:r>
              <a:rPr lang="fr-FR" dirty="0"/>
              <a:t> </a:t>
            </a:r>
          </a:p>
          <a:p>
            <a:r>
              <a:rPr lang="fr-FR" dirty="0" smtClean="0"/>
              <a:t>Vérification </a:t>
            </a:r>
            <a:r>
              <a:rPr lang="fr-FR" dirty="0"/>
              <a:t>des calculs : IT AL + IT </a:t>
            </a:r>
            <a:r>
              <a:rPr lang="fr-FR" dirty="0" err="1"/>
              <a:t>ar</a:t>
            </a:r>
            <a:r>
              <a:rPr lang="fr-FR" dirty="0"/>
              <a:t> = 0,025 + 0,016 = 0,041 = IT Jeu </a:t>
            </a:r>
          </a:p>
          <a:p>
            <a:r>
              <a:rPr lang="fr-FR" dirty="0"/>
              <a:t> </a:t>
            </a:r>
            <a:endParaRPr lang="fr-FR" dirty="0" smtClean="0"/>
          </a:p>
          <a:p>
            <a:r>
              <a:rPr lang="fr-FR" dirty="0" smtClean="0"/>
              <a:t>Conclusion </a:t>
            </a:r>
            <a:r>
              <a:rPr lang="fr-FR" dirty="0"/>
              <a:t>: L’ajustement 50H7/g6 est un ajustement avec </a:t>
            </a:r>
            <a:r>
              <a:rPr lang="fr-FR" dirty="0" smtClean="0"/>
              <a:t>jeu (glissant juste). </a:t>
            </a:r>
            <a:endParaRPr lang="fr-FR" dirty="0"/>
          </a:p>
          <a:p>
            <a:r>
              <a:rPr lang="fr-FR" dirty="0"/>
              <a:t> </a:t>
            </a:r>
          </a:p>
          <a:p>
            <a:endParaRPr lang="fr-FR" dirty="0"/>
          </a:p>
          <a:p>
            <a:endParaRPr lang="fr-FR" dirty="0" smtClean="0"/>
          </a:p>
          <a:p>
            <a:endParaRPr lang="fr-FR" dirty="0"/>
          </a:p>
          <a:p>
            <a:r>
              <a:rPr lang="fr-FR" dirty="0" smtClean="0"/>
              <a:t> </a:t>
            </a:r>
            <a:endParaRPr lang="fr-FR" dirty="0"/>
          </a:p>
        </p:txBody>
      </p:sp>
    </p:spTree>
    <p:extLst>
      <p:ext uri="{BB962C8B-B14F-4D97-AF65-F5344CB8AC3E}">
        <p14:creationId xmlns:p14="http://schemas.microsoft.com/office/powerpoint/2010/main" val="168663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Nature d'un ajustement et outillage</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150546034"/>
              </p:ext>
            </p:extLst>
          </p:nvPr>
        </p:nvGraphicFramePr>
        <p:xfrm>
          <a:off x="1034714" y="878305"/>
          <a:ext cx="9565106" cy="3260558"/>
        </p:xfrm>
        <a:graphic>
          <a:graphicData uri="http://schemas.openxmlformats.org/drawingml/2006/table">
            <a:tbl>
              <a:tblPr firstRow="1" firstCol="1" bandRow="1">
                <a:tableStyleId>{5C22544A-7EE6-4342-B048-85BDC9FD1C3A}</a:tableStyleId>
              </a:tblPr>
              <a:tblGrid>
                <a:gridCol w="2761282">
                  <a:extLst>
                    <a:ext uri="{9D8B030D-6E8A-4147-A177-3AD203B41FA5}">
                      <a16:colId xmlns:a16="http://schemas.microsoft.com/office/drawing/2014/main" xmlns="" val="1658827848"/>
                    </a:ext>
                  </a:extLst>
                </a:gridCol>
                <a:gridCol w="1755763">
                  <a:extLst>
                    <a:ext uri="{9D8B030D-6E8A-4147-A177-3AD203B41FA5}">
                      <a16:colId xmlns:a16="http://schemas.microsoft.com/office/drawing/2014/main" xmlns="" val="82103173"/>
                    </a:ext>
                  </a:extLst>
                </a:gridCol>
                <a:gridCol w="1732379">
                  <a:extLst>
                    <a:ext uri="{9D8B030D-6E8A-4147-A177-3AD203B41FA5}">
                      <a16:colId xmlns:a16="http://schemas.microsoft.com/office/drawing/2014/main" xmlns="" val="3787383077"/>
                    </a:ext>
                  </a:extLst>
                </a:gridCol>
                <a:gridCol w="3315682">
                  <a:extLst>
                    <a:ext uri="{9D8B030D-6E8A-4147-A177-3AD203B41FA5}">
                      <a16:colId xmlns:a16="http://schemas.microsoft.com/office/drawing/2014/main" xmlns="" val="375999090"/>
                    </a:ext>
                  </a:extLst>
                </a:gridCol>
              </a:tblGrid>
              <a:tr h="499755">
                <a:tc>
                  <a:txBody>
                    <a:bodyPr/>
                    <a:lstStyle/>
                    <a:p>
                      <a:pPr>
                        <a:lnSpc>
                          <a:spcPct val="107000"/>
                        </a:lnSpc>
                        <a:spcAft>
                          <a:spcPts val="0"/>
                        </a:spcAft>
                      </a:pPr>
                      <a:r>
                        <a:rPr lang="fr-FR" sz="1000">
                          <a:effectLst/>
                        </a:rPr>
                        <a:t> </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810" marB="0" anchor="ctr"/>
                </a:tc>
                <a:tc>
                  <a:txBody>
                    <a:bodyPr/>
                    <a:lstStyle/>
                    <a:p>
                      <a:pPr marL="1905" algn="ctr">
                        <a:lnSpc>
                          <a:spcPct val="107000"/>
                        </a:lnSpc>
                        <a:spcAft>
                          <a:spcPts val="0"/>
                        </a:spcAft>
                      </a:pPr>
                      <a:r>
                        <a:rPr lang="fr-FR" sz="1000" dirty="0">
                          <a:effectLst/>
                        </a:rPr>
                        <a:t>Jeu mini </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810" marB="0" anchor="ctr"/>
                </a:tc>
                <a:tc>
                  <a:txBody>
                    <a:bodyPr/>
                    <a:lstStyle/>
                    <a:p>
                      <a:pPr marL="1905" algn="ctr">
                        <a:lnSpc>
                          <a:spcPct val="107000"/>
                        </a:lnSpc>
                        <a:spcAft>
                          <a:spcPts val="0"/>
                        </a:spcAft>
                      </a:pPr>
                      <a:r>
                        <a:rPr lang="fr-FR" sz="1000" dirty="0">
                          <a:effectLst/>
                        </a:rPr>
                        <a:t>Jeu Maxi </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810" marB="0" anchor="ctr"/>
                </a:tc>
                <a:tc>
                  <a:txBody>
                    <a:bodyPr/>
                    <a:lstStyle/>
                    <a:p>
                      <a:pPr marL="3810" algn="ctr">
                        <a:lnSpc>
                          <a:spcPct val="107000"/>
                        </a:lnSpc>
                        <a:spcAft>
                          <a:spcPts val="0"/>
                        </a:spcAft>
                      </a:pPr>
                      <a:r>
                        <a:rPr lang="fr-FR" sz="1000" dirty="0">
                          <a:effectLst/>
                        </a:rPr>
                        <a:t>Outillage pour le (dé)montage </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810" marB="0" anchor="ctr"/>
                </a:tc>
                <a:extLst>
                  <a:ext uri="{0D108BD9-81ED-4DB2-BD59-A6C34878D82A}">
                    <a16:rowId xmlns:a16="http://schemas.microsoft.com/office/drawing/2014/main" xmlns="" val="2096824463"/>
                  </a:ext>
                </a:extLst>
              </a:tr>
              <a:tr h="886719">
                <a:tc>
                  <a:txBody>
                    <a:bodyPr/>
                    <a:lstStyle/>
                    <a:p>
                      <a:pPr>
                        <a:lnSpc>
                          <a:spcPct val="107000"/>
                        </a:lnSpc>
                        <a:spcAft>
                          <a:spcPts val="0"/>
                        </a:spcAft>
                      </a:pPr>
                      <a:r>
                        <a:rPr lang="fr-FR" sz="1000">
                          <a:effectLst/>
                        </a:rPr>
                        <a:t>Ajustement avec jeu </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810" marB="0" anchor="ctr"/>
                </a:tc>
                <a:tc>
                  <a:txBody>
                    <a:bodyPr/>
                    <a:lstStyle/>
                    <a:p>
                      <a:pPr marL="2540" algn="ctr">
                        <a:lnSpc>
                          <a:spcPct val="107000"/>
                        </a:lnSpc>
                        <a:spcAft>
                          <a:spcPts val="0"/>
                        </a:spcAft>
                      </a:pPr>
                      <a:r>
                        <a:rPr lang="fr-FR" sz="1800" dirty="0">
                          <a:effectLst/>
                        </a:rPr>
                        <a:t>≥</a:t>
                      </a:r>
                      <a:r>
                        <a:rPr lang="fr-FR" sz="1600" dirty="0">
                          <a:effectLst/>
                        </a:rPr>
                        <a:t> </a:t>
                      </a:r>
                      <a:r>
                        <a:rPr lang="fr-FR" sz="1000" dirty="0">
                          <a:effectLst/>
                        </a:rPr>
                        <a:t>0 </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810" marB="0" anchor="ctr"/>
                </a:tc>
                <a:tc>
                  <a:txBody>
                    <a:bodyPr/>
                    <a:lstStyle/>
                    <a:p>
                      <a:pPr marL="3810" algn="ctr">
                        <a:lnSpc>
                          <a:spcPct val="107000"/>
                        </a:lnSpc>
                        <a:spcAft>
                          <a:spcPts val="0"/>
                        </a:spcAft>
                      </a:pPr>
                      <a:r>
                        <a:rPr lang="fr-FR" sz="1800" dirty="0">
                          <a:effectLst/>
                        </a:rPr>
                        <a:t>›</a:t>
                      </a:r>
                      <a:r>
                        <a:rPr lang="fr-FR" sz="1000" dirty="0">
                          <a:effectLst/>
                        </a:rPr>
                        <a:t> 0 </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810" marB="0" anchor="ctr"/>
                </a:tc>
                <a:tc>
                  <a:txBody>
                    <a:bodyPr/>
                    <a:lstStyle/>
                    <a:p>
                      <a:pPr marL="2540" algn="ctr">
                        <a:lnSpc>
                          <a:spcPct val="107000"/>
                        </a:lnSpc>
                        <a:spcAft>
                          <a:spcPts val="0"/>
                        </a:spcAft>
                      </a:pPr>
                      <a:r>
                        <a:rPr lang="fr-FR" sz="1000">
                          <a:effectLst/>
                        </a:rPr>
                        <a:t>Manuel </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810" marB="0" anchor="ctr"/>
                </a:tc>
                <a:extLst>
                  <a:ext uri="{0D108BD9-81ED-4DB2-BD59-A6C34878D82A}">
                    <a16:rowId xmlns:a16="http://schemas.microsoft.com/office/drawing/2014/main" xmlns="" val="3620950515"/>
                  </a:ext>
                </a:extLst>
              </a:tr>
              <a:tr h="886719">
                <a:tc>
                  <a:txBody>
                    <a:bodyPr/>
                    <a:lstStyle/>
                    <a:p>
                      <a:pPr>
                        <a:lnSpc>
                          <a:spcPct val="107000"/>
                        </a:lnSpc>
                        <a:spcAft>
                          <a:spcPts val="0"/>
                        </a:spcAft>
                      </a:pPr>
                      <a:r>
                        <a:rPr lang="fr-FR" sz="1000">
                          <a:effectLst/>
                        </a:rPr>
                        <a:t>Ajustement incertain </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810" marB="0" anchor="ctr"/>
                </a:tc>
                <a:tc>
                  <a:txBody>
                    <a:bodyPr/>
                    <a:lstStyle/>
                    <a:p>
                      <a:pPr marL="3810" algn="ctr">
                        <a:lnSpc>
                          <a:spcPct val="107000"/>
                        </a:lnSpc>
                        <a:spcAft>
                          <a:spcPts val="0"/>
                        </a:spcAft>
                      </a:pPr>
                      <a:r>
                        <a:rPr lang="fr-FR" sz="1800">
                          <a:effectLst/>
                        </a:rPr>
                        <a:t>‹</a:t>
                      </a:r>
                      <a:r>
                        <a:rPr lang="fr-FR" sz="1000">
                          <a:effectLst/>
                        </a:rPr>
                        <a:t> 0 </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810" marB="0" anchor="ctr"/>
                </a:tc>
                <a:tc>
                  <a:txBody>
                    <a:bodyPr/>
                    <a:lstStyle/>
                    <a:p>
                      <a:pPr marL="3810" algn="ctr">
                        <a:lnSpc>
                          <a:spcPct val="107000"/>
                        </a:lnSpc>
                        <a:spcAft>
                          <a:spcPts val="0"/>
                        </a:spcAft>
                      </a:pPr>
                      <a:r>
                        <a:rPr lang="fr-FR" sz="1800" dirty="0">
                          <a:effectLst/>
                        </a:rPr>
                        <a:t>›</a:t>
                      </a:r>
                      <a:r>
                        <a:rPr lang="fr-FR" sz="1000" dirty="0">
                          <a:effectLst/>
                        </a:rPr>
                        <a:t> 0 </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810" marB="0" anchor="ctr"/>
                </a:tc>
                <a:tc>
                  <a:txBody>
                    <a:bodyPr/>
                    <a:lstStyle/>
                    <a:p>
                      <a:pPr marL="4445" algn="ctr">
                        <a:lnSpc>
                          <a:spcPct val="107000"/>
                        </a:lnSpc>
                        <a:spcAft>
                          <a:spcPts val="0"/>
                        </a:spcAft>
                      </a:pPr>
                      <a:r>
                        <a:rPr lang="fr-FR" sz="1000" dirty="0">
                          <a:effectLst/>
                        </a:rPr>
                        <a:t>Maillet, système à inertie,… </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810" marB="0" anchor="ctr"/>
                </a:tc>
                <a:extLst>
                  <a:ext uri="{0D108BD9-81ED-4DB2-BD59-A6C34878D82A}">
                    <a16:rowId xmlns:a16="http://schemas.microsoft.com/office/drawing/2014/main" xmlns="" val="894636776"/>
                  </a:ext>
                </a:extLst>
              </a:tr>
              <a:tr h="987365">
                <a:tc>
                  <a:txBody>
                    <a:bodyPr/>
                    <a:lstStyle/>
                    <a:p>
                      <a:pPr>
                        <a:lnSpc>
                          <a:spcPct val="107000"/>
                        </a:lnSpc>
                        <a:spcAft>
                          <a:spcPts val="0"/>
                        </a:spcAft>
                      </a:pPr>
                      <a:r>
                        <a:rPr lang="fr-FR" sz="1000">
                          <a:effectLst/>
                        </a:rPr>
                        <a:t>Ajustement avec serrage </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810" marB="0" anchor="ctr"/>
                </a:tc>
                <a:tc>
                  <a:txBody>
                    <a:bodyPr/>
                    <a:lstStyle/>
                    <a:p>
                      <a:pPr marL="3810" algn="ctr">
                        <a:lnSpc>
                          <a:spcPct val="107000"/>
                        </a:lnSpc>
                        <a:spcAft>
                          <a:spcPts val="0"/>
                        </a:spcAft>
                      </a:pPr>
                      <a:r>
                        <a:rPr lang="fr-FR" sz="1800">
                          <a:effectLst/>
                        </a:rPr>
                        <a:t>‹</a:t>
                      </a:r>
                      <a:r>
                        <a:rPr lang="fr-FR" sz="1000">
                          <a:effectLst/>
                        </a:rPr>
                        <a:t> 0 </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810" marB="0" anchor="ctr"/>
                </a:tc>
                <a:tc>
                  <a:txBody>
                    <a:bodyPr/>
                    <a:lstStyle/>
                    <a:p>
                      <a:pPr marL="3810" algn="ctr">
                        <a:lnSpc>
                          <a:spcPct val="107000"/>
                        </a:lnSpc>
                        <a:spcAft>
                          <a:spcPts val="0"/>
                        </a:spcAft>
                      </a:pPr>
                      <a:r>
                        <a:rPr lang="fr-FR" sz="1800">
                          <a:effectLst/>
                        </a:rPr>
                        <a:t>≤</a:t>
                      </a:r>
                      <a:r>
                        <a:rPr lang="fr-FR" sz="1000">
                          <a:effectLst/>
                        </a:rPr>
                        <a:t> 0 </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810" marB="0" anchor="ctr"/>
                </a:tc>
                <a:tc>
                  <a:txBody>
                    <a:bodyPr/>
                    <a:lstStyle/>
                    <a:p>
                      <a:pPr algn="ctr">
                        <a:lnSpc>
                          <a:spcPct val="107000"/>
                        </a:lnSpc>
                        <a:spcAft>
                          <a:spcPts val="0"/>
                        </a:spcAft>
                      </a:pPr>
                      <a:r>
                        <a:rPr lang="fr-FR" sz="1000" dirty="0">
                          <a:effectLst/>
                        </a:rPr>
                        <a:t>Presse, arrache roulement ou moyeu, four à induction,… </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810" marB="0" anchor="ctr"/>
                </a:tc>
                <a:extLst>
                  <a:ext uri="{0D108BD9-81ED-4DB2-BD59-A6C34878D82A}">
                    <a16:rowId xmlns:a16="http://schemas.microsoft.com/office/drawing/2014/main" xmlns="" val="1710222006"/>
                  </a:ext>
                </a:extLst>
              </a:tr>
            </a:tbl>
          </a:graphicData>
        </a:graphic>
      </p:graphicFrame>
      <p:sp>
        <p:nvSpPr>
          <p:cNvPr id="5" name="Rectangle 1"/>
          <p:cNvSpPr>
            <a:spLocks noChangeArrowheads="1"/>
          </p:cNvSpPr>
          <p:nvPr/>
        </p:nvSpPr>
        <p:spPr bwMode="auto">
          <a:xfrm>
            <a:off x="-1563460" y="-75687"/>
            <a:ext cx="1870544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anose="020B0604020202020204" pitchFamily="34" charset="0"/>
                <a:ea typeface="Comic Sans MS" panose="030F0702030302020204" pitchFamily="66" charset="0"/>
                <a:cs typeface="Comic Sans MS" panose="030F0702030302020204" pitchFamily="66"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anose="020B0604020202020204" pitchFamily="34" charset="0"/>
                <a:ea typeface="Comic Sans MS" panose="030F0702030302020204" pitchFamily="66" charset="0"/>
                <a:cs typeface="Comic Sans MS" panose="030F0702030302020204" pitchFamily="66" charset="0"/>
              </a:rPr>
              <a:t> </a:t>
            </a:r>
            <a:r>
              <a:rPr kumimoji="0" lang="fr-FR" altLang="fr-FR" sz="1100" b="0" i="0" u="none" strike="noStrike" cap="none" normalizeH="0" baseline="0" smtClean="0">
                <a:ln>
                  <a:noFill/>
                </a:ln>
                <a:solidFill>
                  <a:schemeClr val="tx1"/>
                </a:solidFill>
                <a:effectLst/>
                <a:latin typeface="Arial" panose="020B0604020202020204" pitchFamily="34"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4505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854" y="5525271"/>
            <a:ext cx="8534400" cy="1507067"/>
          </a:xfrm>
        </p:spPr>
        <p:txBody>
          <a:bodyPr>
            <a:normAutofit/>
          </a:bodyPr>
          <a:lstStyle/>
          <a:p>
            <a:r>
              <a:rPr lang="fr-FR" dirty="0"/>
              <a:t>Choix d'un ajustement </a:t>
            </a:r>
            <a:br>
              <a:rPr lang="fr-FR" dirty="0"/>
            </a:br>
            <a:endParaRPr lang="fr-FR" dirty="0"/>
          </a:p>
        </p:txBody>
      </p:sp>
      <p:pic>
        <p:nvPicPr>
          <p:cNvPr id="4" name="Image 3"/>
          <p:cNvPicPr>
            <a:picLocks noChangeAspect="1"/>
          </p:cNvPicPr>
          <p:nvPr/>
        </p:nvPicPr>
        <p:blipFill rotWithShape="1">
          <a:blip r:embed="rId2"/>
          <a:srcRect l="577" t="1742" b="1138"/>
          <a:stretch/>
        </p:blipFill>
        <p:spPr>
          <a:xfrm>
            <a:off x="2815388" y="-3"/>
            <a:ext cx="9376611" cy="5366084"/>
          </a:xfrm>
          <a:prstGeom prst="rect">
            <a:avLst/>
          </a:prstGeom>
        </p:spPr>
      </p:pic>
    </p:spTree>
    <p:extLst>
      <p:ext uri="{BB962C8B-B14F-4D97-AF65-F5344CB8AC3E}">
        <p14:creationId xmlns:p14="http://schemas.microsoft.com/office/powerpoint/2010/main" val="2755040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647699"/>
            <a:ext cx="3389029" cy="2516606"/>
          </a:xfrm>
          <a:prstGeom prst="rect">
            <a:avLst/>
          </a:prstGeom>
          <a:noFill/>
          <a:extLst>
            <a:ext uri="{909E8E84-426E-40DD-AFC4-6F175D3DCCD1}">
              <a14:hiddenFill xmlns:a14="http://schemas.microsoft.com/office/drawing/2010/main">
                <a:solidFill>
                  <a:srgbClr val="FFFFFF"/>
                </a:solidFill>
              </a14:hiddenFill>
            </a:ext>
          </a:extLst>
        </p:spPr>
      </p:pic>
      <p:pic>
        <p:nvPicPr>
          <p:cNvPr id="8193" name="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83" y="3770897"/>
            <a:ext cx="3381945" cy="2354099"/>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2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0627" y="1949241"/>
            <a:ext cx="6721235" cy="29987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5"/>
          <p:cNvSpPr>
            <a:spLocks noChangeArrowheads="1"/>
          </p:cNvSpPr>
          <p:nvPr/>
        </p:nvSpPr>
        <p:spPr bwMode="auto">
          <a:xfrm>
            <a:off x="192088"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6"/>
          <p:cNvSpPr>
            <a:spLocks noChangeArrowheads="1"/>
          </p:cNvSpPr>
          <p:nvPr/>
        </p:nvSpPr>
        <p:spPr bwMode="auto">
          <a:xfrm>
            <a:off x="0" y="18859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7"/>
          <p:cNvSpPr>
            <a:spLocks noChangeArrowheads="1"/>
          </p:cNvSpPr>
          <p:nvPr/>
        </p:nvSpPr>
        <p:spPr bwMode="auto">
          <a:xfrm>
            <a:off x="0" y="3695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Titre 1"/>
          <p:cNvSpPr>
            <a:spLocks noGrp="1"/>
          </p:cNvSpPr>
          <p:nvPr>
            <p:ph type="title"/>
          </p:nvPr>
        </p:nvSpPr>
        <p:spPr>
          <a:xfrm>
            <a:off x="5532938" y="5753871"/>
            <a:ext cx="8534400" cy="1507067"/>
          </a:xfrm>
        </p:spPr>
        <p:txBody>
          <a:bodyPr>
            <a:normAutofit/>
          </a:bodyPr>
          <a:lstStyle/>
          <a:p>
            <a:r>
              <a:rPr lang="fr-FR" dirty="0" smtClean="0"/>
              <a:t>Applications </a:t>
            </a:r>
            <a:r>
              <a:rPr lang="fr-FR" dirty="0"/>
              <a:t/>
            </a:r>
            <a:br>
              <a:rPr lang="fr-FR" dirty="0"/>
            </a:br>
            <a:endParaRPr lang="fr-FR" dirty="0"/>
          </a:p>
        </p:txBody>
      </p:sp>
    </p:spTree>
    <p:extLst>
      <p:ext uri="{BB962C8B-B14F-4D97-AF65-F5344CB8AC3E}">
        <p14:creationId xmlns:p14="http://schemas.microsoft.com/office/powerpoint/2010/main" val="4163024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Eléments d'une cote</a:t>
            </a:r>
          </a:p>
        </p:txBody>
      </p:sp>
      <p:pic>
        <p:nvPicPr>
          <p:cNvPr id="4" name="Espace réservé du contenu 3"/>
          <p:cNvPicPr>
            <a:picLocks noGrp="1" noChangeAspect="1"/>
          </p:cNvPicPr>
          <p:nvPr>
            <p:ph idx="1"/>
          </p:nvPr>
        </p:nvPicPr>
        <p:blipFill>
          <a:blip r:embed="rId2"/>
          <a:stretch>
            <a:fillRect/>
          </a:stretch>
        </p:blipFill>
        <p:spPr>
          <a:xfrm>
            <a:off x="7027355" y="923124"/>
            <a:ext cx="3372321" cy="2695951"/>
          </a:xfrm>
          <a:prstGeom prst="rect">
            <a:avLst/>
          </a:prstGeom>
        </p:spPr>
      </p:pic>
      <p:sp>
        <p:nvSpPr>
          <p:cNvPr id="5" name="Rectangle 4"/>
          <p:cNvSpPr/>
          <p:nvPr/>
        </p:nvSpPr>
        <p:spPr>
          <a:xfrm>
            <a:off x="526869" y="1500198"/>
            <a:ext cx="6096000" cy="1702004"/>
          </a:xfrm>
          <a:prstGeom prst="rect">
            <a:avLst/>
          </a:prstGeom>
        </p:spPr>
        <p:txBody>
          <a:bodyPr>
            <a:spAutoFit/>
          </a:bodyPr>
          <a:lstStyle/>
          <a:p>
            <a:pPr>
              <a:lnSpc>
                <a:spcPct val="104000"/>
              </a:lnSpc>
              <a:spcAft>
                <a:spcPts val="20"/>
              </a:spcAft>
              <a:tabLst>
                <a:tab pos="1166495" algn="ctr"/>
                <a:tab pos="2775585" algn="ctr"/>
                <a:tab pos="3971290" algn="ctr"/>
              </a:tabLst>
            </a:pPr>
            <a:r>
              <a:rPr lang="fr-FR" sz="2000" dirty="0"/>
              <a:t>Les éléments d'une cote sont: </a:t>
            </a:r>
          </a:p>
          <a:p>
            <a:pPr>
              <a:lnSpc>
                <a:spcPct val="104000"/>
              </a:lnSpc>
              <a:spcAft>
                <a:spcPts val="20"/>
              </a:spcAft>
              <a:tabLst>
                <a:tab pos="1166495" algn="ctr"/>
                <a:tab pos="2775585" algn="ctr"/>
                <a:tab pos="3971290" algn="ctr"/>
              </a:tabLst>
            </a:pPr>
            <a:r>
              <a:rPr lang="fr-FR" sz="2000" dirty="0"/>
              <a:t>	-   La ligne de cote en rouge </a:t>
            </a:r>
          </a:p>
          <a:p>
            <a:pPr marL="342900" marR="591820" lvl="0" indent="-342900" algn="just" fontAlgn="base">
              <a:lnSpc>
                <a:spcPct val="107000"/>
              </a:lnSpc>
              <a:spcAft>
                <a:spcPts val="0"/>
              </a:spcAft>
              <a:buClr>
                <a:srgbClr val="000000"/>
              </a:buClr>
              <a:buSzPts val="1000"/>
              <a:buFont typeface="Symbol" panose="05050102010706020507" pitchFamily="18" charset="2"/>
              <a:buChar char="-"/>
            </a:pPr>
            <a:r>
              <a:rPr lang="fr-FR" sz="2000" dirty="0"/>
              <a:t>La ligne d'attache en vert </a:t>
            </a:r>
          </a:p>
          <a:p>
            <a:pPr marL="342900" marR="591820" lvl="0" indent="-342900" algn="just" fontAlgn="base">
              <a:lnSpc>
                <a:spcPct val="104000"/>
              </a:lnSpc>
              <a:spcAft>
                <a:spcPts val="20"/>
              </a:spcAft>
              <a:buClr>
                <a:srgbClr val="000000"/>
              </a:buClr>
              <a:buSzPts val="1000"/>
              <a:buFont typeface="Symbol" panose="05050102010706020507" pitchFamily="18" charset="2"/>
              <a:buChar char="-"/>
            </a:pPr>
            <a:r>
              <a:rPr lang="fr-FR" sz="2000" dirty="0"/>
              <a:t>Les extrémités en bleu </a:t>
            </a:r>
          </a:p>
          <a:p>
            <a:pPr marL="342900" marR="591820" lvl="0" indent="-342900" algn="just" fontAlgn="base">
              <a:lnSpc>
                <a:spcPct val="104000"/>
              </a:lnSpc>
              <a:spcAft>
                <a:spcPts val="20"/>
              </a:spcAft>
              <a:buClr>
                <a:srgbClr val="000000"/>
              </a:buClr>
              <a:buSzPts val="1000"/>
              <a:buFont typeface="Symbol" panose="05050102010706020507" pitchFamily="18" charset="2"/>
              <a:buChar char="-"/>
            </a:pPr>
            <a:r>
              <a:rPr lang="fr-FR" sz="2000" dirty="0"/>
              <a:t>La valeur de la cote en noir </a:t>
            </a:r>
          </a:p>
        </p:txBody>
      </p:sp>
    </p:spTree>
    <p:extLst>
      <p:ext uri="{BB962C8B-B14F-4D97-AF65-F5344CB8AC3E}">
        <p14:creationId xmlns:p14="http://schemas.microsoft.com/office/powerpoint/2010/main" val="615344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ligne de cote, la ligne d'attache </a:t>
            </a:r>
          </a:p>
        </p:txBody>
      </p:sp>
      <p:sp>
        <p:nvSpPr>
          <p:cNvPr id="3" name="Espace réservé du contenu 2"/>
          <p:cNvSpPr>
            <a:spLocks noGrp="1"/>
          </p:cNvSpPr>
          <p:nvPr>
            <p:ph idx="1"/>
          </p:nvPr>
        </p:nvSpPr>
        <p:spPr>
          <a:xfrm>
            <a:off x="684212" y="685800"/>
            <a:ext cx="7761956" cy="3615267"/>
          </a:xfrm>
        </p:spPr>
        <p:txBody>
          <a:bodyPr/>
          <a:lstStyle/>
          <a:p>
            <a:pPr marL="0" lvl="0" indent="0" fontAlgn="base">
              <a:buNone/>
            </a:pPr>
            <a:r>
              <a:rPr lang="fr-FR" dirty="0">
                <a:solidFill>
                  <a:schemeClr val="tx1"/>
                </a:solidFill>
              </a:rPr>
              <a:t>Elles sont tracées en traits continus fins. </a:t>
            </a:r>
          </a:p>
          <a:p>
            <a:pPr marL="0" indent="0">
              <a:buNone/>
            </a:pPr>
            <a:r>
              <a:rPr lang="fr-FR" dirty="0">
                <a:solidFill>
                  <a:schemeClr val="tx1"/>
                </a:solidFill>
              </a:rPr>
              <a:t>Une ligne de cote ne doit jamais être coupée par une autre ligne. Les lignes d'attache peuvent se couper entre elles. </a:t>
            </a:r>
          </a:p>
          <a:p>
            <a:endParaRPr lang="fr-FR" dirty="0"/>
          </a:p>
        </p:txBody>
      </p:sp>
      <p:pic>
        <p:nvPicPr>
          <p:cNvPr id="4" name="Image 3"/>
          <p:cNvPicPr>
            <a:picLocks noChangeAspect="1"/>
          </p:cNvPicPr>
          <p:nvPr/>
        </p:nvPicPr>
        <p:blipFill>
          <a:blip r:embed="rId2"/>
          <a:stretch>
            <a:fillRect/>
          </a:stretch>
        </p:blipFill>
        <p:spPr>
          <a:xfrm>
            <a:off x="8642676" y="863773"/>
            <a:ext cx="3371380" cy="2700762"/>
          </a:xfrm>
          <a:prstGeom prst="rect">
            <a:avLst/>
          </a:prstGeom>
        </p:spPr>
      </p:pic>
    </p:spTree>
    <p:extLst>
      <p:ext uri="{BB962C8B-B14F-4D97-AF65-F5344CB8AC3E}">
        <p14:creationId xmlns:p14="http://schemas.microsoft.com/office/powerpoint/2010/main" val="1420952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extrémités</a:t>
            </a:r>
          </a:p>
        </p:txBody>
      </p:sp>
      <p:sp>
        <p:nvSpPr>
          <p:cNvPr id="3" name="Espace réservé du contenu 2"/>
          <p:cNvSpPr>
            <a:spLocks noGrp="1"/>
          </p:cNvSpPr>
          <p:nvPr>
            <p:ph idx="1"/>
          </p:nvPr>
        </p:nvSpPr>
        <p:spPr/>
        <p:txBody>
          <a:bodyPr/>
          <a:lstStyle/>
          <a:p>
            <a:pPr marL="0" indent="0">
              <a:buNone/>
            </a:pPr>
            <a:r>
              <a:rPr lang="fr-FR" dirty="0">
                <a:solidFill>
                  <a:schemeClr val="tx1"/>
                </a:solidFill>
              </a:rPr>
              <a:t>Une extrémité est représentée par une flèche. </a:t>
            </a:r>
          </a:p>
          <a:p>
            <a:pPr marL="0" indent="0">
              <a:buNone/>
            </a:pPr>
            <a:r>
              <a:rPr lang="fr-FR" dirty="0">
                <a:solidFill>
                  <a:schemeClr val="tx1"/>
                </a:solidFill>
              </a:rPr>
              <a:t>Si on manque de place, on peut:  </a:t>
            </a:r>
          </a:p>
          <a:p>
            <a:pPr marL="0" indent="0">
              <a:buNone/>
            </a:pPr>
            <a:r>
              <a:rPr lang="fr-FR" dirty="0" smtClean="0">
                <a:solidFill>
                  <a:schemeClr val="tx1"/>
                </a:solidFill>
              </a:rPr>
              <a:t>	- </a:t>
            </a:r>
            <a:r>
              <a:rPr lang="fr-FR" dirty="0">
                <a:solidFill>
                  <a:schemeClr val="tx1"/>
                </a:solidFill>
              </a:rPr>
              <a:t>Reporter les flèches à l'extérieur des lignes d'attache. </a:t>
            </a:r>
            <a:endParaRPr lang="fr-FR" dirty="0" smtClean="0">
              <a:solidFill>
                <a:schemeClr val="tx1"/>
              </a:solidFill>
            </a:endParaRPr>
          </a:p>
          <a:p>
            <a:pPr marL="0" indent="0">
              <a:buNone/>
            </a:pPr>
            <a:r>
              <a:rPr lang="fr-FR" dirty="0" smtClean="0">
                <a:solidFill>
                  <a:schemeClr val="tx1"/>
                </a:solidFill>
              </a:rPr>
              <a:t>	- </a:t>
            </a:r>
            <a:r>
              <a:rPr lang="fr-FR" dirty="0">
                <a:solidFill>
                  <a:schemeClr val="tx1"/>
                </a:solidFill>
              </a:rPr>
              <a:t>Remplacer 2 flèches opposées par un point. </a:t>
            </a:r>
          </a:p>
        </p:txBody>
      </p:sp>
      <p:pic>
        <p:nvPicPr>
          <p:cNvPr id="4" name="Image 3"/>
          <p:cNvPicPr>
            <a:picLocks noChangeAspect="1"/>
          </p:cNvPicPr>
          <p:nvPr/>
        </p:nvPicPr>
        <p:blipFill>
          <a:blip r:embed="rId2"/>
          <a:stretch>
            <a:fillRect/>
          </a:stretch>
        </p:blipFill>
        <p:spPr>
          <a:xfrm>
            <a:off x="8159350" y="1143052"/>
            <a:ext cx="3371380" cy="2700762"/>
          </a:xfrm>
          <a:prstGeom prst="rect">
            <a:avLst/>
          </a:prstGeom>
        </p:spPr>
      </p:pic>
    </p:spTree>
    <p:extLst>
      <p:ext uri="{BB962C8B-B14F-4D97-AF65-F5344CB8AC3E}">
        <p14:creationId xmlns:p14="http://schemas.microsoft.com/office/powerpoint/2010/main" val="2878907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dirty="0"/>
              <a:t>la valeur de la cote </a:t>
            </a:r>
            <a:r>
              <a:rPr lang="fr-FR" u="sng" dirty="0"/>
              <a:t/>
            </a:r>
            <a:br>
              <a:rPr lang="fr-FR" u="sng" dirty="0"/>
            </a:br>
            <a:endParaRPr lang="fr-FR" dirty="0"/>
          </a:p>
        </p:txBody>
      </p:sp>
      <p:pic>
        <p:nvPicPr>
          <p:cNvPr id="204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2825" y="2740852"/>
            <a:ext cx="4201800" cy="22395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221950" y="475642"/>
            <a:ext cx="865535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sz="2000" dirty="0">
                <a:latin typeface="+mn-lt"/>
              </a:rPr>
              <a:t>Elle est exprimée en mm ou en °. </a:t>
            </a:r>
          </a:p>
          <a:p>
            <a:r>
              <a:rPr lang="fr-FR" sz="2000" dirty="0">
                <a:latin typeface="+mn-lt"/>
              </a:rPr>
              <a:t>La valeur de la cote ne doit jamais être coupée par une ligne du dessin.</a:t>
            </a:r>
            <a:endParaRPr lang="fr-FR" altLang="fr-FR" sz="2000"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2000" dirty="0">
                <a:latin typeface="+mn-lt"/>
              </a:rPr>
              <a:t>Elle est située: 	</a:t>
            </a:r>
          </a:p>
          <a:p>
            <a:pPr marL="285750" marR="0" lvl="0" indent="-285750" algn="l" defTabSz="914400" rtl="0" eaLnBrk="0" fontAlgn="base" latinLnBrk="0" hangingPunct="0">
              <a:lnSpc>
                <a:spcPct val="100000"/>
              </a:lnSpc>
              <a:spcBef>
                <a:spcPct val="0"/>
              </a:spcBef>
              <a:spcAft>
                <a:spcPct val="0"/>
              </a:spcAft>
              <a:buClrTx/>
              <a:buSzTx/>
              <a:buFontTx/>
              <a:buChar char="-"/>
              <a:tabLst/>
            </a:pPr>
            <a:r>
              <a:rPr lang="fr-FR" altLang="fr-FR" sz="2000" dirty="0">
                <a:latin typeface="+mn-lt"/>
              </a:rPr>
              <a:t>Au-dessus d'une ligne de cote horizontale.</a:t>
            </a:r>
          </a:p>
          <a:p>
            <a:pPr marL="285750" marR="0" lvl="0" indent="-285750" algn="l" defTabSz="914400" rtl="0" eaLnBrk="0" fontAlgn="base" latinLnBrk="0" hangingPunct="0">
              <a:lnSpc>
                <a:spcPct val="100000"/>
              </a:lnSpc>
              <a:spcBef>
                <a:spcPct val="0"/>
              </a:spcBef>
              <a:spcAft>
                <a:spcPct val="0"/>
              </a:spcAft>
              <a:buClrTx/>
              <a:buSzTx/>
              <a:buFontTx/>
              <a:buChar char="-"/>
              <a:tabLst/>
            </a:pPr>
            <a:r>
              <a:rPr lang="fr-FR" altLang="fr-FR" sz="2000" dirty="0" smtClean="0">
                <a:latin typeface="+mn-lt"/>
              </a:rPr>
              <a:t>A </a:t>
            </a:r>
            <a:r>
              <a:rPr lang="fr-FR" altLang="fr-FR" sz="2000" dirty="0">
                <a:latin typeface="+mn-lt"/>
              </a:rPr>
              <a:t>gauche d'une ligne de cote verticale. </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2000" dirty="0">
                <a:latin typeface="+mn-lt"/>
              </a:rPr>
              <a:t>Si on manque de place, on peut utiliser une ligne de repère </a:t>
            </a:r>
          </a:p>
        </p:txBody>
      </p:sp>
    </p:spTree>
    <p:extLst>
      <p:ext uri="{BB962C8B-B14F-4D97-AF65-F5344CB8AC3E}">
        <p14:creationId xmlns:p14="http://schemas.microsoft.com/office/powerpoint/2010/main" val="2571816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Symboles normalisés </a:t>
            </a:r>
          </a:p>
        </p:txBody>
      </p:sp>
      <p:sp>
        <p:nvSpPr>
          <p:cNvPr id="4" name="Rectangle 3"/>
          <p:cNvSpPr>
            <a:spLocks noChangeArrowheads="1"/>
          </p:cNvSpPr>
          <p:nvPr/>
        </p:nvSpPr>
        <p:spPr bwMode="auto">
          <a:xfrm>
            <a:off x="501490" y="662163"/>
            <a:ext cx="7739619"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68350" algn="ctr"/>
                <a:tab pos="1763713" algn="ctr"/>
              </a:tabLst>
              <a:defRPr>
                <a:solidFill>
                  <a:schemeClr val="tx1"/>
                </a:solidFill>
                <a:latin typeface="Arial" panose="020B0604020202020204" pitchFamily="34" charset="0"/>
              </a:defRPr>
            </a:lvl1pPr>
            <a:lvl2pPr eaLnBrk="0" fontAlgn="base" hangingPunct="0">
              <a:spcBef>
                <a:spcPct val="0"/>
              </a:spcBef>
              <a:spcAft>
                <a:spcPct val="0"/>
              </a:spcAft>
              <a:tabLst>
                <a:tab pos="768350" algn="ctr"/>
                <a:tab pos="1763713" algn="ctr"/>
              </a:tabLst>
              <a:defRPr>
                <a:solidFill>
                  <a:schemeClr val="tx1"/>
                </a:solidFill>
                <a:latin typeface="Arial" panose="020B0604020202020204" pitchFamily="34" charset="0"/>
              </a:defRPr>
            </a:lvl2pPr>
            <a:lvl3pPr eaLnBrk="0" fontAlgn="base" hangingPunct="0">
              <a:spcBef>
                <a:spcPct val="0"/>
              </a:spcBef>
              <a:spcAft>
                <a:spcPct val="0"/>
              </a:spcAft>
              <a:tabLst>
                <a:tab pos="768350" algn="ctr"/>
                <a:tab pos="1763713" algn="ctr"/>
              </a:tabLst>
              <a:defRPr>
                <a:solidFill>
                  <a:schemeClr val="tx1"/>
                </a:solidFill>
                <a:latin typeface="Arial" panose="020B0604020202020204" pitchFamily="34" charset="0"/>
              </a:defRPr>
            </a:lvl3pPr>
            <a:lvl4pPr eaLnBrk="0" fontAlgn="base" hangingPunct="0">
              <a:spcBef>
                <a:spcPct val="0"/>
              </a:spcBef>
              <a:spcAft>
                <a:spcPct val="0"/>
              </a:spcAft>
              <a:tabLst>
                <a:tab pos="768350" algn="ctr"/>
                <a:tab pos="1763713" algn="ctr"/>
              </a:tabLst>
              <a:defRPr>
                <a:solidFill>
                  <a:schemeClr val="tx1"/>
                </a:solidFill>
                <a:latin typeface="Arial" panose="020B0604020202020204" pitchFamily="34" charset="0"/>
              </a:defRPr>
            </a:lvl4pPr>
            <a:lvl5pPr eaLnBrk="0" fontAlgn="base" hangingPunct="0">
              <a:spcBef>
                <a:spcPct val="0"/>
              </a:spcBef>
              <a:spcAft>
                <a:spcPct val="0"/>
              </a:spcAft>
              <a:tabLst>
                <a:tab pos="768350" algn="ctr"/>
                <a:tab pos="1763713" algn="ctr"/>
              </a:tabLst>
              <a:defRPr>
                <a:solidFill>
                  <a:schemeClr val="tx1"/>
                </a:solidFill>
                <a:latin typeface="Arial" panose="020B0604020202020204" pitchFamily="34" charset="0"/>
              </a:defRPr>
            </a:lvl5pPr>
            <a:lvl6pPr eaLnBrk="0" fontAlgn="base" hangingPunct="0">
              <a:spcBef>
                <a:spcPct val="0"/>
              </a:spcBef>
              <a:spcAft>
                <a:spcPct val="0"/>
              </a:spcAft>
              <a:tabLst>
                <a:tab pos="768350" algn="ctr"/>
                <a:tab pos="1763713" algn="ctr"/>
              </a:tabLst>
              <a:defRPr>
                <a:solidFill>
                  <a:schemeClr val="tx1"/>
                </a:solidFill>
                <a:latin typeface="Arial" panose="020B0604020202020204" pitchFamily="34" charset="0"/>
              </a:defRPr>
            </a:lvl6pPr>
            <a:lvl7pPr eaLnBrk="0" fontAlgn="base" hangingPunct="0">
              <a:spcBef>
                <a:spcPct val="0"/>
              </a:spcBef>
              <a:spcAft>
                <a:spcPct val="0"/>
              </a:spcAft>
              <a:tabLst>
                <a:tab pos="768350" algn="ctr"/>
                <a:tab pos="1763713" algn="ctr"/>
              </a:tabLst>
              <a:defRPr>
                <a:solidFill>
                  <a:schemeClr val="tx1"/>
                </a:solidFill>
                <a:latin typeface="Arial" panose="020B0604020202020204" pitchFamily="34" charset="0"/>
              </a:defRPr>
            </a:lvl7pPr>
            <a:lvl8pPr eaLnBrk="0" fontAlgn="base" hangingPunct="0">
              <a:spcBef>
                <a:spcPct val="0"/>
              </a:spcBef>
              <a:spcAft>
                <a:spcPct val="0"/>
              </a:spcAft>
              <a:tabLst>
                <a:tab pos="768350" algn="ctr"/>
                <a:tab pos="1763713" algn="ctr"/>
              </a:tabLst>
              <a:defRPr>
                <a:solidFill>
                  <a:schemeClr val="tx1"/>
                </a:solidFill>
                <a:latin typeface="Arial" panose="020B0604020202020204" pitchFamily="34" charset="0"/>
              </a:defRPr>
            </a:lvl8pPr>
            <a:lvl9pPr eaLnBrk="0" fontAlgn="base" hangingPunct="0">
              <a:spcBef>
                <a:spcPct val="0"/>
              </a:spcBef>
              <a:spcAft>
                <a:spcPct val="0"/>
              </a:spcAft>
              <a:tabLst>
                <a:tab pos="768350" algn="ctr"/>
                <a:tab pos="1763713"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768350" algn="ctr"/>
                <a:tab pos="1763713" algn="ctr"/>
              </a:tabLst>
            </a:pPr>
            <a:r>
              <a:rPr lang="fr-FR" altLang="fr-FR" sz="2000" dirty="0">
                <a:latin typeface="+mn-lt"/>
              </a:rPr>
              <a:t>Diamètre 	→ ∅ </a:t>
            </a:r>
          </a:p>
          <a:p>
            <a:pPr marL="0" marR="0" lvl="0" indent="0" algn="l" defTabSz="914400" rtl="0" eaLnBrk="0" fontAlgn="base" latinLnBrk="0" hangingPunct="0">
              <a:lnSpc>
                <a:spcPct val="100000"/>
              </a:lnSpc>
              <a:spcBef>
                <a:spcPct val="0"/>
              </a:spcBef>
              <a:spcAft>
                <a:spcPct val="0"/>
              </a:spcAft>
              <a:buClrTx/>
              <a:buSzTx/>
              <a:buFontTx/>
              <a:buNone/>
              <a:tabLst>
                <a:tab pos="768350" algn="ctr"/>
                <a:tab pos="1763713" algn="ctr"/>
              </a:tabLst>
            </a:pPr>
            <a:r>
              <a:rPr lang="fr-FR" altLang="fr-FR" sz="2000" dirty="0" smtClean="0">
                <a:latin typeface="+mn-lt"/>
              </a:rPr>
              <a:t>Rayon </a:t>
            </a:r>
            <a:r>
              <a:rPr lang="fr-FR" altLang="fr-FR" sz="2000" dirty="0">
                <a:latin typeface="+mn-lt"/>
              </a:rPr>
              <a:t>	→ R </a:t>
            </a:r>
          </a:p>
          <a:p>
            <a:pPr marL="0" marR="0" lvl="0" indent="0" algn="l" defTabSz="914400" rtl="0" eaLnBrk="0" fontAlgn="base" latinLnBrk="0" hangingPunct="0">
              <a:lnSpc>
                <a:spcPct val="100000"/>
              </a:lnSpc>
              <a:spcBef>
                <a:spcPct val="0"/>
              </a:spcBef>
              <a:spcAft>
                <a:spcPct val="0"/>
              </a:spcAft>
              <a:buClrTx/>
              <a:buSzTx/>
              <a:buFontTx/>
              <a:buNone/>
              <a:tabLst>
                <a:tab pos="768350" algn="ctr"/>
                <a:tab pos="1763713" algn="ctr"/>
              </a:tabLst>
            </a:pPr>
            <a:r>
              <a:rPr lang="fr-FR" altLang="fr-FR" sz="2000" dirty="0">
                <a:latin typeface="+mn-lt"/>
              </a:rPr>
              <a:t>Diamètre de sphère → S∅ </a:t>
            </a:r>
          </a:p>
          <a:p>
            <a:pPr marL="0" marR="0" lvl="0" indent="0" algn="l" defTabSz="914400" rtl="0" eaLnBrk="0" fontAlgn="base" latinLnBrk="0" hangingPunct="0">
              <a:lnSpc>
                <a:spcPct val="100000"/>
              </a:lnSpc>
              <a:spcBef>
                <a:spcPct val="0"/>
              </a:spcBef>
              <a:spcAft>
                <a:spcPct val="0"/>
              </a:spcAft>
              <a:buClrTx/>
              <a:buSzTx/>
              <a:buFontTx/>
              <a:buNone/>
              <a:tabLst>
                <a:tab pos="768350" algn="ctr"/>
                <a:tab pos="1763713" algn="ctr"/>
              </a:tabLst>
            </a:pPr>
            <a:r>
              <a:rPr lang="fr-FR" altLang="fr-FR" sz="2000" dirty="0">
                <a:latin typeface="+mn-lt"/>
              </a:rPr>
              <a:t>	Rayon de sphère </a:t>
            </a:r>
            <a:r>
              <a:rPr lang="fr-FR" altLang="fr-FR" sz="2000" dirty="0" smtClean="0">
                <a:latin typeface="+mn-lt"/>
              </a:rPr>
              <a:t>→ </a:t>
            </a:r>
            <a:r>
              <a:rPr lang="fr-FR" altLang="fr-FR" sz="2000" dirty="0">
                <a:latin typeface="+mn-lt"/>
              </a:rPr>
              <a:t>SR </a:t>
            </a:r>
          </a:p>
          <a:p>
            <a:pPr marL="0" marR="0" lvl="0" indent="0" algn="l" defTabSz="914400" rtl="0" eaLnBrk="0" fontAlgn="base" latinLnBrk="0" hangingPunct="0">
              <a:lnSpc>
                <a:spcPct val="100000"/>
              </a:lnSpc>
              <a:spcBef>
                <a:spcPct val="0"/>
              </a:spcBef>
              <a:spcAft>
                <a:spcPct val="0"/>
              </a:spcAft>
              <a:buClrTx/>
              <a:buSzTx/>
              <a:buFontTx/>
              <a:buNone/>
              <a:tabLst>
                <a:tab pos="768350" algn="ctr"/>
                <a:tab pos="1763713" algn="ctr"/>
              </a:tabLst>
            </a:pPr>
            <a:r>
              <a:rPr lang="fr-FR" altLang="fr-FR" sz="2000" dirty="0">
                <a:latin typeface="+mn-lt"/>
              </a:rPr>
              <a:t>Sur plat d'un carré → </a:t>
            </a:r>
          </a:p>
          <a:p>
            <a:r>
              <a:rPr lang="fr-FR" altLang="fr-FR" sz="2000" dirty="0">
                <a:latin typeface="+mn-lt"/>
              </a:rPr>
              <a:t>Pour les petits rayons, la flèche est tracée du coté convexe.  </a:t>
            </a:r>
          </a:p>
          <a:p>
            <a:pPr marL="0" marR="0" lvl="0" indent="0" algn="l" defTabSz="914400" rtl="0" eaLnBrk="0" fontAlgn="base" latinLnBrk="0" hangingPunct="0">
              <a:lnSpc>
                <a:spcPct val="100000"/>
              </a:lnSpc>
              <a:spcBef>
                <a:spcPct val="0"/>
              </a:spcBef>
              <a:spcAft>
                <a:spcPct val="0"/>
              </a:spcAft>
              <a:buClrTx/>
              <a:buSzTx/>
              <a:buFontTx/>
              <a:buNone/>
              <a:tabLst>
                <a:tab pos="768350" algn="ctr"/>
                <a:tab pos="1763713" algn="ctr"/>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grpSp>
        <p:nvGrpSpPr>
          <p:cNvPr id="5" name="Group 7870"/>
          <p:cNvGrpSpPr/>
          <p:nvPr/>
        </p:nvGrpSpPr>
        <p:grpSpPr>
          <a:xfrm>
            <a:off x="0" y="0"/>
            <a:ext cx="126365" cy="126365"/>
            <a:chOff x="0" y="0"/>
            <a:chExt cx="126492" cy="126492"/>
          </a:xfrm>
        </p:grpSpPr>
        <p:sp>
          <p:nvSpPr>
            <p:cNvPr id="6" name="Shape 459"/>
            <p:cNvSpPr/>
            <p:nvPr/>
          </p:nvSpPr>
          <p:spPr>
            <a:xfrm>
              <a:off x="0" y="0"/>
              <a:ext cx="126492" cy="126492"/>
            </a:xfrm>
            <a:custGeom>
              <a:avLst/>
              <a:gdLst/>
              <a:ahLst/>
              <a:cxnLst/>
              <a:rect l="0" t="0" r="0" b="0"/>
              <a:pathLst>
                <a:path w="126492" h="126492">
                  <a:moveTo>
                    <a:pt x="0" y="126492"/>
                  </a:moveTo>
                  <a:lnTo>
                    <a:pt x="126492" y="126492"/>
                  </a:lnTo>
                  <a:lnTo>
                    <a:pt x="126492" y="0"/>
                  </a:lnTo>
                  <a:lnTo>
                    <a:pt x="0" y="0"/>
                  </a:lnTo>
                  <a:close/>
                </a:path>
              </a:pathLst>
            </a:custGeom>
            <a:ln w="12700" cap="rnd">
              <a:miter lim="101600"/>
            </a:ln>
          </p:spPr>
          <p:style>
            <a:lnRef idx="1">
              <a:srgbClr val="000000"/>
            </a:lnRef>
            <a:fillRef idx="0">
              <a:srgbClr val="000000">
                <a:alpha val="0"/>
              </a:srgbClr>
            </a:fillRef>
            <a:effectRef idx="0">
              <a:scrgbClr r="0" g="0" b="0"/>
            </a:effectRef>
            <a:fontRef idx="none"/>
          </p:style>
          <p:txBody>
            <a:bodyPr/>
            <a:lstStyle/>
            <a:p>
              <a:endParaRPr lang="fr-FR"/>
            </a:p>
          </p:txBody>
        </p:sp>
      </p:grpSp>
      <p:pic>
        <p:nvPicPr>
          <p:cNvPr id="8" name="Image 7"/>
          <p:cNvPicPr>
            <a:picLocks noChangeAspect="1"/>
          </p:cNvPicPr>
          <p:nvPr/>
        </p:nvPicPr>
        <p:blipFill>
          <a:blip r:embed="rId2"/>
          <a:stretch>
            <a:fillRect/>
          </a:stretch>
        </p:blipFill>
        <p:spPr>
          <a:xfrm>
            <a:off x="4962200" y="2547185"/>
            <a:ext cx="6557818" cy="2568909"/>
          </a:xfrm>
          <a:prstGeom prst="rect">
            <a:avLst/>
          </a:prstGeom>
        </p:spPr>
      </p:pic>
      <p:sp>
        <p:nvSpPr>
          <p:cNvPr id="10" name="Rectangle 9"/>
          <p:cNvSpPr/>
          <p:nvPr/>
        </p:nvSpPr>
        <p:spPr>
          <a:xfrm>
            <a:off x="3220872" y="2010038"/>
            <a:ext cx="245659" cy="2456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06104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Cotation surabondante </a:t>
            </a:r>
          </a:p>
        </p:txBody>
      </p:sp>
      <p:sp>
        <p:nvSpPr>
          <p:cNvPr id="3" name="Espace réservé du contenu 2"/>
          <p:cNvSpPr>
            <a:spLocks noGrp="1"/>
          </p:cNvSpPr>
          <p:nvPr>
            <p:ph idx="1"/>
          </p:nvPr>
        </p:nvSpPr>
        <p:spPr/>
        <p:txBody>
          <a:bodyPr/>
          <a:lstStyle/>
          <a:p>
            <a:pPr marL="0" indent="0">
              <a:buNone/>
            </a:pPr>
            <a:r>
              <a:rPr lang="fr-FR" dirty="0">
                <a:solidFill>
                  <a:schemeClr val="tx1"/>
                </a:solidFill>
              </a:rPr>
              <a:t>Une des règles principale de la cotation est d'éviter la surabondance des </a:t>
            </a:r>
            <a:r>
              <a:rPr lang="fr-FR" dirty="0" err="1">
                <a:solidFill>
                  <a:schemeClr val="tx1"/>
                </a:solidFill>
              </a:rPr>
              <a:t>cotes</a:t>
            </a:r>
            <a:r>
              <a:rPr lang="fr-FR" dirty="0">
                <a:solidFill>
                  <a:schemeClr val="tx1"/>
                </a:solidFill>
              </a:rPr>
              <a:t>, c'est à dire de coter une même dimension plusieurs fois. </a:t>
            </a:r>
          </a:p>
          <a:p>
            <a:pPr marL="0" lvl="0" indent="0" fontAlgn="base">
              <a:buNone/>
            </a:pPr>
            <a:r>
              <a:rPr lang="fr-FR" dirty="0">
                <a:solidFill>
                  <a:schemeClr val="tx1"/>
                </a:solidFill>
              </a:rPr>
              <a:t>Une cote qui peut être déduite à partir d’autres cotes, n’a pas à figurer sur le plan. </a:t>
            </a:r>
          </a:p>
          <a:p>
            <a:pPr marL="0" lvl="0" indent="0" fontAlgn="base">
              <a:buNone/>
            </a:pPr>
            <a:r>
              <a:rPr lang="fr-FR" dirty="0">
                <a:solidFill>
                  <a:schemeClr val="tx1"/>
                </a:solidFill>
              </a:rPr>
              <a:t>Une cote qui apparaît sur une des vues du plan, n’a pas à figurer sur les autres vues. </a:t>
            </a:r>
          </a:p>
          <a:p>
            <a:endParaRPr lang="fr-FR" dirty="0"/>
          </a:p>
        </p:txBody>
      </p:sp>
    </p:spTree>
    <p:extLst>
      <p:ext uri="{BB962C8B-B14F-4D97-AF65-F5344CB8AC3E}">
        <p14:creationId xmlns:p14="http://schemas.microsoft.com/office/powerpoint/2010/main" val="2132668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Cotation des chanfreins </a:t>
            </a:r>
          </a:p>
        </p:txBody>
      </p:sp>
      <p:pic>
        <p:nvPicPr>
          <p:cNvPr id="4" name="Image 3"/>
          <p:cNvPicPr>
            <a:picLocks noChangeAspect="1"/>
          </p:cNvPicPr>
          <p:nvPr/>
        </p:nvPicPr>
        <p:blipFill>
          <a:blip r:embed="rId2"/>
          <a:stretch>
            <a:fillRect/>
          </a:stretch>
        </p:blipFill>
        <p:spPr>
          <a:xfrm>
            <a:off x="1423388" y="1341189"/>
            <a:ext cx="7467596" cy="2261820"/>
          </a:xfrm>
          <a:prstGeom prst="rect">
            <a:avLst/>
          </a:prstGeom>
        </p:spPr>
      </p:pic>
    </p:spTree>
    <p:extLst>
      <p:ext uri="{BB962C8B-B14F-4D97-AF65-F5344CB8AC3E}">
        <p14:creationId xmlns:p14="http://schemas.microsoft.com/office/powerpoint/2010/main" val="256365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Override1.xml><?xml version="1.0" encoding="utf-8"?>
<a:themeOverride xmlns:a="http://schemas.openxmlformats.org/drawingml/2006/main">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docProps/app.xml><?xml version="1.0" encoding="utf-8"?>
<Properties xmlns="http://schemas.openxmlformats.org/officeDocument/2006/extended-properties" xmlns:vt="http://schemas.openxmlformats.org/officeDocument/2006/docPropsVTypes">
  <Template/>
  <TotalTime>164</TotalTime>
  <Words>835</Words>
  <Application>Microsoft Office PowerPoint</Application>
  <PresentationFormat>Grand écran</PresentationFormat>
  <Paragraphs>169</Paragraphs>
  <Slides>27</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27</vt:i4>
      </vt:variant>
    </vt:vector>
  </HeadingPairs>
  <TitlesOfParts>
    <vt:vector size="36" baseType="lpstr">
      <vt:lpstr>Arial</vt:lpstr>
      <vt:lpstr>Calibri</vt:lpstr>
      <vt:lpstr>Cambria Math</vt:lpstr>
      <vt:lpstr>Century Gothic</vt:lpstr>
      <vt:lpstr>Comic Sans MS</vt:lpstr>
      <vt:lpstr>Symbol</vt:lpstr>
      <vt:lpstr>Times New Roman</vt:lpstr>
      <vt:lpstr>Wingdings 3</vt:lpstr>
      <vt:lpstr>Secteur</vt:lpstr>
      <vt:lpstr>Cotation</vt:lpstr>
      <vt:lpstr>But de la cotation</vt:lpstr>
      <vt:lpstr>Eléments d'une cote</vt:lpstr>
      <vt:lpstr>la ligne de cote, la ligne d'attache </vt:lpstr>
      <vt:lpstr>les extrémités</vt:lpstr>
      <vt:lpstr>la valeur de la cote  </vt:lpstr>
      <vt:lpstr>Symboles normalisés </vt:lpstr>
      <vt:lpstr>Cotation surabondante </vt:lpstr>
      <vt:lpstr>Cotation des chanfreins </vt:lpstr>
      <vt:lpstr>Nécessité des tolérances </vt:lpstr>
      <vt:lpstr>Cotation tolérancée </vt:lpstr>
      <vt:lpstr>Exemples  </vt:lpstr>
      <vt:lpstr>Exemples  </vt:lpstr>
      <vt:lpstr>Exemples  </vt:lpstr>
      <vt:lpstr>Tolérances chiffrées </vt:lpstr>
      <vt:lpstr>Tolérance par symbole ISO </vt:lpstr>
      <vt:lpstr>Tolérance par symbole ISO </vt:lpstr>
      <vt:lpstr>Tolérance par symbole ISO </vt:lpstr>
      <vt:lpstr>Nécessité des ajustements  </vt:lpstr>
      <vt:lpstr>Tolérance d'un jeu </vt:lpstr>
      <vt:lpstr>Types d'ajustement </vt:lpstr>
      <vt:lpstr>Désignation normalisée  </vt:lpstr>
      <vt:lpstr>Décodage d’un ajustement : exemple : 50 H7/g6 </vt:lpstr>
      <vt:lpstr>Décodage d’un ajustement : exemple : 50 H7/g6 </vt:lpstr>
      <vt:lpstr>Nature d'un ajustement et outillage</vt:lpstr>
      <vt:lpstr>Choix d'un ajustement  </vt:lpstr>
      <vt:lpstr>Applications  </vt:lpstr>
    </vt:vector>
  </TitlesOfParts>
  <Company>Education 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Cotation</dc:title>
  <dc:creator>Dominique FICHOT</dc:creator>
  <cp:lastModifiedBy>Conseil Regional de Bourgogne</cp:lastModifiedBy>
  <cp:revision>13</cp:revision>
  <dcterms:created xsi:type="dcterms:W3CDTF">2021-03-18T10:19:33Z</dcterms:created>
  <dcterms:modified xsi:type="dcterms:W3CDTF">2021-03-30T08:59:49Z</dcterms:modified>
</cp:coreProperties>
</file>